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57" r:id="rId3"/>
    <p:sldId id="260" r:id="rId4"/>
    <p:sldId id="270" r:id="rId5"/>
    <p:sldId id="271" r:id="rId6"/>
    <p:sldId id="277" r:id="rId7"/>
    <p:sldId id="280" r:id="rId8"/>
    <p:sldId id="272" r:id="rId9"/>
    <p:sldId id="281" r:id="rId10"/>
    <p:sldId id="274" r:id="rId11"/>
    <p:sldId id="268" r:id="rId12"/>
    <p:sldId id="269" r:id="rId13"/>
    <p:sldId id="273" r:id="rId14"/>
    <p:sldId id="279" r:id="rId15"/>
    <p:sldId id="278"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mara Young" initials="KY" lastIdx="1" clrIdx="0">
    <p:extLst>
      <p:ext uri="{19B8F6BF-5375-455C-9EA6-DF929625EA0E}">
        <p15:presenceInfo xmlns:p15="http://schemas.microsoft.com/office/powerpoint/2012/main" userId="S-1-5-21-3342024681-333314647-251681998-3298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8984" autoAdjust="0"/>
  </p:normalViewPr>
  <p:slideViewPr>
    <p:cSldViewPr snapToGrid="0">
      <p:cViewPr varScale="1">
        <p:scale>
          <a:sx n="69" d="100"/>
          <a:sy n="69" d="100"/>
        </p:scale>
        <p:origin x="1296" y="6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FA14A6A3-2300-4662-8BC0-1AE31D351018}" type="datetimeFigureOut">
              <a:rPr lang="en-US" smtClean="0"/>
              <a:t>11/19/2024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67E1E4F4-F29F-4C21-840A-C83BAF0EEA5F}" type="slidenum">
              <a:rPr lang="en-US" smtClean="0"/>
              <a:t>‹#›</a:t>
            </a:fld>
            <a:endParaRPr lang="en-US"/>
          </a:p>
        </p:txBody>
      </p:sp>
    </p:spTree>
    <p:extLst>
      <p:ext uri="{BB962C8B-B14F-4D97-AF65-F5344CB8AC3E}">
        <p14:creationId xmlns:p14="http://schemas.microsoft.com/office/powerpoint/2010/main" val="1060787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mailto:NJSTART@treas.nj.gov"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nj.gov/treasury/purchase"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njstart.gov/"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Good Morning and Welcome to the Pre-quote Conference for </a:t>
            </a:r>
            <a:r>
              <a:rPr lang="en-US" sz="1200" b="1" kern="1200" dirty="0" smtClean="0">
                <a:solidFill>
                  <a:schemeClr val="tx1"/>
                </a:solidFill>
                <a:effectLst/>
                <a:latin typeface="+mn-lt"/>
                <a:ea typeface="+mn-ea"/>
                <a:cs typeface="+mn-cs"/>
              </a:rPr>
              <a:t>T0900 Armed and Unarmed Security Guard Services for NJ – Statewide.</a:t>
            </a:r>
          </a:p>
          <a:p>
            <a:r>
              <a:rPr lang="en-US" sz="1200" kern="1200" dirty="0" smtClean="0">
                <a:solidFill>
                  <a:schemeClr val="tx1"/>
                </a:solidFill>
                <a:effectLst/>
                <a:latin typeface="+mn-lt"/>
                <a:ea typeface="+mn-ea"/>
                <a:cs typeface="+mn-cs"/>
              </a:rPr>
              <a:t>My name is Kimara Young with the General Services Unit, and on the call with me today is our legal counsel, Phoebe</a:t>
            </a:r>
            <a:r>
              <a:rPr lang="en-US" sz="1200" kern="1200" baseline="0" dirty="0" smtClean="0">
                <a:solidFill>
                  <a:schemeClr val="tx1"/>
                </a:solidFill>
                <a:effectLst/>
                <a:latin typeface="+mn-lt"/>
                <a:ea typeface="+mn-ea"/>
                <a:cs typeface="+mn-cs"/>
              </a:rPr>
              <a:t> Volz</a:t>
            </a:r>
            <a:r>
              <a:rPr lang="en-US" sz="1200" kern="1200" dirty="0" smtClean="0">
                <a:solidFill>
                  <a:schemeClr val="tx1"/>
                </a:solidFill>
                <a:effectLst/>
                <a:latin typeface="+mn-lt"/>
                <a:ea typeface="+mn-ea"/>
                <a:cs typeface="+mn-cs"/>
              </a:rPr>
              <a:t>, who will be sitting in.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Before we begin, please note that the documents discussed today, which are the Bid Solicitation and Price Sheet, as well as this Power Point Presentation, are all be available online through NJSTART.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Also, please take this time to note the following two (2) important dates:</a:t>
            </a:r>
          </a:p>
          <a:p>
            <a:pPr marL="628650" lvl="1" indent="-171450">
              <a:buFont typeface="Arial" panose="020B0604020202020204" pitchFamily="34" charset="0"/>
              <a:buChar char="•"/>
            </a:pPr>
            <a:r>
              <a:rPr lang="en-US" sz="1200" kern="1200" dirty="0" smtClean="0">
                <a:solidFill>
                  <a:schemeClr val="tx1"/>
                </a:solidFill>
                <a:effectLst/>
                <a:latin typeface="+mn-lt"/>
                <a:ea typeface="+mn-ea"/>
                <a:cs typeface="+mn-cs"/>
              </a:rPr>
              <a:t>Q&amp;A is due by 2pm on December 11, 2024. All questions must be submitted electronically through NJSTART by that date and time. </a:t>
            </a:r>
          </a:p>
          <a:p>
            <a:pPr marL="628650" lvl="1" indent="-171450">
              <a:buFont typeface="Arial" panose="020B0604020202020204" pitchFamily="34" charset="0"/>
              <a:buChar char="•"/>
            </a:pPr>
            <a:r>
              <a:rPr lang="en-US" sz="1200" kern="1200" dirty="0" smtClean="0">
                <a:solidFill>
                  <a:schemeClr val="tx1"/>
                </a:solidFill>
                <a:effectLst/>
                <a:latin typeface="+mn-lt"/>
                <a:ea typeface="+mn-ea"/>
                <a:cs typeface="+mn-cs"/>
              </a:rPr>
              <a:t>Quotes are due by 2pm on January 10, 2024. Quotes will not be accepted after this date and time.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7E1E4F4-F29F-4C21-840A-C83BAF0EEA5F}" type="slidenum">
              <a:rPr lang="en-US" smtClean="0"/>
              <a:t>1</a:t>
            </a:fld>
            <a:endParaRPr lang="en-US"/>
          </a:p>
        </p:txBody>
      </p:sp>
    </p:spTree>
    <p:extLst>
      <p:ext uri="{BB962C8B-B14F-4D97-AF65-F5344CB8AC3E}">
        <p14:creationId xmlns:p14="http://schemas.microsoft.com/office/powerpoint/2010/main" val="2065390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At this time I ask that all parties make sure that they are muted during this presentation and take note that this presentation/conference is being recorded..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Please hold all questions until the end. At that time, should you have questions, please state your name and the Agency you represent before asking your question.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In order to submit a Quote, your firm will need to be registered in NJSTART. If your firm is already, registered, please make sure that all of the information, including contact information, is up to date so you are notified of any new updates. If you need any assistance with our eProcurement website, you can email our NJSTART Vendor Support team at </a:t>
            </a:r>
            <a:r>
              <a:rPr lang="en-US" sz="1200" u="sng" kern="1200" dirty="0" smtClean="0">
                <a:solidFill>
                  <a:schemeClr val="tx1"/>
                </a:solidFill>
                <a:effectLst/>
                <a:latin typeface="+mn-lt"/>
                <a:ea typeface="+mn-ea"/>
                <a:cs typeface="+mn-cs"/>
                <a:hlinkClick r:id="rId3"/>
              </a:rPr>
              <a:t>NJSTART@treas.nj.gov</a:t>
            </a:r>
            <a:r>
              <a:rPr lang="en-US" sz="1200" kern="1200" dirty="0" smtClean="0">
                <a:solidFill>
                  <a:schemeClr val="tx1"/>
                </a:solidFill>
                <a:effectLst/>
                <a:latin typeface="+mn-lt"/>
                <a:ea typeface="+mn-ea"/>
                <a:cs typeface="+mn-cs"/>
              </a:rPr>
              <a:t>. You can also find additional helpful information, such as the Vendor Quick Reference Guide, on our website. Both the email and link can be found on this slide.</a:t>
            </a:r>
          </a:p>
          <a:p>
            <a:pPr marL="17145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2</a:t>
            </a:fld>
            <a:endParaRPr lang="en-US"/>
          </a:p>
        </p:txBody>
      </p:sp>
    </p:spTree>
    <p:extLst>
      <p:ext uri="{BB962C8B-B14F-4D97-AF65-F5344CB8AC3E}">
        <p14:creationId xmlns:p14="http://schemas.microsoft.com/office/powerpoint/2010/main" val="3643455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The purpose of this conference is to discuss procedural and Quote submission requirements only.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We will not be discussing or answering questions regarding the Scope of Work, which can be found in Section 4 of the Bid Solicitation. Any questions related to the scope of work must be submitted through the Q&amp;A Tab on NJSTART PRIOR to the Q&amp;A deadline of December 11, 2024.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This Bid Solicitation will be reviewed by sections, however, we will not be going over the Bid Solicitation in its entirety. We will try to review some of the most critical topics. Again, please save all questions for the end of the presentation and remember that they should be limited to procedure and Quote submission requirements only.  </a:t>
            </a:r>
          </a:p>
          <a:p>
            <a:pPr marL="0" indent="0">
              <a:buFont typeface="Arial" panose="020B0604020202020204" pitchFamily="34" charset="0"/>
              <a:buNone/>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3</a:t>
            </a:fld>
            <a:endParaRPr lang="en-US"/>
          </a:p>
        </p:txBody>
      </p:sp>
    </p:spTree>
    <p:extLst>
      <p:ext uri="{BB962C8B-B14F-4D97-AF65-F5344CB8AC3E}">
        <p14:creationId xmlns:p14="http://schemas.microsoft.com/office/powerpoint/2010/main" val="405937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The Bid Solicitation consists of ten sections with the inclusion of the cover page. From here I will be moving over to our Bid Solicitation for a moment to go over the sections.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4</a:t>
            </a:fld>
            <a:endParaRPr lang="en-US"/>
          </a:p>
        </p:txBody>
      </p:sp>
    </p:spTree>
    <p:extLst>
      <p:ext uri="{BB962C8B-B14F-4D97-AF65-F5344CB8AC3E}">
        <p14:creationId xmlns:p14="http://schemas.microsoft.com/office/powerpoint/2010/main" val="3079733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A quick reminder</a:t>
            </a:r>
            <a:r>
              <a:rPr lang="en-US" sz="1200" kern="1200" dirty="0" smtClean="0">
                <a:solidFill>
                  <a:schemeClr val="tx1"/>
                </a:solidFill>
                <a:effectLst/>
                <a:latin typeface="+mn-lt"/>
                <a:ea typeface="+mn-ea"/>
                <a:cs typeface="+mn-cs"/>
              </a:rPr>
              <a:t>.</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 Please</a:t>
            </a:r>
            <a:r>
              <a:rPr lang="en-US" sz="1200" kern="1200" baseline="0" dirty="0" smtClean="0">
                <a:solidFill>
                  <a:schemeClr val="tx1"/>
                </a:solidFill>
                <a:effectLst/>
                <a:latin typeface="+mn-lt"/>
                <a:ea typeface="+mn-ea"/>
                <a:cs typeface="+mn-cs"/>
              </a:rPr>
              <a:t> m</a:t>
            </a:r>
            <a:r>
              <a:rPr lang="en-US" sz="1200" kern="1200" dirty="0" smtClean="0">
                <a:solidFill>
                  <a:schemeClr val="tx1"/>
                </a:solidFill>
                <a:effectLst/>
                <a:latin typeface="+mn-lt"/>
                <a:ea typeface="+mn-ea"/>
                <a:cs typeface="+mn-cs"/>
              </a:rPr>
              <a:t>ake sure to review the Bid Solicitation in its entirety and submit any questions before the deadline. Any revisions to documents will be posted on NJSTART for public viewing.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Also,</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Make sure to submit Quotes on time, meeting all mandatory requirements including forms, or the Quote may be deemed non-responsive. Again, please note that where the text says that a Bidder </a:t>
            </a:r>
            <a:r>
              <a:rPr lang="en-US" sz="1200" i="1" kern="1200" dirty="0" smtClean="0">
                <a:solidFill>
                  <a:schemeClr val="tx1"/>
                </a:solidFill>
                <a:effectLst/>
                <a:latin typeface="+mn-lt"/>
                <a:ea typeface="+mn-ea"/>
                <a:cs typeface="+mn-cs"/>
              </a:rPr>
              <a:t>should</a:t>
            </a:r>
            <a:r>
              <a:rPr lang="en-US" sz="1200" kern="1200" dirty="0" smtClean="0">
                <a:solidFill>
                  <a:schemeClr val="tx1"/>
                </a:solidFill>
                <a:effectLst/>
                <a:latin typeface="+mn-lt"/>
                <a:ea typeface="+mn-ea"/>
                <a:cs typeface="+mn-cs"/>
              </a:rPr>
              <a:t> do something, it is strongly recommended. If the text says </a:t>
            </a:r>
            <a:r>
              <a:rPr lang="en-US" sz="1200" b="1" kern="1200" dirty="0" smtClean="0">
                <a:solidFill>
                  <a:schemeClr val="tx1"/>
                </a:solidFill>
                <a:effectLst/>
                <a:latin typeface="+mn-lt"/>
                <a:ea typeface="+mn-ea"/>
                <a:cs typeface="+mn-cs"/>
              </a:rPr>
              <a:t>shall or must</a:t>
            </a:r>
            <a:r>
              <a:rPr lang="en-US" sz="1200" kern="1200" dirty="0" smtClean="0">
                <a:solidFill>
                  <a:schemeClr val="tx1"/>
                </a:solidFill>
                <a:effectLst/>
                <a:latin typeface="+mn-lt"/>
                <a:ea typeface="+mn-ea"/>
                <a:cs typeface="+mn-cs"/>
              </a:rPr>
              <a:t>, it is a mandatory requirement. Failure to do something that is a ‘shall’ or must can result in your Quote being deemed non-responsive.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Finally, the Price Sheet must be completed in its entirety, to the specifications noted in the Bid Solicitation’s Price Sheet Instructions, with no lines added or removed, or additional language or fees referenced.  </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5</a:t>
            </a:fld>
            <a:endParaRPr lang="en-US"/>
          </a:p>
        </p:txBody>
      </p:sp>
    </p:spTree>
    <p:extLst>
      <p:ext uri="{BB962C8B-B14F-4D97-AF65-F5344CB8AC3E}">
        <p14:creationId xmlns:p14="http://schemas.microsoft.com/office/powerpoint/2010/main" val="3636393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is to show you a quick</a:t>
            </a:r>
            <a:r>
              <a:rPr lang="en-US" baseline="0" dirty="0" smtClean="0"/>
              <a:t> preview of how the Price Lines are set up in the Bid Solicitation. Be advised that this Bid Solicitation is comprised of one hundred and forty eight (148) price lines, as shown on this slide.</a:t>
            </a:r>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6</a:t>
            </a:fld>
            <a:endParaRPr lang="en-US"/>
          </a:p>
        </p:txBody>
      </p:sp>
    </p:spTree>
    <p:extLst>
      <p:ext uri="{BB962C8B-B14F-4D97-AF65-F5344CB8AC3E}">
        <p14:creationId xmlns:p14="http://schemas.microsoft.com/office/powerpoint/2010/main" val="23464011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secondary Price Sheet Slide denotes some extra notations referenced in the Bid Solicitation in regards to the Price Lines as well as the Steps to completing the State-Supplied Price Sheet. All information provided can</a:t>
            </a:r>
            <a:r>
              <a:rPr lang="en-US" baseline="0" dirty="0" smtClean="0"/>
              <a:t> be located within the Bid Solicitation. </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7</a:t>
            </a:fld>
            <a:endParaRPr lang="en-US"/>
          </a:p>
        </p:txBody>
      </p:sp>
    </p:spTree>
    <p:extLst>
      <p:ext uri="{BB962C8B-B14F-4D97-AF65-F5344CB8AC3E}">
        <p14:creationId xmlns:p14="http://schemas.microsoft.com/office/powerpoint/2010/main" val="490609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mn-lt"/>
                <a:ea typeface="+mn-ea"/>
                <a:cs typeface="+mn-cs"/>
              </a:rPr>
              <a:t>Some Price Sheet Pitfalls:</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Make sure all required price lines have been completed on the Price Sheet, or the Quote may be deemed non-responsive. If the cost is $0, indicate “no charge”. Do not leave any price lines blank. </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Do not make any changes to formatting on the Price Sheet, including language and the addition or removal of price lines.</a:t>
            </a:r>
          </a:p>
          <a:p>
            <a:pPr marL="171450" lvl="0" indent="-171450">
              <a:buFont typeface="Arial" panose="020B0604020202020204" pitchFamily="34" charset="0"/>
              <a:buChar char="•"/>
            </a:pPr>
            <a:r>
              <a:rPr lang="en-US" sz="1200" kern="1200" dirty="0" smtClean="0">
                <a:solidFill>
                  <a:schemeClr val="tx1"/>
                </a:solidFill>
                <a:effectLst/>
                <a:latin typeface="+mn-lt"/>
                <a:ea typeface="+mn-ea"/>
                <a:cs typeface="+mn-cs"/>
              </a:rPr>
              <a:t>Confirm that the Price Sheet you’ve completed is the proper version as it may have been revised on NJSTART.</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Please note that after the Q&amp;A period, answers will be posted via Amendment in NJSTART, and if necessary, a revised Bid Solicitation or price sheets will be posted as well.  Please make sure your firm is filling out and submitting the latest version of the price sheet, and that you are taking into account all the changes in the Bid Solicitation, if there are any. </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8</a:t>
            </a:fld>
            <a:endParaRPr lang="en-US"/>
          </a:p>
        </p:txBody>
      </p:sp>
    </p:spTree>
    <p:extLst>
      <p:ext uri="{BB962C8B-B14F-4D97-AF65-F5344CB8AC3E}">
        <p14:creationId xmlns:p14="http://schemas.microsoft.com/office/powerpoint/2010/main" val="2672308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smtClean="0"/>
              <a:t>Some</a:t>
            </a:r>
            <a:r>
              <a:rPr lang="en-US" baseline="0" dirty="0" smtClean="0"/>
              <a:t> Helpful Tips and Reminders</a:t>
            </a:r>
          </a:p>
          <a:p>
            <a:pPr marL="171450" indent="-171450">
              <a:buFont typeface="Arial" panose="020B0604020202020204" pitchFamily="34" charset="0"/>
              <a:buChar char="•"/>
            </a:pPr>
            <a:r>
              <a:rPr lang="en-US" baseline="0" dirty="0" smtClean="0"/>
              <a:t>Please review the Bid Solicitation in its entirety and submit and questions prior to the deadline of 2pm December 11, 2024. </a:t>
            </a:r>
          </a:p>
          <a:p>
            <a:pPr marL="171450" indent="-171450">
              <a:buFont typeface="Arial" panose="020B0604020202020204" pitchFamily="34" charset="0"/>
              <a:buChar char="•"/>
            </a:pPr>
            <a:r>
              <a:rPr lang="en-US" baseline="0" dirty="0" smtClean="0"/>
              <a:t>Complete all required price lines on the State-Supplied Price Sheet, without leaving any lines blank.</a:t>
            </a:r>
          </a:p>
          <a:p>
            <a:pPr marL="171450" indent="-171450">
              <a:buFont typeface="Arial" panose="020B0604020202020204" pitchFamily="34" charset="0"/>
              <a:buChar char="•"/>
            </a:pPr>
            <a:r>
              <a:rPr lang="en-US" baseline="0" dirty="0" smtClean="0"/>
              <a:t>Submit Quotes on time with mandatory requirement addressed, including forms. Especially those designated as a ‘Shall”.</a:t>
            </a:r>
          </a:p>
          <a:p>
            <a:pPr marL="171450" indent="-171450">
              <a:buFont typeface="Arial" panose="020B0604020202020204" pitchFamily="34" charset="0"/>
              <a:buChar char="•"/>
            </a:pPr>
            <a:r>
              <a:rPr lang="en-US" baseline="0" dirty="0" smtClean="0"/>
              <a:t>Confirm you are submitting the most updated items as revised documents will be posted in NJSTART for review.</a:t>
            </a:r>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9</a:t>
            </a:fld>
            <a:endParaRPr lang="en-US"/>
          </a:p>
        </p:txBody>
      </p:sp>
    </p:spTree>
    <p:extLst>
      <p:ext uri="{BB962C8B-B14F-4D97-AF65-F5344CB8AC3E}">
        <p14:creationId xmlns:p14="http://schemas.microsoft.com/office/powerpoint/2010/main" val="3568798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Some other helpful tips.</a:t>
            </a:r>
          </a:p>
          <a:p>
            <a:pPr marL="171450" indent="-171450">
              <a:buFont typeface="Arial" panose="020B0604020202020204" pitchFamily="34" charset="0"/>
              <a:buChar char="•"/>
            </a:pPr>
            <a:r>
              <a:rPr lang="en-US" dirty="0" smtClean="0"/>
              <a:t>Unless it was previously addressed in the Q&amp;A period, do not submit any terms and conditions that contradict or attempt to add or modify the terms and conditions of the Bid Solicitation. </a:t>
            </a:r>
          </a:p>
          <a:p>
            <a:pPr marL="171450" indent="-171450">
              <a:buFont typeface="Arial" panose="020B0604020202020204" pitchFamily="34" charset="0"/>
              <a:buChar char="•"/>
            </a:pPr>
            <a:r>
              <a:rPr lang="en-US" dirty="0" smtClean="0"/>
              <a:t>Do not mention any fees that were not included in the Price Sheet. </a:t>
            </a:r>
          </a:p>
          <a:p>
            <a:pPr marL="171450" indent="-171450">
              <a:buFont typeface="Arial" panose="020B0604020202020204" pitchFamily="34" charset="0"/>
              <a:buChar char="•"/>
            </a:pPr>
            <a:r>
              <a:rPr lang="en-US" dirty="0" smtClean="0"/>
              <a:t>Do not state that your Quote is non-binding and is only an expression of interest;</a:t>
            </a:r>
            <a:r>
              <a:rPr lang="en-US" baseline="0" dirty="0" smtClean="0"/>
              <a:t> Or that your Bid is only valid for a certain number of days.</a:t>
            </a:r>
            <a:endParaRPr lang="en-US" dirty="0" smtClean="0"/>
          </a:p>
          <a:p>
            <a:pPr marL="171450" indent="-171450">
              <a:buFont typeface="Arial" panose="020B0604020202020204" pitchFamily="34" charset="0"/>
              <a:buChar char="•"/>
            </a:pPr>
            <a:r>
              <a:rPr lang="en-US" dirty="0" smtClean="0"/>
              <a:t>Do not mention future products or services. </a:t>
            </a:r>
          </a:p>
          <a:p>
            <a:pPr marL="0" indent="0">
              <a:buFont typeface="Arial" panose="020B0604020202020204" pitchFamily="34" charset="0"/>
              <a:buNone/>
            </a:pPr>
            <a:r>
              <a:rPr lang="en-US" dirty="0" smtClean="0"/>
              <a:t>Basically, if we didn’t request or require it, and it wasn’t addressed during Q&amp;A, Please DO NOT INCLUDE IT WITH YOUR QUOTE! Doing any of these things may result in your Quote being deemed non-responsive. </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10</a:t>
            </a:fld>
            <a:endParaRPr lang="en-US"/>
          </a:p>
        </p:txBody>
      </p:sp>
    </p:spTree>
    <p:extLst>
      <p:ext uri="{BB962C8B-B14F-4D97-AF65-F5344CB8AC3E}">
        <p14:creationId xmlns:p14="http://schemas.microsoft.com/office/powerpoint/2010/main" val="1698247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*Screen Shot 1*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This slide is a screen shot of the Division of Purchase and Property’s website. You can access this site by going to </a:t>
            </a:r>
            <a:r>
              <a:rPr lang="en-US" sz="1200" u="sng" kern="1200" dirty="0" smtClean="0">
                <a:solidFill>
                  <a:schemeClr val="tx1"/>
                </a:solidFill>
                <a:effectLst/>
                <a:latin typeface="+mn-lt"/>
                <a:ea typeface="+mn-ea"/>
                <a:cs typeface="+mn-cs"/>
                <a:hlinkClick r:id="rId3"/>
              </a:rPr>
              <a:t>www.nj.gov/treasury/purchase</a:t>
            </a:r>
            <a:r>
              <a:rPr lang="en-US" sz="1200" kern="1200" dirty="0" smtClean="0">
                <a:solidFill>
                  <a:schemeClr val="tx1"/>
                </a:solidFill>
                <a:effectLst/>
                <a:latin typeface="+mn-lt"/>
                <a:ea typeface="+mn-ea"/>
                <a:cs typeface="+mn-cs"/>
              </a:rPr>
              <a:t>. You can also follow the links located in the Bid Solicitation.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Below the title Division of Purchase and Property is a line of tab in blue. You can locate the forms requested on the Bid Solicitation by clicking into the ‘Forms” tab, located next to the Public Information drop down tab.</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11</a:t>
            </a:fld>
            <a:endParaRPr lang="en-US"/>
          </a:p>
        </p:txBody>
      </p:sp>
    </p:spTree>
    <p:extLst>
      <p:ext uri="{BB962C8B-B14F-4D97-AF65-F5344CB8AC3E}">
        <p14:creationId xmlns:p14="http://schemas.microsoft.com/office/powerpoint/2010/main" val="4043924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*Screen Shot 2*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Once you click on the ‘Forms’ tab, this is what the page should look like what it comes up.</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12</a:t>
            </a:fld>
            <a:endParaRPr lang="en-US"/>
          </a:p>
        </p:txBody>
      </p:sp>
    </p:spTree>
    <p:extLst>
      <p:ext uri="{BB962C8B-B14F-4D97-AF65-F5344CB8AC3E}">
        <p14:creationId xmlns:p14="http://schemas.microsoft.com/office/powerpoint/2010/main" val="32456042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*Screen Shot 3*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Finally, this is a front page screen shot of our e-procurement website, NJSTART, which can be found at </a:t>
            </a:r>
            <a:r>
              <a:rPr lang="en-US" sz="1200" u="sng" kern="1200" dirty="0" smtClean="0">
                <a:solidFill>
                  <a:schemeClr val="tx1"/>
                </a:solidFill>
                <a:effectLst/>
                <a:latin typeface="+mn-lt"/>
                <a:ea typeface="+mn-ea"/>
                <a:cs typeface="+mn-cs"/>
                <a:hlinkClick r:id="rId3"/>
              </a:rPr>
              <a:t>www.njstart.gov</a:t>
            </a:r>
            <a:r>
              <a:rPr lang="en-US" sz="1200" kern="1200" dirty="0" smtClean="0">
                <a:solidFill>
                  <a:schemeClr val="tx1"/>
                </a:solidFill>
                <a:effectLst/>
                <a:latin typeface="+mn-lt"/>
                <a:ea typeface="+mn-ea"/>
                <a:cs typeface="+mn-cs"/>
              </a:rPr>
              <a:t>. From this page you can search for all Open Bids and Active Contracts. </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13</a:t>
            </a:fld>
            <a:endParaRPr lang="en-US"/>
          </a:p>
        </p:txBody>
      </p:sp>
    </p:spTree>
    <p:extLst>
      <p:ext uri="{BB962C8B-B14F-4D97-AF65-F5344CB8AC3E}">
        <p14:creationId xmlns:p14="http://schemas.microsoft.com/office/powerpoint/2010/main" val="494972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 understand that that may have been a lot to take in. At this time I would like to extend the invitation for any procedural questions. Please remember that questions regarding the Scope of Work will not be answered at this time and should be submitted electronically on NJSTART before the Q&amp;A deadline. </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14</a:t>
            </a:fld>
            <a:endParaRPr lang="en-US"/>
          </a:p>
        </p:txBody>
      </p:sp>
    </p:spTree>
    <p:extLst>
      <p:ext uri="{BB962C8B-B14F-4D97-AF65-F5344CB8AC3E}">
        <p14:creationId xmlns:p14="http://schemas.microsoft.com/office/powerpoint/2010/main" val="2344281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that’s all, I thank you for attending today’s Pre-Quote Conference. A reminder that Q&amp;A will close at 2pm </a:t>
            </a:r>
            <a:r>
              <a:rPr lang="en-US" smtClean="0"/>
              <a:t>on December 11, </a:t>
            </a:r>
            <a:r>
              <a:rPr lang="en-US" dirty="0" smtClean="0"/>
              <a:t>2024, and that Quotes are due by 2pm on January 10, 2024. </a:t>
            </a:r>
          </a:p>
          <a:p>
            <a:r>
              <a:rPr lang="en-US" dirty="0" smtClean="0"/>
              <a:t>I advise not waiting until just before the cut off time just in case you run into any system or internet troubles. </a:t>
            </a:r>
          </a:p>
          <a:p>
            <a:endParaRPr lang="en-US" dirty="0"/>
          </a:p>
        </p:txBody>
      </p:sp>
      <p:sp>
        <p:nvSpPr>
          <p:cNvPr id="4" name="Slide Number Placeholder 3"/>
          <p:cNvSpPr>
            <a:spLocks noGrp="1"/>
          </p:cNvSpPr>
          <p:nvPr>
            <p:ph type="sldNum" sz="quarter" idx="10"/>
          </p:nvPr>
        </p:nvSpPr>
        <p:spPr/>
        <p:txBody>
          <a:bodyPr/>
          <a:lstStyle/>
          <a:p>
            <a:fld id="{67E1E4F4-F29F-4C21-840A-C83BAF0EEA5F}" type="slidenum">
              <a:rPr lang="en-US" smtClean="0"/>
              <a:t>15</a:t>
            </a:fld>
            <a:endParaRPr lang="en-US"/>
          </a:p>
        </p:txBody>
      </p:sp>
    </p:spTree>
    <p:extLst>
      <p:ext uri="{BB962C8B-B14F-4D97-AF65-F5344CB8AC3E}">
        <p14:creationId xmlns:p14="http://schemas.microsoft.com/office/powerpoint/2010/main" val="3180383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11/19/2024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2.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97" y="634870"/>
            <a:ext cx="10898048" cy="4197928"/>
          </a:xfrm>
        </p:spPr>
        <p:txBody>
          <a:bodyPr/>
          <a:lstStyle/>
          <a:p>
            <a:r>
              <a:rPr lang="en-US" sz="5400" dirty="0"/>
              <a:t>Optional Pre-Quote </a:t>
            </a:r>
            <a:r>
              <a:rPr lang="en-US" sz="5400" dirty="0" smtClean="0"/>
              <a:t>Conference</a:t>
            </a:r>
            <a:br>
              <a:rPr lang="en-US" sz="5400" dirty="0" smtClean="0"/>
            </a:br>
            <a:r>
              <a:rPr lang="en-US" sz="4400" dirty="0"/>
              <a:t/>
            </a:r>
            <a:br>
              <a:rPr lang="en-US" sz="4400" dirty="0"/>
            </a:br>
            <a:r>
              <a:rPr lang="en-US" sz="4400" dirty="0" smtClean="0"/>
              <a:t>T0900 Armed and Unarmed Security Guard Services for NJ – Statewide</a:t>
            </a:r>
            <a:r>
              <a:rPr lang="en-US" sz="4400" dirty="0"/>
              <a:t/>
            </a:r>
            <a:br>
              <a:rPr lang="en-US" sz="4400" dirty="0"/>
            </a:br>
            <a:r>
              <a:rPr lang="en-US" sz="4400" dirty="0" smtClean="0"/>
              <a:t>24DPP01015</a:t>
            </a:r>
            <a:endParaRPr lang="en-US" sz="4400" dirty="0"/>
          </a:p>
        </p:txBody>
      </p:sp>
      <p:sp>
        <p:nvSpPr>
          <p:cNvPr id="3" name="Subtitle 2"/>
          <p:cNvSpPr>
            <a:spLocks noGrp="1"/>
          </p:cNvSpPr>
          <p:nvPr>
            <p:ph type="subTitle" idx="1"/>
          </p:nvPr>
        </p:nvSpPr>
        <p:spPr>
          <a:xfrm>
            <a:off x="213297" y="5428543"/>
            <a:ext cx="8825658" cy="1279388"/>
          </a:xfrm>
        </p:spPr>
        <p:txBody>
          <a:bodyPr>
            <a:normAutofit/>
          </a:bodyPr>
          <a:lstStyle/>
          <a:p>
            <a:r>
              <a:rPr lang="en-US" sz="2800" dirty="0"/>
              <a:t>Q&amp;a due by 2pm </a:t>
            </a:r>
            <a:r>
              <a:rPr lang="en-US" sz="2800" dirty="0" smtClean="0"/>
              <a:t>December 11, 2024</a:t>
            </a:r>
            <a:endParaRPr lang="en-US" sz="2800" dirty="0"/>
          </a:p>
          <a:p>
            <a:r>
              <a:rPr lang="en-US" sz="2800" dirty="0"/>
              <a:t>Quotes due by 2pm </a:t>
            </a:r>
            <a:r>
              <a:rPr lang="en-US" sz="2800" dirty="0" smtClean="0"/>
              <a:t>January 10,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a:xfrm>
            <a:off x="1103312" y="2052919"/>
            <a:ext cx="9302329" cy="3850170"/>
          </a:xfrm>
        </p:spPr>
        <p:txBody>
          <a:bodyPr>
            <a:normAutofit/>
          </a:bodyPr>
          <a:lstStyle/>
          <a:p>
            <a:r>
              <a:rPr lang="en-US" dirty="0" smtClean="0"/>
              <a:t>Please </a:t>
            </a:r>
            <a:r>
              <a:rPr lang="en-US" dirty="0"/>
              <a:t>mute your phone at all times unless </a:t>
            </a:r>
            <a:r>
              <a:rPr lang="en-US" dirty="0" smtClean="0"/>
              <a:t>speaking and note that this conference is being recorded.</a:t>
            </a:r>
            <a:endParaRPr lang="en-US" dirty="0"/>
          </a:p>
          <a:p>
            <a:r>
              <a:rPr lang="en-US" dirty="0"/>
              <a:t>Please identify yourself and the firm you represent prior to asking a question.</a:t>
            </a:r>
          </a:p>
          <a:p>
            <a:r>
              <a:rPr lang="en-US" dirty="0"/>
              <a:t>Please make sure you are registered in NJSTART, and that your contact information remains current.  </a:t>
            </a:r>
            <a:endParaRPr lang="en-US" dirty="0" smtClean="0"/>
          </a:p>
          <a:p>
            <a:pPr lvl="1"/>
            <a:r>
              <a:rPr lang="en-US" dirty="0" smtClean="0"/>
              <a:t>NJSTART </a:t>
            </a:r>
            <a:r>
              <a:rPr lang="en-US" dirty="0"/>
              <a:t>Vendor email support: </a:t>
            </a:r>
            <a:r>
              <a:rPr lang="en-US" b="1" dirty="0"/>
              <a:t>njstart@treas.nj.gov</a:t>
            </a:r>
            <a:r>
              <a:rPr lang="en-US" dirty="0"/>
              <a:t/>
            </a:r>
            <a:br>
              <a:rPr lang="en-US" dirty="0"/>
            </a:br>
            <a:r>
              <a:rPr lang="en-US" dirty="0"/>
              <a:t>NJSTART Vendor phone support – (609) 341-3500 Staffed Monday to Friday 8:30 a.m. to 4:30 </a:t>
            </a:r>
            <a:r>
              <a:rPr lang="en-US" dirty="0" smtClean="0"/>
              <a:t>p.m.</a:t>
            </a:r>
          </a:p>
          <a:p>
            <a:pPr lvl="1"/>
            <a:r>
              <a:rPr lang="en-US" dirty="0" smtClean="0">
                <a:hlinkClick r:id="rId3"/>
              </a:rPr>
              <a:t>https</a:t>
            </a:r>
            <a:r>
              <a:rPr lang="en-US" dirty="0">
                <a:hlinkClick r:id="rId3"/>
              </a:rPr>
              <a:t>://www.state.nj.us/treasury/purchase/vendor.shtml</a:t>
            </a:r>
            <a:endParaRPr lang="en-US" dirty="0"/>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r>
              <a:rPr lang="en-US" dirty="0" smtClean="0"/>
              <a:t>.</a:t>
            </a:r>
          </a:p>
          <a:p>
            <a:r>
              <a:rPr lang="en-US" dirty="0"/>
              <a:t>This is also an opportunity for potential Vendors to partner with other potentials Vendors and/or meet small, woman-owned, minority-owned, veteran-owned, and disabled veteran-owned businesses</a:t>
            </a:r>
            <a:r>
              <a:rPr lang="en-US" dirty="0" smtClean="0"/>
              <a:t>.</a:t>
            </a:r>
            <a:endParaRPr lang="en-US" dirty="0"/>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Public Works Contractor Registration,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a:t>
            </a:r>
            <a:endParaRPr lang="en-US" dirty="0" smtClean="0"/>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down)">
                                      <p:cBhvr>
                                        <p:cTn id="11" dur="500"/>
                                        <p:tgtEl>
                                          <p:spTgt spid="3">
                                            <p:txEl>
                                              <p:pRg st="1" end="1"/>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ipe(down)">
                                      <p:cBhvr>
                                        <p:cTn id="31" dur="500"/>
                                        <p:tgtEl>
                                          <p:spTgt spid="3">
                                            <p:txEl>
                                              <p:pRg st="6" end="6"/>
                                            </p:txEl>
                                          </p:spTgt>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wipe(down)">
                                      <p:cBhvr>
                                        <p:cTn id="35" dur="500"/>
                                        <p:tgtEl>
                                          <p:spTgt spid="3">
                                            <p:txEl>
                                              <p:pRg st="7" end="7"/>
                                            </p:txEl>
                                          </p:spTgt>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down)">
                                      <p:cBhvr>
                                        <p:cTn id="39" dur="500"/>
                                        <p:tgtEl>
                                          <p:spTgt spid="3">
                                            <p:txEl>
                                              <p:pRg st="8" end="8"/>
                                            </p:txEl>
                                          </p:spTgt>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wipe(down)">
                                      <p:cBhvr>
                                        <p:cTn id="4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a:t>
            </a:r>
            <a:r>
              <a:rPr lang="en-US" dirty="0" smtClean="0"/>
              <a:t>as specified/directed in the Bid Solicitation.</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anim calcmode="lin" valueType="num">
                                      <p:cBhvr>
                                        <p:cTn id="20"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211975" y="81158"/>
            <a:ext cx="9404723" cy="1400530"/>
          </a:xfrm>
        </p:spPr>
        <p:txBody>
          <a:bodyPr/>
          <a:lstStyle/>
          <a:p>
            <a:r>
              <a:rPr lang="en-US" dirty="0"/>
              <a:t>State-Supplied Price Sheet</a:t>
            </a:r>
            <a:br>
              <a:rPr lang="en-US" dirty="0"/>
            </a:b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3229039930"/>
              </p:ext>
            </p:extLst>
          </p:nvPr>
        </p:nvGraphicFramePr>
        <p:xfrm>
          <a:off x="211975" y="1481688"/>
          <a:ext cx="11827626" cy="4504907"/>
        </p:xfrm>
        <a:graphic>
          <a:graphicData uri="http://schemas.openxmlformats.org/drawingml/2006/table">
            <a:tbl>
              <a:tblPr firstRow="1" firstCol="1" bandRow="1"/>
              <a:tblGrid>
                <a:gridCol w="5913813">
                  <a:extLst>
                    <a:ext uri="{9D8B030D-6E8A-4147-A177-3AD203B41FA5}">
                      <a16:colId xmlns:a16="http://schemas.microsoft.com/office/drawing/2014/main" val="2138367225"/>
                    </a:ext>
                  </a:extLst>
                </a:gridCol>
                <a:gridCol w="5913813">
                  <a:extLst>
                    <a:ext uri="{9D8B030D-6E8A-4147-A177-3AD203B41FA5}">
                      <a16:colId xmlns:a16="http://schemas.microsoft.com/office/drawing/2014/main" val="3235280040"/>
                    </a:ext>
                  </a:extLst>
                </a:gridCol>
              </a:tblGrid>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All Inclusive Hourly Rate for Senior Coordinator (Price Line 1)</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Mercer County (Price Lines 72 - 78)</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7807071"/>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Atlantic County (Price Lines 2 - 8)</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Middlesex County (Price Lines 79 - 85)</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0884666"/>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Bergen County (Price Lines 9 - 15)</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Monmouth County (Price Lines 86 - 92)</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034887"/>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Burlington County (Price Lines 16 - 22)</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Morris County (Price Lines 93 - 99)</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6285036"/>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Camden County (Price Lines 23 - 29)</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Ocean County (Price Lines 100 - 106)</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48239041"/>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Cape May County (Price Lines 30 - 36)</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Passaic County (Price Lines 107 - 113)</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0490252"/>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Cumberland  County (Price Lines 37 - 43)</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Salem County (Price Lines 114 - 120)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8771551"/>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Essex County (Price Lines 44 - 50)</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Somerset County (Price Lines 121 - 127)</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6299184"/>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Gloucester County (Price Lines 51 - 57)</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Sussex County (Price Lines 128 - 134)</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6157306"/>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Hudson County (Price Lines 58 - 64)</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Union County (Price Lines 135 - 141)</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3154092"/>
                  </a:ext>
                </a:extLst>
              </a:tr>
              <a:tr h="409537">
                <a:tc>
                  <a:txBody>
                    <a:bodyPr/>
                    <a:lstStyle/>
                    <a:p>
                      <a:pPr marL="0" marR="0" algn="just">
                        <a:lnSpc>
                          <a:spcPct val="107000"/>
                        </a:lnSpc>
                        <a:spcBef>
                          <a:spcPts val="0"/>
                        </a:spcBef>
                        <a:spcAft>
                          <a:spcPts val="0"/>
                        </a:spcAft>
                      </a:pPr>
                      <a:r>
                        <a:rPr lang="en-US" sz="1800">
                          <a:effectLst/>
                          <a:latin typeface="Calibri" panose="020F0502020204030204" pitchFamily="34" charset="0"/>
                          <a:ea typeface="Times New Roman" panose="02020603050405020304" pitchFamily="18" charset="0"/>
                          <a:cs typeface="Calibri" panose="020F0502020204030204" pitchFamily="34" charset="0"/>
                        </a:rPr>
                        <a:t>Hunterdon County (Price Lines 65 - 71)</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Warren County (Price Lines 142 - 148)</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3180018"/>
                  </a:ext>
                </a:extLst>
              </a:tr>
            </a:tbl>
          </a:graphicData>
        </a:graphic>
      </p:graphicFrame>
    </p:spTree>
    <p:extLst>
      <p:ext uri="{BB962C8B-B14F-4D97-AF65-F5344CB8AC3E}">
        <p14:creationId xmlns:p14="http://schemas.microsoft.com/office/powerpoint/2010/main" val="6965129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State-Supplied Price </a:t>
            </a:r>
            <a:r>
              <a:rPr lang="en-US" dirty="0" smtClean="0"/>
              <a:t>Sheet pt. 2</a:t>
            </a:r>
            <a:endParaRPr lang="en-US" dirty="0"/>
          </a:p>
        </p:txBody>
      </p:sp>
      <p:sp>
        <p:nvSpPr>
          <p:cNvPr id="4" name="Rectangle 3"/>
          <p:cNvSpPr/>
          <p:nvPr/>
        </p:nvSpPr>
        <p:spPr>
          <a:xfrm>
            <a:off x="130979" y="1374656"/>
            <a:ext cx="11831782" cy="5324535"/>
          </a:xfrm>
          <a:prstGeom prst="rect">
            <a:avLst/>
          </a:prstGeom>
        </p:spPr>
        <p:txBody>
          <a:bodyPr wrap="square">
            <a:spAutoFit/>
          </a:bodyPr>
          <a:lstStyle/>
          <a:p>
            <a:r>
              <a:rPr lang="en-US" sz="1600" dirty="0"/>
              <a:t>Note: Each County consists of the following price lines:</a:t>
            </a:r>
          </a:p>
          <a:p>
            <a:endParaRPr lang="en-US" sz="1600" dirty="0"/>
          </a:p>
          <a:p>
            <a:r>
              <a:rPr lang="en-US" sz="1600" dirty="0"/>
              <a:t>•	All Inclusive Hourly Rate for Supervisor</a:t>
            </a:r>
          </a:p>
          <a:p>
            <a:r>
              <a:rPr lang="en-US" sz="1600" dirty="0"/>
              <a:t>•	All Inclusive Hourly Rate for Armed Security Guard Service</a:t>
            </a:r>
          </a:p>
          <a:p>
            <a:r>
              <a:rPr lang="en-US" sz="1600" dirty="0"/>
              <a:t>•	All Inclusive Hourly Rate for Armed Security Guard Service. With Radio.</a:t>
            </a:r>
          </a:p>
          <a:p>
            <a:r>
              <a:rPr lang="en-US" sz="1600" dirty="0"/>
              <a:t>•	All Inclusive Hourly Rate for Armed Security Guard Service. Roving Security.</a:t>
            </a:r>
          </a:p>
          <a:p>
            <a:r>
              <a:rPr lang="en-US" sz="1600" dirty="0"/>
              <a:t>•	All Inclusive Hourly Rate for Unarmed Security Guard Service. No Radio.</a:t>
            </a:r>
          </a:p>
          <a:p>
            <a:r>
              <a:rPr lang="en-US" sz="1600" dirty="0"/>
              <a:t>•	All Inclusive Hourly Rate for Unarmed Security Guard Service. With Radio.</a:t>
            </a:r>
          </a:p>
          <a:p>
            <a:r>
              <a:rPr lang="en-US" sz="1600" dirty="0"/>
              <a:t>•	All Inclusive Hourly Rate for Unarmed Security Guard Service. Roving Security</a:t>
            </a:r>
          </a:p>
          <a:p>
            <a:endParaRPr lang="en-US" sz="1600" dirty="0"/>
          </a:p>
          <a:p>
            <a:r>
              <a:rPr lang="en-US" sz="1600" dirty="0"/>
              <a:t>The Bidder must provide firm-fixed, all-inclusive pricing for all lines in all counties. Failure to provide a unit price for all lines on the State-Supplied Price Sheet will result in the Bidder’s Quote being deemed non-responsive.</a:t>
            </a:r>
          </a:p>
          <a:p>
            <a:endParaRPr lang="en-US" sz="1600" dirty="0"/>
          </a:p>
          <a:p>
            <a:r>
              <a:rPr lang="en-US" sz="1600" dirty="0"/>
              <a:t>Step 1 - The Bidder should enter the Bidder’s name in the field titled “Bidder Name:” located at the top of the State-Supplied Price Sheet.</a:t>
            </a:r>
          </a:p>
          <a:p>
            <a:endParaRPr lang="en-US" sz="1600" dirty="0"/>
          </a:p>
          <a:p>
            <a:r>
              <a:rPr lang="en-US" sz="1600" dirty="0"/>
              <a:t>Step 2 – For each price line (1 – 148), the Bidder shall insert a firm, fixed Hourly rate in the corresponding column labeled “Unit Price Normal Rate” on the State- Supplied Price Sheet. </a:t>
            </a:r>
          </a:p>
          <a:p>
            <a:endParaRPr lang="en-US" sz="1600" dirty="0"/>
          </a:p>
          <a:p>
            <a:r>
              <a:rPr lang="en-US" sz="1600" dirty="0"/>
              <a:t>Step 3 – For each price line (1 – 148), the Bidder shall insert a firm, fixed Hourly rate in the corresponding column labeled Unit Price “Hazard Pay Rate” on the State- Supplied Price Sheet. </a:t>
            </a:r>
          </a:p>
        </p:txBody>
      </p:sp>
    </p:spTree>
    <p:extLst>
      <p:ext uri="{BB962C8B-B14F-4D97-AF65-F5344CB8AC3E}">
        <p14:creationId xmlns:p14="http://schemas.microsoft.com/office/powerpoint/2010/main" val="1965757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875201" y="1526446"/>
            <a:ext cx="8946541" cy="4195481"/>
          </a:xfrm>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Helpful Tips &amp; Reminders</a:t>
            </a:r>
            <a:endParaRPr lang="en-US" dirty="0"/>
          </a:p>
        </p:txBody>
      </p:sp>
      <p:sp>
        <p:nvSpPr>
          <p:cNvPr id="3" name="Content Placeholder 2"/>
          <p:cNvSpPr>
            <a:spLocks noGrp="1"/>
          </p:cNvSpPr>
          <p:nvPr>
            <p:ph idx="1"/>
          </p:nvPr>
        </p:nvSpPr>
        <p:spPr>
          <a:xfrm>
            <a:off x="1103312" y="2052918"/>
            <a:ext cx="10631488" cy="4195481"/>
          </a:xfrm>
        </p:spPr>
        <p:txBody>
          <a:bodyPr>
            <a:normAutofit fontScale="92500" lnSpcReduction="10000"/>
          </a:bodyPr>
          <a:lstStyle/>
          <a:p>
            <a:r>
              <a:rPr lang="en-US" dirty="0"/>
              <a:t>Review Bid Solicitation in its entirety and submit any questions prior to the deadline including exceptions to the SSTC. Updated documents will be posted in NJSTART and should be reviewed as posted.</a:t>
            </a:r>
          </a:p>
          <a:p>
            <a:r>
              <a:rPr lang="en-US" dirty="0"/>
              <a:t>Complete all required price lines in the State Supplied Price Sheet or Quote may be deemed non-responsive. Indicate “$0” if the cost is $0.  Do not leave any price lines blank. The State is aware a “$0” input will auto populate a dash (-) on the State-Supplied Price Sheet, and the State will deem this answer responsive when it can confirm the information in the submitted price sheet.</a:t>
            </a:r>
          </a:p>
          <a:p>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r>
              <a:rPr lang="en-US" dirty="0"/>
              <a:t>The State-Supplied Price Sheet must be completed in its entirety with no lines added or removed, or additional language or fees referenced.</a:t>
            </a:r>
          </a:p>
          <a:p>
            <a:endParaRPr lang="en-US" dirty="0"/>
          </a:p>
        </p:txBody>
      </p:sp>
    </p:spTree>
    <p:extLst>
      <p:ext uri="{BB962C8B-B14F-4D97-AF65-F5344CB8AC3E}">
        <p14:creationId xmlns:p14="http://schemas.microsoft.com/office/powerpoint/2010/main" val="34982257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2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r>
              <a:rPr lang="en-US" dirty="0" smtClean="0"/>
              <a:t>.</a:t>
            </a:r>
          </a:p>
          <a:p>
            <a:pPr lvl="1"/>
            <a:r>
              <a:rPr lang="en-US" dirty="0" smtClean="0"/>
              <a:t>This </a:t>
            </a:r>
            <a:r>
              <a:rPr lang="en-US" dirty="0"/>
              <a:t>Quote is a nonbinding expression of interest only and is not intended to create a binding commitment on either party unless and until a definitive agreement has been executed between the parties</a:t>
            </a:r>
            <a:r>
              <a:rPr lang="en-US" dirty="0" smtClean="0"/>
              <a:t>.</a:t>
            </a:r>
          </a:p>
          <a:p>
            <a:pPr lvl="1"/>
            <a:r>
              <a:rPr lang="en-US" dirty="0"/>
              <a:t>Vendor’s Bid is only valid for XXX days</a:t>
            </a:r>
            <a:r>
              <a:rPr lang="en-US" dirty="0" smtClean="0"/>
              <a:t>.</a:t>
            </a:r>
            <a:endParaRPr lang="en-US" dirty="0"/>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3"/>
          <a:stretch>
            <a:fillRect/>
          </a:stretch>
        </p:blipFill>
        <p:spPr>
          <a:xfrm>
            <a:off x="418905" y="233911"/>
            <a:ext cx="11191203" cy="6148095"/>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2548" y="535845"/>
            <a:ext cx="4798725" cy="1400530"/>
          </a:xfrm>
        </p:spPr>
        <p:txBody>
          <a:bodyPr/>
          <a:lstStyle/>
          <a:p>
            <a:r>
              <a:rPr lang="en-US" sz="5400" dirty="0" smtClean="0"/>
              <a:t>Questions?</a:t>
            </a:r>
            <a:endParaRPr lang="en-US" sz="5400" dirty="0"/>
          </a:p>
        </p:txBody>
      </p:sp>
      <p:sp>
        <p:nvSpPr>
          <p:cNvPr id="3" name="Content Placeholder 2"/>
          <p:cNvSpPr>
            <a:spLocks noGrp="1"/>
          </p:cNvSpPr>
          <p:nvPr>
            <p:ph idx="1"/>
          </p:nvPr>
        </p:nvSpPr>
        <p:spPr>
          <a:xfrm>
            <a:off x="646111" y="2274592"/>
            <a:ext cx="8946541" cy="1507700"/>
          </a:xfrm>
        </p:spPr>
        <p:txBody>
          <a:bodyPr/>
          <a:lstStyle/>
          <a:p>
            <a:r>
              <a:rPr lang="en-US" dirty="0" smtClean="0"/>
              <a:t>Procedural questions only please. All Scope of Work related questions should be addressed electronically during Q&amp;A. </a:t>
            </a:r>
          </a:p>
          <a:p>
            <a:r>
              <a:rPr lang="en-US" dirty="0" smtClean="0"/>
              <a:t>State your name and the Agency/Company you represent before asking your question.</a:t>
            </a:r>
            <a:endParaRPr lang="en-US" dirty="0"/>
          </a:p>
        </p:txBody>
      </p:sp>
    </p:spTree>
    <p:extLst>
      <p:ext uri="{BB962C8B-B14F-4D97-AF65-F5344CB8AC3E}">
        <p14:creationId xmlns:p14="http://schemas.microsoft.com/office/powerpoint/2010/main" val="40518607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rPr>
              <a:t>Q&amp;A due by 2pm </a:t>
            </a:r>
            <a:r>
              <a:rPr kumimoji="0" lang="en-US" sz="4000" b="0" i="0" u="none" strike="noStrike" kern="1200" cap="none" spc="0" normalizeH="0" baseline="0" noProof="0" dirty="0" smtClean="0">
                <a:ln>
                  <a:noFill/>
                </a:ln>
                <a:solidFill>
                  <a:prstClr val="white"/>
                </a:solidFill>
                <a:effectLst/>
                <a:uLnTx/>
                <a:uFillTx/>
                <a:latin typeface="Century Gothic" panose="020B0502020202020204"/>
                <a:ea typeface="+mn-ea"/>
                <a:cs typeface="+mn-cs"/>
              </a:rPr>
              <a:t>December 11, 2024</a:t>
            </a:r>
            <a:endPar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rPr>
              <a:t>Quotes due by 2pm </a:t>
            </a:r>
            <a:r>
              <a:rPr kumimoji="0" lang="en-US" sz="4000" b="0" i="0" u="none" strike="noStrike" kern="1200" cap="none" spc="0" normalizeH="0" baseline="0" noProof="0" dirty="0" smtClean="0">
                <a:ln>
                  <a:noFill/>
                </a:ln>
                <a:solidFill>
                  <a:prstClr val="white"/>
                </a:solidFill>
                <a:effectLst/>
                <a:uLnTx/>
                <a:uFillTx/>
                <a:latin typeface="Century Gothic" panose="020B0502020202020204"/>
                <a:ea typeface="+mn-ea"/>
                <a:cs typeface="+mn-cs"/>
              </a:rPr>
              <a:t>January </a:t>
            </a:r>
            <a:r>
              <a:rPr lang="en-US" sz="4000" noProof="0" dirty="0" smtClean="0">
                <a:solidFill>
                  <a:prstClr val="white"/>
                </a:solidFill>
                <a:latin typeface="Century Gothic" panose="020B0502020202020204"/>
              </a:rPr>
              <a:t>10</a:t>
            </a:r>
            <a:r>
              <a:rPr kumimoji="0" lang="en-US" sz="4000" b="0" i="0" u="none" strike="noStrike" kern="1200" cap="none" spc="0" normalizeH="0" baseline="0" noProof="0" dirty="0" smtClean="0">
                <a:ln>
                  <a:noFill/>
                </a:ln>
                <a:solidFill>
                  <a:prstClr val="white"/>
                </a:solidFill>
                <a:effectLst/>
                <a:uLnTx/>
                <a:uFillTx/>
                <a:latin typeface="Century Gothic" panose="020B0502020202020204"/>
                <a:ea typeface="+mn-ea"/>
                <a:cs typeface="+mn-cs"/>
              </a:rPr>
              <a:t>, 2024</a:t>
            </a:r>
            <a:endParaRPr kumimoji="0" lang="en-US" sz="40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0838176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1715</TotalTime>
  <Words>2842</Words>
  <Application>Microsoft Office PowerPoint</Application>
  <PresentationFormat>Widescreen</PresentationFormat>
  <Paragraphs>159</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Times New Roman</vt:lpstr>
      <vt:lpstr>Wingdings 3</vt:lpstr>
      <vt:lpstr>Ion</vt:lpstr>
      <vt:lpstr>Optional Pre-Quote Conference  T0900 Armed and Unarmed Security Guard Services for NJ – Statewide 24DPP01015</vt:lpstr>
      <vt:lpstr>WELCOME &amp; INTRODUCTIONS </vt:lpstr>
      <vt:lpstr>PURPOSE &amp; GENERAL INFORMATION</vt:lpstr>
      <vt:lpstr>BID SOLICITATION AT A GLANCE</vt:lpstr>
      <vt:lpstr>BID SOLICITATION AT A GLANCE</vt:lpstr>
      <vt:lpstr>State-Supplied Price Sheet </vt:lpstr>
      <vt:lpstr>State-Supplied Price Sheet pt. 2</vt:lpstr>
      <vt:lpstr>PRICE SHEET PITFALLS</vt:lpstr>
      <vt:lpstr>Helpful Tips &amp; Reminders</vt:lpstr>
      <vt:lpstr>OTHER HELPFUL TIPS</vt:lpstr>
      <vt:lpstr>PowerPoint Presentation</vt:lpstr>
      <vt:lpstr>PowerPoint Presentation</vt:lpstr>
      <vt:lpstr>PowerPoint Presentation</vt:lpstr>
      <vt:lpstr>Questions?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Young, Kimara [TREAS]</cp:lastModifiedBy>
  <cp:revision>170</cp:revision>
  <cp:lastPrinted>2020-02-11T14:28:14Z</cp:lastPrinted>
  <dcterms:created xsi:type="dcterms:W3CDTF">2020-01-31T19:31:42Z</dcterms:created>
  <dcterms:modified xsi:type="dcterms:W3CDTF">2024-11-19T14:47:21Z</dcterms:modified>
</cp:coreProperties>
</file>