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43" r:id="rId4"/>
  </p:sldMasterIdLst>
  <p:notesMasterIdLst>
    <p:notesMasterId r:id="rId24"/>
  </p:notesMasterIdLst>
  <p:sldIdLst>
    <p:sldId id="256" r:id="rId5"/>
    <p:sldId id="257" r:id="rId6"/>
    <p:sldId id="260" r:id="rId7"/>
    <p:sldId id="281" r:id="rId8"/>
    <p:sldId id="270" r:id="rId9"/>
    <p:sldId id="287" r:id="rId10"/>
    <p:sldId id="293" r:id="rId11"/>
    <p:sldId id="294" r:id="rId12"/>
    <p:sldId id="288" r:id="rId13"/>
    <p:sldId id="271" r:id="rId14"/>
    <p:sldId id="292" r:id="rId15"/>
    <p:sldId id="272" r:id="rId16"/>
    <p:sldId id="289" r:id="rId17"/>
    <p:sldId id="274" r:id="rId18"/>
    <p:sldId id="277" r:id="rId19"/>
    <p:sldId id="278" r:id="rId20"/>
    <p:sldId id="279" r:id="rId21"/>
    <p:sldId id="280" r:id="rId22"/>
    <p:sldId id="267" r:id="rId23"/>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822ED4-C4D8-3E1C-D091-5F33A8C432EF}" v="70" dt="2021-11-23T21:02:34.869"/>
    <p1510:client id="{6208AAB1-3C4A-A47D-B93C-2BFAB0F6E01D}" v="130" dt="2020-05-04T14:19:38.117"/>
    <p1510:client id="{7ECC770C-C076-639C-150E-F598369FC0D9}" v="122" dt="2023-07-03T17:55:34.210"/>
    <p1510:client id="{94253002-5162-B130-358A-760F2F44BB1D}" v="18" dt="2020-12-09T15:56:45.5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359" autoAdjust="0"/>
    <p:restoredTop sz="96362" autoAdjust="0"/>
  </p:normalViewPr>
  <p:slideViewPr>
    <p:cSldViewPr snapToGrid="0">
      <p:cViewPr varScale="1">
        <p:scale>
          <a:sx n="114" d="100"/>
          <a:sy n="114" d="100"/>
        </p:scale>
        <p:origin x="852" y="10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roninger, Michelina [TREAS]" userId="S::michelina.groninger@treas.nj.gov::ae5e4548-6959-4d18-9268-c4411d373de0" providerId="AD" clId="Web-{2A822ED4-C4D8-3E1C-D091-5F33A8C432EF}"/>
    <pc:docChg chg="modSld">
      <pc:chgData name="Groninger, Michelina [TREAS]" userId="S::michelina.groninger@treas.nj.gov::ae5e4548-6959-4d18-9268-c4411d373de0" providerId="AD" clId="Web-{2A822ED4-C4D8-3E1C-D091-5F33A8C432EF}" dt="2021-11-23T21:02:34.869" v="69" actId="20577"/>
      <pc:docMkLst>
        <pc:docMk/>
      </pc:docMkLst>
      <pc:sldChg chg="modSp">
        <pc:chgData name="Groninger, Michelina [TREAS]" userId="S::michelina.groninger@treas.nj.gov::ae5e4548-6959-4d18-9268-c4411d373de0" providerId="AD" clId="Web-{2A822ED4-C4D8-3E1C-D091-5F33A8C432EF}" dt="2021-11-23T21:02:34.869" v="69" actId="20577"/>
        <pc:sldMkLst>
          <pc:docMk/>
          <pc:sldMk cId="4241691986" sldId="256"/>
        </pc:sldMkLst>
        <pc:spChg chg="mod">
          <ac:chgData name="Groninger, Michelina [TREAS]" userId="S::michelina.groninger@treas.nj.gov::ae5e4548-6959-4d18-9268-c4411d373de0" providerId="AD" clId="Web-{2A822ED4-C4D8-3E1C-D091-5F33A8C432EF}" dt="2021-11-23T21:02:34.869" v="69" actId="20577"/>
          <ac:spMkLst>
            <pc:docMk/>
            <pc:sldMk cId="4241691986" sldId="256"/>
            <ac:spMk id="2" creationId="{00000000-0000-0000-0000-000000000000}"/>
          </ac:spMkLst>
        </pc:spChg>
        <pc:spChg chg="mod">
          <ac:chgData name="Groninger, Michelina [TREAS]" userId="S::michelina.groninger@treas.nj.gov::ae5e4548-6959-4d18-9268-c4411d373de0" providerId="AD" clId="Web-{2A822ED4-C4D8-3E1C-D091-5F33A8C432EF}" dt="2021-11-23T21:02:32.119" v="41" actId="20577"/>
          <ac:spMkLst>
            <pc:docMk/>
            <pc:sldMk cId="4241691986" sldId="256"/>
            <ac:spMk id="3" creationId="{00000000-0000-0000-0000-000000000000}"/>
          </ac:spMkLst>
        </pc:spChg>
      </pc:sldChg>
    </pc:docChg>
  </pc:docChgLst>
  <pc:docChgLst>
    <pc:chgData name="McFarland, Amira [TREAS]" userId="S::amira.mcfarland@treas.nj.gov::f4020861-8571-4782-bfa0-b7decca9c601" providerId="AD" clId="Web-{7ECC770C-C076-639C-150E-F598369FC0D9}"/>
    <pc:docChg chg="modSld">
      <pc:chgData name="McFarland, Amira [TREAS]" userId="S::amira.mcfarland@treas.nj.gov::f4020861-8571-4782-bfa0-b7decca9c601" providerId="AD" clId="Web-{7ECC770C-C076-639C-150E-F598369FC0D9}" dt="2023-07-03T18:45:59.136" v="530"/>
      <pc:docMkLst>
        <pc:docMk/>
      </pc:docMkLst>
      <pc:sldChg chg="modNotes">
        <pc:chgData name="McFarland, Amira [TREAS]" userId="S::amira.mcfarland@treas.nj.gov::f4020861-8571-4782-bfa0-b7decca9c601" providerId="AD" clId="Web-{7ECC770C-C076-639C-150E-F598369FC0D9}" dt="2023-07-03T14:04:43.541" v="102"/>
        <pc:sldMkLst>
          <pc:docMk/>
          <pc:sldMk cId="4241691986" sldId="256"/>
        </pc:sldMkLst>
      </pc:sldChg>
      <pc:sldChg chg="modNotes">
        <pc:chgData name="McFarland, Amira [TREAS]" userId="S::amira.mcfarland@treas.nj.gov::f4020861-8571-4782-bfa0-b7decca9c601" providerId="AD" clId="Web-{7ECC770C-C076-639C-150E-F598369FC0D9}" dt="2023-07-03T14:03:08.274" v="92"/>
        <pc:sldMkLst>
          <pc:docMk/>
          <pc:sldMk cId="2336088486" sldId="281"/>
        </pc:sldMkLst>
      </pc:sldChg>
      <pc:sldChg chg="modSp">
        <pc:chgData name="McFarland, Amira [TREAS]" userId="S::amira.mcfarland@treas.nj.gov::f4020861-8571-4782-bfa0-b7decca9c601" providerId="AD" clId="Web-{7ECC770C-C076-639C-150E-F598369FC0D9}" dt="2023-07-03T17:51:49.347" v="272" actId="20577"/>
        <pc:sldMkLst>
          <pc:docMk/>
          <pc:sldMk cId="253370637" sldId="287"/>
        </pc:sldMkLst>
        <pc:spChg chg="mod">
          <ac:chgData name="McFarland, Amira [TREAS]" userId="S::amira.mcfarland@treas.nj.gov::f4020861-8571-4782-bfa0-b7decca9c601" providerId="AD" clId="Web-{7ECC770C-C076-639C-150E-F598369FC0D9}" dt="2023-07-03T17:51:49.347" v="272" actId="20577"/>
          <ac:spMkLst>
            <pc:docMk/>
            <pc:sldMk cId="253370637" sldId="287"/>
            <ac:spMk id="3" creationId="{00000000-0000-0000-0000-000000000000}"/>
          </ac:spMkLst>
        </pc:spChg>
      </pc:sldChg>
      <pc:sldChg chg="modNotes">
        <pc:chgData name="McFarland, Amira [TREAS]" userId="S::amira.mcfarland@treas.nj.gov::f4020861-8571-4782-bfa0-b7decca9c601" providerId="AD" clId="Web-{7ECC770C-C076-639C-150E-F598369FC0D9}" dt="2023-07-03T18:45:59.136" v="530"/>
        <pc:sldMkLst>
          <pc:docMk/>
          <pc:sldMk cId="4265077919" sldId="289"/>
        </pc:sldMkLst>
      </pc:sldChg>
      <pc:sldChg chg="modSp modNotes">
        <pc:chgData name="McFarland, Amira [TREAS]" userId="S::amira.mcfarland@treas.nj.gov::f4020861-8571-4782-bfa0-b7decca9c601" providerId="AD" clId="Web-{7ECC770C-C076-639C-150E-F598369FC0D9}" dt="2023-07-03T17:51:59.832" v="276" actId="20577"/>
        <pc:sldMkLst>
          <pc:docMk/>
          <pc:sldMk cId="1443017004" sldId="290"/>
        </pc:sldMkLst>
        <pc:spChg chg="mod">
          <ac:chgData name="McFarland, Amira [TREAS]" userId="S::amira.mcfarland@treas.nj.gov::f4020861-8571-4782-bfa0-b7decca9c601" providerId="AD" clId="Web-{7ECC770C-C076-639C-150E-F598369FC0D9}" dt="2023-07-03T14:11:58.702" v="143" actId="14100"/>
          <ac:spMkLst>
            <pc:docMk/>
            <pc:sldMk cId="1443017004" sldId="290"/>
            <ac:spMk id="2" creationId="{00000000-0000-0000-0000-000000000000}"/>
          </ac:spMkLst>
        </pc:spChg>
        <pc:spChg chg="mod">
          <ac:chgData name="McFarland, Amira [TREAS]" userId="S::amira.mcfarland@treas.nj.gov::f4020861-8571-4782-bfa0-b7decca9c601" providerId="AD" clId="Web-{7ECC770C-C076-639C-150E-F598369FC0D9}" dt="2023-07-03T17:48:09.297" v="205" actId="20577"/>
          <ac:spMkLst>
            <pc:docMk/>
            <pc:sldMk cId="1443017004" sldId="290"/>
            <ac:spMk id="7" creationId="{00000000-0000-0000-0000-000000000000}"/>
          </ac:spMkLst>
        </pc:spChg>
        <pc:spChg chg="mod">
          <ac:chgData name="McFarland, Amira [TREAS]" userId="S::amira.mcfarland@treas.nj.gov::f4020861-8571-4782-bfa0-b7decca9c601" providerId="AD" clId="Web-{7ECC770C-C076-639C-150E-F598369FC0D9}" dt="2023-07-03T17:51:59.832" v="276" actId="20577"/>
          <ac:spMkLst>
            <pc:docMk/>
            <pc:sldMk cId="1443017004" sldId="290"/>
            <ac:spMk id="8" creationId="{00000000-0000-0000-0000-000000000000}"/>
          </ac:spMkLst>
        </pc:spChg>
        <pc:spChg chg="mod">
          <ac:chgData name="McFarland, Amira [TREAS]" userId="S::amira.mcfarland@treas.nj.gov::f4020861-8571-4782-bfa0-b7decca9c601" providerId="AD" clId="Web-{7ECC770C-C076-639C-150E-F598369FC0D9}" dt="2023-07-03T14:11:51.296" v="142" actId="14100"/>
          <ac:spMkLst>
            <pc:docMk/>
            <pc:sldMk cId="1443017004" sldId="290"/>
            <ac:spMk id="10" creationId="{00000000-0000-0000-0000-000000000000}"/>
          </ac:spMkLst>
        </pc:spChg>
      </pc:sldChg>
    </pc:docChg>
  </pc:docChgLst>
  <pc:docChgLst>
    <pc:chgData clId="Web-{94253002-5162-B130-358A-760F2F44BB1D}"/>
    <pc:docChg chg="modSld">
      <pc:chgData name="" userId="" providerId="" clId="Web-{94253002-5162-B130-358A-760F2F44BB1D}" dt="2020-12-09T15:56:43.561" v="16" actId="20577"/>
      <pc:docMkLst>
        <pc:docMk/>
      </pc:docMkLst>
      <pc:sldChg chg="modSp">
        <pc:chgData name="" userId="" providerId="" clId="Web-{94253002-5162-B130-358A-760F2F44BB1D}" dt="2020-12-09T15:56:41.202" v="14" actId="20577"/>
        <pc:sldMkLst>
          <pc:docMk/>
          <pc:sldMk cId="2972536684" sldId="257"/>
        </pc:sldMkLst>
        <pc:spChg chg="mod">
          <ac:chgData name="" userId="" providerId="" clId="Web-{94253002-5162-B130-358A-760F2F44BB1D}" dt="2020-12-09T15:56:41.202" v="14" actId="20577"/>
          <ac:spMkLst>
            <pc:docMk/>
            <pc:sldMk cId="2972536684" sldId="257"/>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95290ED8-9972-400D-9809-5554465387F1}" type="datetimeFigureOut">
              <a:rPr lang="en-US" smtClean="0"/>
              <a:t>5/30/2024</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00B1A954-2105-498B-82C2-E90C79FF5D9E}" type="slidenum">
              <a:rPr lang="en-US" smtClean="0"/>
              <a:t>‹#›</a:t>
            </a:fld>
            <a:endParaRPr lang="en-US"/>
          </a:p>
        </p:txBody>
      </p:sp>
    </p:spTree>
    <p:extLst>
      <p:ext uri="{BB962C8B-B14F-4D97-AF65-F5344CB8AC3E}">
        <p14:creationId xmlns:p14="http://schemas.microsoft.com/office/powerpoint/2010/main" val="40226736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a:t>
            </a:fld>
            <a:endParaRPr lang="en-US"/>
          </a:p>
        </p:txBody>
      </p:sp>
    </p:spTree>
    <p:extLst>
      <p:ext uri="{BB962C8B-B14F-4D97-AF65-F5344CB8AC3E}">
        <p14:creationId xmlns:p14="http://schemas.microsoft.com/office/powerpoint/2010/main" val="6548534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2</a:t>
            </a:fld>
            <a:endParaRPr lang="en-US"/>
          </a:p>
        </p:txBody>
      </p:sp>
    </p:spTree>
    <p:extLst>
      <p:ext uri="{BB962C8B-B14F-4D97-AF65-F5344CB8AC3E}">
        <p14:creationId xmlns:p14="http://schemas.microsoft.com/office/powerpoint/2010/main" val="20453531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3</a:t>
            </a:fld>
            <a:endParaRPr lang="en-US"/>
          </a:p>
        </p:txBody>
      </p:sp>
    </p:spTree>
    <p:extLst>
      <p:ext uri="{BB962C8B-B14F-4D97-AF65-F5344CB8AC3E}">
        <p14:creationId xmlns:p14="http://schemas.microsoft.com/office/powerpoint/2010/main" val="23184858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4</a:t>
            </a:fld>
            <a:endParaRPr lang="en-US"/>
          </a:p>
        </p:txBody>
      </p:sp>
    </p:spTree>
    <p:extLst>
      <p:ext uri="{BB962C8B-B14F-4D97-AF65-F5344CB8AC3E}">
        <p14:creationId xmlns:p14="http://schemas.microsoft.com/office/powerpoint/2010/main" val="25136779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5</a:t>
            </a:fld>
            <a:endParaRPr lang="en-US"/>
          </a:p>
        </p:txBody>
      </p:sp>
    </p:spTree>
    <p:extLst>
      <p:ext uri="{BB962C8B-B14F-4D97-AF65-F5344CB8AC3E}">
        <p14:creationId xmlns:p14="http://schemas.microsoft.com/office/powerpoint/2010/main" val="12129630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6</a:t>
            </a:fld>
            <a:endParaRPr lang="en-US"/>
          </a:p>
        </p:txBody>
      </p:sp>
    </p:spTree>
    <p:extLst>
      <p:ext uri="{BB962C8B-B14F-4D97-AF65-F5344CB8AC3E}">
        <p14:creationId xmlns:p14="http://schemas.microsoft.com/office/powerpoint/2010/main" val="6840396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7</a:t>
            </a:fld>
            <a:endParaRPr lang="en-US"/>
          </a:p>
        </p:txBody>
      </p:sp>
    </p:spTree>
    <p:extLst>
      <p:ext uri="{BB962C8B-B14F-4D97-AF65-F5344CB8AC3E}">
        <p14:creationId xmlns:p14="http://schemas.microsoft.com/office/powerpoint/2010/main" val="4168196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8</a:t>
            </a:fld>
            <a:endParaRPr lang="en-US"/>
          </a:p>
        </p:txBody>
      </p:sp>
    </p:spTree>
    <p:extLst>
      <p:ext uri="{BB962C8B-B14F-4D97-AF65-F5344CB8AC3E}">
        <p14:creationId xmlns:p14="http://schemas.microsoft.com/office/powerpoint/2010/main" val="1955545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9</a:t>
            </a:fld>
            <a:endParaRPr lang="en-US"/>
          </a:p>
        </p:txBody>
      </p:sp>
    </p:spTree>
    <p:extLst>
      <p:ext uri="{BB962C8B-B14F-4D97-AF65-F5344CB8AC3E}">
        <p14:creationId xmlns:p14="http://schemas.microsoft.com/office/powerpoint/2010/main" val="10613564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10</a:t>
            </a:fld>
            <a:endParaRPr lang="en-US"/>
          </a:p>
        </p:txBody>
      </p:sp>
    </p:spTree>
    <p:extLst>
      <p:ext uri="{BB962C8B-B14F-4D97-AF65-F5344CB8AC3E}">
        <p14:creationId xmlns:p14="http://schemas.microsoft.com/office/powerpoint/2010/main" val="3436395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11</a:t>
            </a:fld>
            <a:endParaRPr lang="en-US"/>
          </a:p>
        </p:txBody>
      </p:sp>
    </p:spTree>
    <p:extLst>
      <p:ext uri="{BB962C8B-B14F-4D97-AF65-F5344CB8AC3E}">
        <p14:creationId xmlns:p14="http://schemas.microsoft.com/office/powerpoint/2010/main" val="25850716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12</a:t>
            </a:fld>
            <a:endParaRPr lang="en-US"/>
          </a:p>
        </p:txBody>
      </p:sp>
    </p:spTree>
    <p:extLst>
      <p:ext uri="{BB962C8B-B14F-4D97-AF65-F5344CB8AC3E}">
        <p14:creationId xmlns:p14="http://schemas.microsoft.com/office/powerpoint/2010/main" val="10563169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13</a:t>
            </a:fld>
            <a:endParaRPr lang="en-US"/>
          </a:p>
        </p:txBody>
      </p:sp>
    </p:spTree>
    <p:extLst>
      <p:ext uri="{BB962C8B-B14F-4D97-AF65-F5344CB8AC3E}">
        <p14:creationId xmlns:p14="http://schemas.microsoft.com/office/powerpoint/2010/main" val="18730138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14</a:t>
            </a:fld>
            <a:endParaRPr lang="en-US"/>
          </a:p>
        </p:txBody>
      </p:sp>
    </p:spTree>
    <p:extLst>
      <p:ext uri="{BB962C8B-B14F-4D97-AF65-F5344CB8AC3E}">
        <p14:creationId xmlns:p14="http://schemas.microsoft.com/office/powerpoint/2010/main" val="5848880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15</a:t>
            </a:fld>
            <a:endParaRPr lang="en-US"/>
          </a:p>
        </p:txBody>
      </p:sp>
    </p:spTree>
    <p:extLst>
      <p:ext uri="{BB962C8B-B14F-4D97-AF65-F5344CB8AC3E}">
        <p14:creationId xmlns:p14="http://schemas.microsoft.com/office/powerpoint/2010/main" val="36356902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16</a:t>
            </a:fld>
            <a:endParaRPr lang="en-US"/>
          </a:p>
        </p:txBody>
      </p:sp>
    </p:spTree>
    <p:extLst>
      <p:ext uri="{BB962C8B-B14F-4D97-AF65-F5344CB8AC3E}">
        <p14:creationId xmlns:p14="http://schemas.microsoft.com/office/powerpoint/2010/main" val="19101396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17</a:t>
            </a:fld>
            <a:endParaRPr lang="en-US"/>
          </a:p>
        </p:txBody>
      </p:sp>
    </p:spTree>
    <p:extLst>
      <p:ext uri="{BB962C8B-B14F-4D97-AF65-F5344CB8AC3E}">
        <p14:creationId xmlns:p14="http://schemas.microsoft.com/office/powerpoint/2010/main" val="2052380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18</a:t>
            </a:fld>
            <a:endParaRPr lang="en-US"/>
          </a:p>
        </p:txBody>
      </p:sp>
    </p:spTree>
    <p:extLst>
      <p:ext uri="{BB962C8B-B14F-4D97-AF65-F5344CB8AC3E}">
        <p14:creationId xmlns:p14="http://schemas.microsoft.com/office/powerpoint/2010/main" val="32582629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19</a:t>
            </a:fld>
            <a:endParaRPr lang="en-US"/>
          </a:p>
        </p:txBody>
      </p:sp>
    </p:spTree>
    <p:extLst>
      <p:ext uri="{BB962C8B-B14F-4D97-AF65-F5344CB8AC3E}">
        <p14:creationId xmlns:p14="http://schemas.microsoft.com/office/powerpoint/2010/main" val="9307108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4AAD347D-5ACD-4C99-B74B-A9C85AD731AF}" type="datetimeFigureOut">
              <a:rPr lang="en-US" smtClean="0"/>
              <a:t>5/30/2024</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02111984F565}" type="slidenum">
              <a:rPr lang="en-US" smtClean="0"/>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462666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5/30/2024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8707756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796027F-7875-4030-9381-8BD8C4F21935}" type="datetimeFigureOut">
              <a:rPr lang="en-US" smtClean="0"/>
              <a:t>5/30/2024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243753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smtClean="0"/>
              <a:t>5/30/2024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8093166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smtClean="0"/>
              <a:t>5/30/2024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334522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509A250-FF31-4206-8172-F9D3106AACB1}" type="datetimeFigureOut">
              <a:rPr lang="en-US" smtClean="0"/>
              <a:t>5/30/2024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02111984F565}" type="slidenum">
              <a:rPr lang="en-US" smtClean="0"/>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172361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09A250-FF31-4206-8172-F9D3106AACB1}" type="datetimeFigureOut">
              <a:rPr lang="en-US" smtClean="0"/>
              <a:t>5/30/2024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4812562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5/30/2024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766016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5/30/2024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1295414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5/30/2024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9997829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5/30/2024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91275593"/>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5/30/2024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5357752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smtClean="0"/>
              <a:t>5/30/2024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8399211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5/30/2024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97762662"/>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5/30/2024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64882680"/>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5/30/2024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931939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5/30/2024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979767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AAD347D-5ACD-4C99-B74B-A9C85AD731AF}" type="datetimeFigureOut">
              <a:rPr lang="en-US" smtClean="0"/>
              <a:t>5/30/2024</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02111984F565}" type="slidenum">
              <a:rPr lang="en-US" smtClean="0"/>
              <a:t>‹#›</a:t>
            </a:fld>
            <a:endParaRPr lang="en-US" dirty="0"/>
          </a:p>
        </p:txBody>
      </p:sp>
    </p:spTree>
    <p:extLst>
      <p:ext uri="{BB962C8B-B14F-4D97-AF65-F5344CB8AC3E}">
        <p14:creationId xmlns:p14="http://schemas.microsoft.com/office/powerpoint/2010/main" val="1895937940"/>
      </p:ext>
    </p:extLst>
  </p:cSld>
  <p:clrMap bg1="dk1" tx1="lt1" bg2="dk2" tx2="lt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 id="2147483755" r:id="rId12"/>
    <p:sldLayoutId id="2147483756" r:id="rId13"/>
    <p:sldLayoutId id="2147483757" r:id="rId14"/>
    <p:sldLayoutId id="2147483758" r:id="rId15"/>
    <p:sldLayoutId id="2147483759" r:id="rId16"/>
    <p:sldLayoutId id="2147483760" r:id="rId17"/>
  </p:sldLayoutIdLst>
  <p:hf sldNum="0" hdr="0" ftr="0" dt="0"/>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state.nj.us/treasury/purchase/vendor.shtml"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nj.gov/treasury/purchase/"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9.tmp"/></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63372" y="450166"/>
            <a:ext cx="7427741" cy="4149969"/>
          </a:xfrm>
        </p:spPr>
        <p:txBody>
          <a:bodyPr/>
          <a:lstStyle/>
          <a:p>
            <a:r>
              <a:rPr lang="en-US" sz="4400" dirty="0" smtClean="0">
                <a:solidFill>
                  <a:schemeClr val="tx1"/>
                </a:solidFill>
              </a:rPr>
              <a:t>Optional </a:t>
            </a:r>
            <a:r>
              <a:rPr lang="en-US" sz="4400" dirty="0">
                <a:solidFill>
                  <a:schemeClr val="tx1"/>
                </a:solidFill>
              </a:rPr>
              <a:t>Pre-Quote </a:t>
            </a:r>
            <a:r>
              <a:rPr lang="en-US" sz="4400" dirty="0" smtClean="0">
                <a:solidFill>
                  <a:schemeClr val="tx1"/>
                </a:solidFill>
              </a:rPr>
              <a:t>Conference</a:t>
            </a:r>
            <a:r>
              <a:rPr lang="en-US" sz="4400" dirty="0" smtClean="0">
                <a:solidFill>
                  <a:schemeClr val="bg1"/>
                </a:solidFill>
              </a:rPr>
              <a:t/>
            </a:r>
            <a:br>
              <a:rPr lang="en-US" sz="4400" dirty="0" smtClean="0">
                <a:solidFill>
                  <a:schemeClr val="bg1"/>
                </a:solidFill>
              </a:rPr>
            </a:br>
            <a:r>
              <a:rPr lang="en-US" sz="4400" dirty="0">
                <a:solidFill>
                  <a:schemeClr val="bg1"/>
                </a:solidFill>
              </a:rPr>
              <a:t/>
            </a:r>
            <a:br>
              <a:rPr lang="en-US" sz="4400" dirty="0">
                <a:solidFill>
                  <a:schemeClr val="bg1"/>
                </a:solidFill>
              </a:rPr>
            </a:br>
            <a:r>
              <a:rPr lang="en-US" sz="3200" dirty="0">
                <a:solidFill>
                  <a:schemeClr val="bg1"/>
                </a:solidFill>
              </a:rPr>
              <a:t>T2505 - Consulting Services: Department of Transportation (NJDOT) Infrastructure and Non-Infrastructure </a:t>
            </a:r>
            <a:r>
              <a:rPr lang="en-US" sz="3200" dirty="0" smtClean="0">
                <a:solidFill>
                  <a:schemeClr val="bg1"/>
                </a:solidFill>
              </a:rPr>
              <a:t>Research</a:t>
            </a:r>
            <a:br>
              <a:rPr lang="en-US" sz="3200" dirty="0" smtClean="0">
                <a:solidFill>
                  <a:schemeClr val="bg1"/>
                </a:solidFill>
              </a:rPr>
            </a:br>
            <a:r>
              <a:rPr lang="en-US" sz="4000" dirty="0" smtClean="0">
                <a:solidFill>
                  <a:schemeClr val="bg1"/>
                </a:solidFill>
              </a:rPr>
              <a:t/>
            </a:r>
            <a:br>
              <a:rPr lang="en-US" sz="4000" dirty="0" smtClean="0">
                <a:solidFill>
                  <a:schemeClr val="bg1"/>
                </a:solidFill>
              </a:rPr>
            </a:br>
            <a:r>
              <a:rPr lang="en-US" sz="3200" dirty="0" smtClean="0">
                <a:solidFill>
                  <a:schemeClr val="bg1"/>
                </a:solidFill>
              </a:rPr>
              <a:t>Bid </a:t>
            </a:r>
            <a:r>
              <a:rPr lang="en-US" sz="3200" dirty="0">
                <a:solidFill>
                  <a:schemeClr val="bg1"/>
                </a:solidFill>
              </a:rPr>
              <a:t>Solicitation #</a:t>
            </a:r>
            <a:r>
              <a:rPr lang="en-US" sz="3200" dirty="0" smtClean="0">
                <a:solidFill>
                  <a:schemeClr val="bg1"/>
                </a:solidFill>
              </a:rPr>
              <a:t>24DPP01009</a:t>
            </a:r>
            <a:endParaRPr lang="en-US" sz="3600" dirty="0">
              <a:solidFill>
                <a:schemeClr val="bg1"/>
              </a:solidFill>
            </a:endParaRPr>
          </a:p>
        </p:txBody>
      </p:sp>
      <p:sp>
        <p:nvSpPr>
          <p:cNvPr id="3" name="Subtitle 2"/>
          <p:cNvSpPr>
            <a:spLocks noGrp="1"/>
          </p:cNvSpPr>
          <p:nvPr>
            <p:ph type="subTitle" idx="1"/>
          </p:nvPr>
        </p:nvSpPr>
        <p:spPr>
          <a:xfrm>
            <a:off x="2574387" y="5544796"/>
            <a:ext cx="6674705" cy="1279388"/>
          </a:xfrm>
        </p:spPr>
        <p:txBody>
          <a:bodyPr>
            <a:normAutofit/>
          </a:bodyPr>
          <a:lstStyle/>
          <a:p>
            <a:r>
              <a:rPr lang="en-US" sz="2800" b="1" dirty="0" smtClean="0"/>
              <a:t>Q&amp;A </a:t>
            </a:r>
            <a:r>
              <a:rPr lang="en-US" sz="2800" b="1" dirty="0"/>
              <a:t>due by 2PM </a:t>
            </a:r>
            <a:r>
              <a:rPr lang="en-US" sz="2800" b="1" dirty="0" smtClean="0"/>
              <a:t>on June 25, 2024</a:t>
            </a:r>
            <a:endParaRPr lang="en-US" sz="2800" b="1" dirty="0"/>
          </a:p>
          <a:p>
            <a:r>
              <a:rPr lang="en-US" sz="2800" b="1" dirty="0"/>
              <a:t>Quotes due by </a:t>
            </a:r>
            <a:r>
              <a:rPr lang="en-US" sz="2800" b="1" dirty="0" smtClean="0"/>
              <a:t>2PM on July 23, 2024</a:t>
            </a:r>
            <a:endParaRPr lang="en-US" sz="2800" b="1"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1" y="1587044"/>
            <a:ext cx="9601196" cy="776330"/>
          </a:xfrm>
        </p:spPr>
        <p:txBody>
          <a:bodyPr>
            <a:normAutofit fontScale="90000"/>
          </a:bodyPr>
          <a:lstStyle/>
          <a:p>
            <a:r>
              <a:rPr lang="en-US" dirty="0">
                <a:solidFill>
                  <a:schemeClr val="bg1"/>
                </a:solidFill>
              </a:rPr>
              <a:t>WELCOME &amp; INTRODUCTIONS</a:t>
            </a:r>
            <a:br>
              <a:rPr lang="en-US" dirty="0">
                <a:solidFill>
                  <a:schemeClr val="bg1"/>
                </a:solidFill>
              </a:rPr>
            </a:br>
            <a:endParaRPr lang="en-US" dirty="0">
              <a:solidFill>
                <a:schemeClr val="bg1"/>
              </a:solidFill>
            </a:endParaRPr>
          </a:p>
        </p:txBody>
      </p:sp>
      <p:sp>
        <p:nvSpPr>
          <p:cNvPr id="3" name="Content Placeholder 2"/>
          <p:cNvSpPr>
            <a:spLocks noGrp="1"/>
          </p:cNvSpPr>
          <p:nvPr>
            <p:ph idx="1"/>
          </p:nvPr>
        </p:nvSpPr>
        <p:spPr/>
        <p:txBody>
          <a:bodyPr vert="horz" lIns="91440" tIns="45720" rIns="91440" bIns="45720" rtlCol="0" anchor="t">
            <a:normAutofit/>
          </a:bodyPr>
          <a:lstStyle/>
          <a:p>
            <a:r>
              <a:rPr lang="en-US" dirty="0">
                <a:solidFill>
                  <a:schemeClr val="bg1"/>
                </a:solidFill>
              </a:rPr>
              <a:t>Please identify yourself and the firm you represent prior to asking a question.</a:t>
            </a:r>
          </a:p>
          <a:p>
            <a:pPr lvl="0"/>
            <a:r>
              <a:rPr lang="en-US" dirty="0">
                <a:solidFill>
                  <a:schemeClr val="bg1"/>
                </a:solidFill>
              </a:rPr>
              <a:t>Please make sure you are registered in NJSTART, and that your contact information remains current.  </a:t>
            </a:r>
          </a:p>
          <a:p>
            <a:pPr lvl="1"/>
            <a:r>
              <a:rPr lang="en-US" dirty="0">
                <a:solidFill>
                  <a:schemeClr val="bg1"/>
                </a:solidFill>
              </a:rPr>
              <a:t>NJSTART Vendor support email: </a:t>
            </a:r>
            <a:r>
              <a:rPr lang="en-US" b="1" dirty="0">
                <a:solidFill>
                  <a:schemeClr val="bg1"/>
                </a:solidFill>
              </a:rPr>
              <a:t>njstart@treas.nj.gov</a:t>
            </a:r>
            <a:r>
              <a:rPr lang="en-US" dirty="0">
                <a:solidFill>
                  <a:schemeClr val="bg1"/>
                </a:solidFill>
              </a:rPr>
              <a:t/>
            </a:r>
            <a:br>
              <a:rPr lang="en-US" dirty="0">
                <a:solidFill>
                  <a:schemeClr val="bg1"/>
                </a:solidFill>
              </a:rPr>
            </a:br>
            <a:r>
              <a:rPr lang="en-US" dirty="0">
                <a:solidFill>
                  <a:schemeClr val="bg1"/>
                </a:solidFill>
                <a:hlinkClick r:id="rId3"/>
              </a:rPr>
              <a:t>https://www.state.nj.us/treasury/purchase/vendor.shtml</a:t>
            </a:r>
            <a:endParaRPr lang="en-US" dirty="0">
              <a:solidFill>
                <a:schemeClr val="bg1"/>
              </a:solidFill>
            </a:endParaRPr>
          </a:p>
          <a:p>
            <a:pPr marL="457200" lvl="1" indent="0">
              <a:buNone/>
            </a:pPr>
            <a:r>
              <a:rPr lang="en-US" dirty="0">
                <a:solidFill>
                  <a:schemeClr val="bg1"/>
                </a:solidFill>
              </a:rPr>
              <a:t>  </a:t>
            </a:r>
          </a:p>
          <a:p>
            <a:pPr marL="0" indent="0">
              <a:buNone/>
            </a:pPr>
            <a:endParaRPr lang="en-US" dirty="0">
              <a:solidFill>
                <a:schemeClr val="bg1"/>
              </a:solidFill>
            </a:endParaRPr>
          </a:p>
          <a:p>
            <a:pPr marL="0" indent="0">
              <a:buNone/>
            </a:pPr>
            <a:endParaRPr lang="en-US" dirty="0">
              <a:solidFill>
                <a:schemeClr val="bg1"/>
              </a:solidFill>
            </a:endParaRPr>
          </a:p>
          <a:p>
            <a:endParaRPr lang="en-US" dirty="0">
              <a:solidFill>
                <a:schemeClr val="bg1"/>
              </a:solidFill>
            </a:endParaRPr>
          </a:p>
          <a:p>
            <a:pPr marL="0" indent="0">
              <a:buNone/>
            </a:pPr>
            <a:endParaRPr lang="en-US" dirty="0">
              <a:solidFill>
                <a:schemeClr val="bg1"/>
              </a:solidFill>
            </a:endParaRPr>
          </a:p>
        </p:txBody>
      </p:sp>
    </p:spTree>
    <p:extLst>
      <p:ext uri="{BB962C8B-B14F-4D97-AF65-F5344CB8AC3E}">
        <p14:creationId xmlns:p14="http://schemas.microsoft.com/office/powerpoint/2010/main" val="2972536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chemeClr val="bg1"/>
                </a:solidFill>
              </a:rPr>
              <a:t>PURPOSE &amp; GENERAL INFORMATION</a:t>
            </a:r>
          </a:p>
        </p:txBody>
      </p:sp>
      <p:sp>
        <p:nvSpPr>
          <p:cNvPr id="3" name="Content Placeholder 2"/>
          <p:cNvSpPr>
            <a:spLocks noGrp="1"/>
          </p:cNvSpPr>
          <p:nvPr>
            <p:ph idx="1"/>
          </p:nvPr>
        </p:nvSpPr>
        <p:spPr/>
        <p:txBody>
          <a:bodyPr>
            <a:normAutofit/>
          </a:bodyPr>
          <a:lstStyle/>
          <a:p>
            <a:r>
              <a:rPr lang="en-US" dirty="0">
                <a:solidFill>
                  <a:schemeClr val="bg1"/>
                </a:solidFill>
              </a:rPr>
              <a:t>The purpose of this conference is to address procedural questions only, regarding the Bid Solicitation and Quote submission requirements. </a:t>
            </a:r>
          </a:p>
          <a:p>
            <a:pPr lvl="1"/>
            <a:r>
              <a:rPr lang="en-US" dirty="0">
                <a:solidFill>
                  <a:schemeClr val="bg1"/>
                </a:solidFill>
              </a:rPr>
              <a:t>No questions relating to the Scope of Work or the services or products required in the Bid Solicitation will be addressed. Vendors should utilize the Q&amp;A Tab of the Bid Solicitation in NJSTART to submit those questions electronically.</a:t>
            </a:r>
          </a:p>
          <a:p>
            <a:r>
              <a:rPr lang="en-US" dirty="0">
                <a:solidFill>
                  <a:schemeClr val="bg1"/>
                </a:solidFill>
              </a:rPr>
              <a:t>The Bid Solicitation will be reviewed section by section with procedural questions being entertained on that basis.</a:t>
            </a:r>
          </a:p>
          <a:p>
            <a:pPr marL="0" indent="0">
              <a:buNone/>
            </a:pPr>
            <a:endParaRPr lang="en-US" dirty="0">
              <a:solidFill>
                <a:schemeClr val="bg1"/>
              </a:solidFill>
            </a:endParaRPr>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25882" y="1278465"/>
            <a:ext cx="4357715" cy="869006"/>
          </a:xfrm>
        </p:spPr>
        <p:txBody>
          <a:bodyPr>
            <a:normAutofit fontScale="90000"/>
          </a:bodyPr>
          <a:lstStyle/>
          <a:p>
            <a:r>
              <a:rPr lang="en-US" sz="4000" dirty="0">
                <a:solidFill>
                  <a:schemeClr val="bg1"/>
                </a:solidFill>
              </a:rPr>
              <a:t>BID SOLICITATION AT A GLANCE</a:t>
            </a:r>
          </a:p>
        </p:txBody>
      </p:sp>
      <p:sp>
        <p:nvSpPr>
          <p:cNvPr id="5" name="Rectangle 4"/>
          <p:cNvSpPr/>
          <p:nvPr/>
        </p:nvSpPr>
        <p:spPr>
          <a:xfrm>
            <a:off x="5964073" y="2628794"/>
            <a:ext cx="4885898" cy="3354765"/>
          </a:xfrm>
          <a:prstGeom prst="rect">
            <a:avLst/>
          </a:prstGeom>
        </p:spPr>
        <p:txBody>
          <a:bodyPr wrap="square">
            <a:spAutoFit/>
          </a:bodyPr>
          <a:lstStyle/>
          <a:p>
            <a:pPr lvl="1"/>
            <a:r>
              <a:rPr lang="en-US" sz="2400" dirty="0">
                <a:solidFill>
                  <a:schemeClr val="bg1"/>
                </a:solidFill>
                <a:latin typeface="Bahnschrift Light Condensed" panose="020B0502040204020203" pitchFamily="34" charset="0"/>
              </a:rPr>
              <a:t>Cover Page: </a:t>
            </a:r>
          </a:p>
          <a:p>
            <a:pPr marL="742950" lvl="1" indent="-285750">
              <a:buFont typeface="Arial" panose="020B0604020202020204" pitchFamily="34" charset="0"/>
              <a:buChar char="•"/>
            </a:pPr>
            <a:r>
              <a:rPr lang="en-US" sz="2000" dirty="0" smtClean="0">
                <a:solidFill>
                  <a:schemeClr val="bg1"/>
                </a:solidFill>
              </a:rPr>
              <a:t>Bid </a:t>
            </a:r>
            <a:r>
              <a:rPr lang="en-US" sz="2000" dirty="0">
                <a:solidFill>
                  <a:schemeClr val="bg1"/>
                </a:solidFill>
              </a:rPr>
              <a:t>Solicitation Title </a:t>
            </a:r>
            <a:r>
              <a:rPr lang="en-US" sz="2000" dirty="0" smtClean="0">
                <a:solidFill>
                  <a:schemeClr val="bg1"/>
                </a:solidFill>
              </a:rPr>
              <a:t>Information</a:t>
            </a:r>
          </a:p>
          <a:p>
            <a:pPr marL="742950" lvl="1" indent="-285750">
              <a:buFont typeface="Arial" panose="020B0604020202020204" pitchFamily="34" charset="0"/>
              <a:buChar char="•"/>
            </a:pPr>
            <a:r>
              <a:rPr lang="en-US" sz="2000" dirty="0">
                <a:solidFill>
                  <a:schemeClr val="bg1"/>
                </a:solidFill>
              </a:rPr>
              <a:t>Submission dates </a:t>
            </a:r>
          </a:p>
          <a:p>
            <a:pPr marL="742950" lvl="1" indent="-285750">
              <a:buFont typeface="Arial" panose="020B0604020202020204" pitchFamily="34" charset="0"/>
              <a:buChar char="•"/>
            </a:pPr>
            <a:r>
              <a:rPr lang="en-US" sz="2000" dirty="0">
                <a:solidFill>
                  <a:schemeClr val="bg1"/>
                </a:solidFill>
              </a:rPr>
              <a:t>Set-aside requirements</a:t>
            </a:r>
          </a:p>
          <a:p>
            <a:pPr marL="742950" lvl="1" indent="-285750">
              <a:buFont typeface="Arial" panose="020B0604020202020204" pitchFamily="34" charset="0"/>
              <a:buChar char="•"/>
            </a:pPr>
            <a:endParaRPr lang="en-US" sz="2000" dirty="0">
              <a:solidFill>
                <a:schemeClr val="bg1"/>
              </a:solidFill>
            </a:endParaRPr>
          </a:p>
          <a:p>
            <a:pPr lvl="1"/>
            <a:endParaRPr lang="en-US" dirty="0">
              <a:solidFill>
                <a:schemeClr val="bg1"/>
              </a:solidFill>
            </a:endParaRPr>
          </a:p>
          <a:p>
            <a:pPr lvl="1"/>
            <a:r>
              <a:rPr lang="en-US" b="1" dirty="0">
                <a:solidFill>
                  <a:schemeClr val="bg1"/>
                </a:solidFill>
              </a:rPr>
              <a:t>Electronic Q&amp;A Due</a:t>
            </a:r>
            <a:r>
              <a:rPr lang="en-US" b="1" dirty="0" smtClean="0">
                <a:solidFill>
                  <a:schemeClr val="bg1"/>
                </a:solidFill>
              </a:rPr>
              <a:t>: June 25, </a:t>
            </a:r>
            <a:r>
              <a:rPr lang="en-US" b="1" dirty="0">
                <a:solidFill>
                  <a:schemeClr val="bg1"/>
                </a:solidFill>
              </a:rPr>
              <a:t>2024 by 2PM</a:t>
            </a:r>
          </a:p>
          <a:p>
            <a:pPr lvl="1"/>
            <a:endParaRPr lang="en-US" b="1" dirty="0">
              <a:solidFill>
                <a:schemeClr val="bg1"/>
              </a:solidFill>
            </a:endParaRPr>
          </a:p>
          <a:p>
            <a:pPr lvl="1"/>
            <a:r>
              <a:rPr lang="en-US" b="1" dirty="0">
                <a:solidFill>
                  <a:schemeClr val="bg1"/>
                </a:solidFill>
              </a:rPr>
              <a:t>Quotes Due</a:t>
            </a:r>
            <a:r>
              <a:rPr lang="en-US" b="1" dirty="0" smtClean="0">
                <a:solidFill>
                  <a:schemeClr val="bg1"/>
                </a:solidFill>
              </a:rPr>
              <a:t>: July </a:t>
            </a:r>
            <a:r>
              <a:rPr lang="en-US" b="1" dirty="0">
                <a:solidFill>
                  <a:schemeClr val="bg1"/>
                </a:solidFill>
              </a:rPr>
              <a:t>23, </a:t>
            </a:r>
            <a:r>
              <a:rPr lang="en-US" b="1" dirty="0" smtClean="0">
                <a:solidFill>
                  <a:schemeClr val="bg1"/>
                </a:solidFill>
              </a:rPr>
              <a:t>2024 by 2PM</a:t>
            </a:r>
            <a:endParaRPr lang="en-US" b="1" dirty="0">
              <a:solidFill>
                <a:schemeClr val="bg1"/>
              </a:solidFill>
            </a:endParaRPr>
          </a:p>
          <a:p>
            <a:pPr lvl="1"/>
            <a:endParaRPr lang="en-US" b="1" dirty="0">
              <a:solidFill>
                <a:schemeClr val="bg1"/>
              </a:solidFill>
            </a:endParaRPr>
          </a:p>
          <a:p>
            <a:pPr lvl="1"/>
            <a:endParaRPr lang="en-US" dirty="0">
              <a:solidFill>
                <a:schemeClr val="bg1"/>
              </a:solidFill>
            </a:endParaRPr>
          </a:p>
        </p:txBody>
      </p:sp>
      <p:pic>
        <p:nvPicPr>
          <p:cNvPr id="4" name="Picture 3"/>
          <p:cNvPicPr>
            <a:picLocks noChangeAspect="1"/>
          </p:cNvPicPr>
          <p:nvPr/>
        </p:nvPicPr>
        <p:blipFill>
          <a:blip r:embed="rId3"/>
          <a:stretch>
            <a:fillRect/>
          </a:stretch>
        </p:blipFill>
        <p:spPr>
          <a:xfrm>
            <a:off x="1307056" y="759654"/>
            <a:ext cx="4559171" cy="5357552"/>
          </a:xfrm>
          <a:prstGeom prst="rect">
            <a:avLst/>
          </a:prstGeom>
        </p:spPr>
      </p:pic>
    </p:spTree>
    <p:extLst>
      <p:ext uri="{BB962C8B-B14F-4D97-AF65-F5344CB8AC3E}">
        <p14:creationId xmlns:p14="http://schemas.microsoft.com/office/powerpoint/2010/main" val="23360884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solidFill>
                  <a:schemeClr val="bg1"/>
                </a:solidFill>
              </a:rPr>
              <a:t>BID SOLICITATION AT A GLANCE</a:t>
            </a:r>
          </a:p>
        </p:txBody>
      </p:sp>
      <p:sp>
        <p:nvSpPr>
          <p:cNvPr id="3" name="Content Placeholder 2"/>
          <p:cNvSpPr>
            <a:spLocks noGrp="1"/>
          </p:cNvSpPr>
          <p:nvPr>
            <p:ph idx="1"/>
          </p:nvPr>
        </p:nvSpPr>
        <p:spPr>
          <a:xfrm>
            <a:off x="633138" y="3505379"/>
            <a:ext cx="5319038" cy="2244762"/>
          </a:xfrm>
        </p:spPr>
        <p:txBody>
          <a:bodyPr>
            <a:normAutofit/>
          </a:bodyPr>
          <a:lstStyle/>
          <a:p>
            <a:pPr lvl="1"/>
            <a:r>
              <a:rPr lang="en-US" sz="2400" dirty="0">
                <a:solidFill>
                  <a:schemeClr val="bg1"/>
                </a:solidFill>
                <a:latin typeface="Bahnschrift Light Condensed" panose="020B0502040204020203" pitchFamily="34" charset="0"/>
              </a:rPr>
              <a:t>Section 1: Introduction and Summary</a:t>
            </a:r>
          </a:p>
          <a:p>
            <a:pPr lvl="2"/>
            <a:r>
              <a:rPr lang="en-US" b="1" dirty="0">
                <a:solidFill>
                  <a:schemeClr val="bg1"/>
                </a:solidFill>
              </a:rPr>
              <a:t>Purpose and Intent </a:t>
            </a:r>
            <a:r>
              <a:rPr lang="en-US" dirty="0">
                <a:solidFill>
                  <a:schemeClr val="bg1"/>
                </a:solidFill>
              </a:rPr>
              <a:t>(Section 1.1)</a:t>
            </a:r>
          </a:p>
          <a:p>
            <a:pPr lvl="2"/>
            <a:r>
              <a:rPr lang="en-US" b="1" dirty="0">
                <a:solidFill>
                  <a:schemeClr val="bg1"/>
                </a:solidFill>
              </a:rPr>
              <a:t>Background </a:t>
            </a:r>
            <a:r>
              <a:rPr lang="en-US" dirty="0">
                <a:solidFill>
                  <a:schemeClr val="bg1"/>
                </a:solidFill>
              </a:rPr>
              <a:t>(Section 1.2)</a:t>
            </a:r>
          </a:p>
          <a:p>
            <a:pPr lvl="2"/>
            <a:r>
              <a:rPr lang="en-US" b="1" dirty="0">
                <a:solidFill>
                  <a:schemeClr val="bg1"/>
                </a:solidFill>
              </a:rPr>
              <a:t>Order of Precedence of Contractual Terms </a:t>
            </a:r>
            <a:r>
              <a:rPr lang="en-US" dirty="0">
                <a:solidFill>
                  <a:schemeClr val="bg1"/>
                </a:solidFill>
              </a:rPr>
              <a:t>(Section 1.4)</a:t>
            </a:r>
          </a:p>
          <a:p>
            <a:pPr lvl="2"/>
            <a:endParaRPr lang="en-US" sz="1600" dirty="0">
              <a:solidFill>
                <a:schemeClr val="bg1"/>
              </a:solidFill>
            </a:endParaRPr>
          </a:p>
        </p:txBody>
      </p:sp>
      <p:sp>
        <p:nvSpPr>
          <p:cNvPr id="5" name="Content Placeholder 2"/>
          <p:cNvSpPr txBox="1">
            <a:spLocks/>
          </p:cNvSpPr>
          <p:nvPr/>
        </p:nvSpPr>
        <p:spPr>
          <a:xfrm>
            <a:off x="6198561" y="3390996"/>
            <a:ext cx="5378334" cy="2269700"/>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lvl="1">
              <a:buClr>
                <a:schemeClr val="accent1"/>
              </a:buClr>
              <a:buFont typeface="Arial" panose="020B0604020202020204" pitchFamily="34" charset="0"/>
              <a:buChar char="•"/>
            </a:pPr>
            <a:r>
              <a:rPr lang="en-US" sz="2400" dirty="0">
                <a:solidFill>
                  <a:schemeClr val="bg1"/>
                </a:solidFill>
                <a:latin typeface="Bahnschrift Light Condensed" panose="020B0502040204020203" pitchFamily="34" charset="0"/>
              </a:rPr>
              <a:t>Section 2: Pre-Quote Submission Information</a:t>
            </a:r>
          </a:p>
          <a:p>
            <a:pPr lvl="2">
              <a:buClr>
                <a:schemeClr val="accent1"/>
              </a:buClr>
              <a:buFont typeface="Arial" panose="020B0604020202020204" pitchFamily="34" charset="0"/>
              <a:buChar char="•"/>
            </a:pPr>
            <a:r>
              <a:rPr lang="en-US" sz="1800" dirty="0">
                <a:solidFill>
                  <a:schemeClr val="bg1"/>
                </a:solidFill>
              </a:rPr>
              <a:t> </a:t>
            </a:r>
            <a:r>
              <a:rPr lang="en-US" sz="1800" b="1" dirty="0">
                <a:solidFill>
                  <a:schemeClr val="bg1"/>
                </a:solidFill>
              </a:rPr>
              <a:t>Q&amp;A</a:t>
            </a:r>
            <a:r>
              <a:rPr lang="en-US" sz="1800" dirty="0">
                <a:solidFill>
                  <a:schemeClr val="bg1"/>
                </a:solidFill>
              </a:rPr>
              <a:t> (Section 2.1)</a:t>
            </a:r>
          </a:p>
          <a:p>
            <a:pPr lvl="2">
              <a:buClr>
                <a:schemeClr val="accent1"/>
              </a:buClr>
              <a:buFont typeface="Arial" panose="020B0604020202020204" pitchFamily="34" charset="0"/>
              <a:buChar char="•"/>
            </a:pPr>
            <a:r>
              <a:rPr lang="en-US" sz="1800" b="1" dirty="0">
                <a:solidFill>
                  <a:schemeClr val="bg1"/>
                </a:solidFill>
              </a:rPr>
              <a:t>Exceptions to the New Jersey Standard Terms and Conditions </a:t>
            </a:r>
            <a:r>
              <a:rPr lang="en-US" sz="1800" dirty="0">
                <a:solidFill>
                  <a:schemeClr val="bg1"/>
                </a:solidFill>
              </a:rPr>
              <a:t>(Section 2.2)</a:t>
            </a:r>
          </a:p>
          <a:p>
            <a:pPr lvl="2">
              <a:buClr>
                <a:schemeClr val="accent1"/>
              </a:buClr>
              <a:buFont typeface="Arial" panose="020B0604020202020204" pitchFamily="34" charset="0"/>
              <a:buChar char="•"/>
            </a:pPr>
            <a:r>
              <a:rPr lang="en-US" sz="1800" b="1" dirty="0">
                <a:solidFill>
                  <a:schemeClr val="bg1"/>
                </a:solidFill>
              </a:rPr>
              <a:t>Bid Amendments </a:t>
            </a:r>
            <a:r>
              <a:rPr lang="en-US" sz="1800" dirty="0">
                <a:solidFill>
                  <a:schemeClr val="bg1"/>
                </a:solidFill>
              </a:rPr>
              <a:t>(Section 2.3)</a:t>
            </a:r>
          </a:p>
          <a:p>
            <a:pPr lvl="2"/>
            <a:endParaRPr lang="en-US" dirty="0">
              <a:solidFill>
                <a:schemeClr val="bg1"/>
              </a:solidFill>
            </a:endParaRPr>
          </a:p>
        </p:txBody>
      </p:sp>
      <p:sp>
        <p:nvSpPr>
          <p:cNvPr id="6" name="TextBox 5"/>
          <p:cNvSpPr txBox="1"/>
          <p:nvPr/>
        </p:nvSpPr>
        <p:spPr>
          <a:xfrm>
            <a:off x="4547547" y="2483083"/>
            <a:ext cx="3527308" cy="369332"/>
          </a:xfrm>
          <a:prstGeom prst="rect">
            <a:avLst/>
          </a:prstGeom>
          <a:noFill/>
        </p:spPr>
        <p:txBody>
          <a:bodyPr wrap="square" rtlCol="0">
            <a:spAutoFit/>
          </a:bodyPr>
          <a:lstStyle/>
          <a:p>
            <a:r>
              <a:rPr lang="en-US" dirty="0">
                <a:solidFill>
                  <a:schemeClr val="bg1"/>
                </a:solidFill>
              </a:rPr>
              <a:t>Please review each Section carefully:</a:t>
            </a:r>
          </a:p>
        </p:txBody>
      </p:sp>
      <p:cxnSp>
        <p:nvCxnSpPr>
          <p:cNvPr id="14" name="Straight Connector 13"/>
          <p:cNvCxnSpPr/>
          <p:nvPr/>
        </p:nvCxnSpPr>
        <p:spPr>
          <a:xfrm>
            <a:off x="6137195" y="2852415"/>
            <a:ext cx="0" cy="2481838"/>
          </a:xfrm>
          <a:prstGeom prst="line">
            <a:avLst/>
          </a:prstGeom>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1027856" y="3357626"/>
            <a:ext cx="4640825" cy="2540269"/>
          </a:xfrm>
          <a:prstGeom prst="rect">
            <a:avLst/>
          </a:prstGeom>
          <a:no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8" name="Rectangle 7"/>
          <p:cNvSpPr/>
          <p:nvPr/>
        </p:nvSpPr>
        <p:spPr>
          <a:xfrm>
            <a:off x="6605709" y="3390996"/>
            <a:ext cx="4676579" cy="2473527"/>
          </a:xfrm>
          <a:prstGeom prst="rect">
            <a:avLst/>
          </a:prstGeom>
          <a:no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Tree>
    <p:extLst>
      <p:ext uri="{BB962C8B-B14F-4D97-AF65-F5344CB8AC3E}">
        <p14:creationId xmlns:p14="http://schemas.microsoft.com/office/powerpoint/2010/main" val="3686250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5">
                                            <p:txEl>
                                              <p:pRg st="0" end="0"/>
                                            </p:txEl>
                                          </p:spTgt>
                                        </p:tgtEl>
                                        <p:attrNameLst>
                                          <p:attrName>style.visibility</p:attrName>
                                        </p:attrNameLst>
                                      </p:cBhvr>
                                      <p:to>
                                        <p:strVal val="visible"/>
                                      </p:to>
                                    </p:set>
                                    <p:animEffect transition="in" filter="wipe(down)">
                                      <p:cBhvr>
                                        <p:cTn id="24" dur="500"/>
                                        <p:tgtEl>
                                          <p:spTgt spid="5">
                                            <p:txEl>
                                              <p:pRg st="0" end="0"/>
                                            </p:tx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5">
                                            <p:txEl>
                                              <p:pRg st="1" end="1"/>
                                            </p:txEl>
                                          </p:spTgt>
                                        </p:tgtEl>
                                        <p:attrNameLst>
                                          <p:attrName>style.visibility</p:attrName>
                                        </p:attrNameLst>
                                      </p:cBhvr>
                                      <p:to>
                                        <p:strVal val="visible"/>
                                      </p:to>
                                    </p:set>
                                    <p:animEffect transition="in" filter="wipe(down)">
                                      <p:cBhvr>
                                        <p:cTn id="27" dur="500"/>
                                        <p:tgtEl>
                                          <p:spTgt spid="5">
                                            <p:txEl>
                                              <p:pRg st="1" end="1"/>
                                            </p:tx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5">
                                            <p:txEl>
                                              <p:pRg st="2" end="2"/>
                                            </p:txEl>
                                          </p:spTgt>
                                        </p:tgtEl>
                                        <p:attrNameLst>
                                          <p:attrName>style.visibility</p:attrName>
                                        </p:attrNameLst>
                                      </p:cBhvr>
                                      <p:to>
                                        <p:strVal val="visible"/>
                                      </p:to>
                                    </p:set>
                                    <p:animEffect transition="in" filter="wipe(down)">
                                      <p:cBhvr>
                                        <p:cTn id="30" dur="500"/>
                                        <p:tgtEl>
                                          <p:spTgt spid="5">
                                            <p:txEl>
                                              <p:pRg st="2" end="2"/>
                                            </p:txEl>
                                          </p:spTgt>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5">
                                            <p:txEl>
                                              <p:pRg st="3" end="3"/>
                                            </p:txEl>
                                          </p:spTgt>
                                        </p:tgtEl>
                                        <p:attrNameLst>
                                          <p:attrName>style.visibility</p:attrName>
                                        </p:attrNameLst>
                                      </p:cBhvr>
                                      <p:to>
                                        <p:strVal val="visible"/>
                                      </p:to>
                                    </p:set>
                                    <p:animEffect transition="in" filter="wipe(down)">
                                      <p:cBhvr>
                                        <p:cTn id="33" dur="500"/>
                                        <p:tgtEl>
                                          <p:spTgt spid="5">
                                            <p:txEl>
                                              <p:pRg st="3" end="3"/>
                                            </p:tx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down)">
                                      <p:cBhvr>
                                        <p:cTn id="3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uiExpand="1" build="p"/>
      <p:bldP spid="7"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3637" y="1226441"/>
            <a:ext cx="9404723" cy="769253"/>
          </a:xfrm>
        </p:spPr>
        <p:txBody>
          <a:bodyPr>
            <a:normAutofit/>
          </a:bodyPr>
          <a:lstStyle/>
          <a:p>
            <a:r>
              <a:rPr lang="en-US" sz="4000" dirty="0">
                <a:solidFill>
                  <a:schemeClr val="bg1"/>
                </a:solidFill>
              </a:rPr>
              <a:t>BID SOLICITATION AT A GLANCE</a:t>
            </a:r>
          </a:p>
        </p:txBody>
      </p:sp>
      <p:sp>
        <p:nvSpPr>
          <p:cNvPr id="3" name="Content Placeholder 2"/>
          <p:cNvSpPr>
            <a:spLocks noGrp="1"/>
          </p:cNvSpPr>
          <p:nvPr>
            <p:ph idx="1"/>
          </p:nvPr>
        </p:nvSpPr>
        <p:spPr/>
        <p:txBody>
          <a:bodyPr vert="horz" lIns="91440" tIns="45720" rIns="91440" bIns="45720" rtlCol="0" anchor="t">
            <a:normAutofit fontScale="85000" lnSpcReduction="20000"/>
          </a:bodyPr>
          <a:lstStyle/>
          <a:p>
            <a:r>
              <a:rPr lang="en-US" dirty="0">
                <a:solidFill>
                  <a:schemeClr val="bg1"/>
                </a:solidFill>
              </a:rPr>
              <a:t>Please review this section carefully:</a:t>
            </a:r>
          </a:p>
          <a:p>
            <a:pPr lvl="1"/>
            <a:r>
              <a:rPr lang="en-US" sz="2000" dirty="0">
                <a:solidFill>
                  <a:schemeClr val="bg1"/>
                </a:solidFill>
                <a:latin typeface="Bahnschrift Light Condensed" panose="020B0502040204020203" pitchFamily="34" charset="0"/>
              </a:rPr>
              <a:t>Section 3: Quote submission requirements </a:t>
            </a:r>
            <a:r>
              <a:rPr lang="en-US" sz="2000" dirty="0" smtClean="0">
                <a:solidFill>
                  <a:schemeClr val="bg1"/>
                </a:solidFill>
                <a:latin typeface="Bahnschrift Light Condensed" panose="020B0502040204020203" pitchFamily="34" charset="0"/>
              </a:rPr>
              <a:t> - </a:t>
            </a:r>
            <a:r>
              <a:rPr lang="en-US" dirty="0" smtClean="0">
                <a:solidFill>
                  <a:schemeClr val="bg1"/>
                </a:solidFill>
              </a:rPr>
              <a:t>including</a:t>
            </a:r>
            <a:r>
              <a:rPr lang="en-US" dirty="0">
                <a:solidFill>
                  <a:schemeClr val="bg1"/>
                </a:solidFill>
              </a:rPr>
              <a:t>, but not limited to:</a:t>
            </a:r>
          </a:p>
          <a:p>
            <a:pPr lvl="2"/>
            <a:r>
              <a:rPr lang="en-US" b="1" dirty="0" smtClean="0">
                <a:solidFill>
                  <a:schemeClr val="bg1"/>
                </a:solidFill>
              </a:rPr>
              <a:t>Forms </a:t>
            </a:r>
            <a:r>
              <a:rPr lang="en-US" dirty="0" smtClean="0">
                <a:solidFill>
                  <a:schemeClr val="bg1"/>
                </a:solidFill>
              </a:rPr>
              <a:t>(Section 3.13)</a:t>
            </a:r>
          </a:p>
          <a:p>
            <a:pPr lvl="2"/>
            <a:r>
              <a:rPr lang="en-US" b="1" dirty="0" smtClean="0">
                <a:solidFill>
                  <a:schemeClr val="bg1"/>
                </a:solidFill>
              </a:rPr>
              <a:t>Technical Quote </a:t>
            </a:r>
            <a:r>
              <a:rPr lang="en-US" dirty="0" smtClean="0">
                <a:solidFill>
                  <a:schemeClr val="bg1"/>
                </a:solidFill>
              </a:rPr>
              <a:t>(Section 3.14)</a:t>
            </a:r>
            <a:endParaRPr lang="en-US" b="1" dirty="0" smtClean="0">
              <a:solidFill>
                <a:schemeClr val="bg1"/>
              </a:solidFill>
            </a:endParaRPr>
          </a:p>
          <a:p>
            <a:pPr lvl="2"/>
            <a:r>
              <a:rPr lang="en-US" b="1" dirty="0" smtClean="0">
                <a:solidFill>
                  <a:schemeClr val="bg1"/>
                </a:solidFill>
              </a:rPr>
              <a:t>Management Overview</a:t>
            </a:r>
            <a:r>
              <a:rPr lang="en-US" dirty="0" smtClean="0">
                <a:solidFill>
                  <a:schemeClr val="bg1"/>
                </a:solidFill>
              </a:rPr>
              <a:t> (Section 3.15)</a:t>
            </a:r>
          </a:p>
          <a:p>
            <a:pPr lvl="2"/>
            <a:r>
              <a:rPr lang="en-US" b="1" dirty="0" smtClean="0">
                <a:solidFill>
                  <a:schemeClr val="bg1"/>
                </a:solidFill>
              </a:rPr>
              <a:t>Resumes </a:t>
            </a:r>
            <a:r>
              <a:rPr lang="en-US" dirty="0" smtClean="0">
                <a:solidFill>
                  <a:schemeClr val="bg1"/>
                </a:solidFill>
              </a:rPr>
              <a:t>(Section 3.22)</a:t>
            </a:r>
            <a:endParaRPr lang="en-US" b="1" dirty="0" smtClean="0">
              <a:solidFill>
                <a:schemeClr val="bg1"/>
              </a:solidFill>
            </a:endParaRPr>
          </a:p>
          <a:p>
            <a:pPr lvl="2"/>
            <a:r>
              <a:rPr lang="en-US" b="1" dirty="0" smtClean="0">
                <a:solidFill>
                  <a:schemeClr val="bg1"/>
                </a:solidFill>
              </a:rPr>
              <a:t>Firm Experience </a:t>
            </a:r>
            <a:r>
              <a:rPr lang="en-US" dirty="0" smtClean="0">
                <a:solidFill>
                  <a:schemeClr val="bg1"/>
                </a:solidFill>
              </a:rPr>
              <a:t>(Sections, 3.19 &amp; 3.23)</a:t>
            </a:r>
            <a:endParaRPr lang="en-US" b="1" dirty="0" smtClean="0">
              <a:solidFill>
                <a:schemeClr val="bg1"/>
              </a:solidFill>
            </a:endParaRPr>
          </a:p>
          <a:p>
            <a:pPr lvl="2"/>
            <a:r>
              <a:rPr lang="en-US" b="1" dirty="0" smtClean="0">
                <a:solidFill>
                  <a:schemeClr val="bg1"/>
                </a:solidFill>
              </a:rPr>
              <a:t>Confidentiality/Commitment To Defend </a:t>
            </a:r>
            <a:r>
              <a:rPr lang="en-US" dirty="0" smtClean="0">
                <a:solidFill>
                  <a:schemeClr val="bg1"/>
                </a:solidFill>
              </a:rPr>
              <a:t>(Section 3.13.7)</a:t>
            </a:r>
          </a:p>
          <a:p>
            <a:pPr lvl="2"/>
            <a:r>
              <a:rPr lang="en-US" b="1" dirty="0" smtClean="0">
                <a:solidFill>
                  <a:schemeClr val="bg1"/>
                </a:solidFill>
              </a:rPr>
              <a:t>Financial Capability </a:t>
            </a:r>
            <a:r>
              <a:rPr lang="en-US" dirty="0" smtClean="0">
                <a:solidFill>
                  <a:schemeClr val="bg1"/>
                </a:solidFill>
              </a:rPr>
              <a:t>(Section 3.24)</a:t>
            </a:r>
            <a:endParaRPr lang="en-US" b="1" dirty="0" smtClean="0">
              <a:solidFill>
                <a:schemeClr val="bg1"/>
              </a:solidFill>
            </a:endParaRPr>
          </a:p>
          <a:p>
            <a:pPr lvl="2"/>
            <a:r>
              <a:rPr lang="en-US" b="1" dirty="0" smtClean="0">
                <a:solidFill>
                  <a:schemeClr val="bg1"/>
                </a:solidFill>
              </a:rPr>
              <a:t>State-Supplied Price Sheet </a:t>
            </a:r>
            <a:r>
              <a:rPr lang="en-US" dirty="0" smtClean="0">
                <a:solidFill>
                  <a:schemeClr val="bg1"/>
                </a:solidFill>
              </a:rPr>
              <a:t>(Section 3.25)</a:t>
            </a:r>
            <a:endParaRPr lang="en-US" dirty="0">
              <a:solidFill>
                <a:schemeClr val="bg1"/>
              </a:solidFill>
            </a:endParaRPr>
          </a:p>
        </p:txBody>
      </p:sp>
    </p:spTree>
    <p:extLst>
      <p:ext uri="{BB962C8B-B14F-4D97-AF65-F5344CB8AC3E}">
        <p14:creationId xmlns:p14="http://schemas.microsoft.com/office/powerpoint/2010/main" val="253370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00"/>
                                        <p:tgtEl>
                                          <p:spTgt spid="3">
                                            <p:txEl>
                                              <p:pRg st="4" end="4"/>
                                            </p:txEl>
                                          </p:spTgt>
                                        </p:tgtEl>
                                      </p:cBhvr>
                                    </p:animEffect>
                                  </p:childTnLst>
                                </p:cTn>
                              </p:par>
                              <p:par>
                                <p:cTn id="20" presetID="22" presetClass="entr" presetSubtype="4"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down)">
                                      <p:cBhvr>
                                        <p:cTn id="22" dur="500"/>
                                        <p:tgtEl>
                                          <p:spTgt spid="3">
                                            <p:txEl>
                                              <p:pRg st="5" end="5"/>
                                            </p:txEl>
                                          </p:spTgt>
                                        </p:tgtEl>
                                      </p:cBhvr>
                                    </p:animEffect>
                                  </p:childTnLst>
                                </p:cTn>
                              </p:par>
                              <p:par>
                                <p:cTn id="23" presetID="22" presetClass="entr" presetSubtype="4"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wipe(down)">
                                      <p:cBhvr>
                                        <p:cTn id="25" dur="500"/>
                                        <p:tgtEl>
                                          <p:spTgt spid="3">
                                            <p:txEl>
                                              <p:pRg st="6" end="6"/>
                                            </p:txEl>
                                          </p:spTgt>
                                        </p:tgtEl>
                                      </p:cBhvr>
                                    </p:animEffect>
                                  </p:childTnLst>
                                </p:cTn>
                              </p:par>
                              <p:par>
                                <p:cTn id="26" presetID="22" presetClass="entr" presetSubtype="4" fill="hold"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wipe(down)">
                                      <p:cBhvr>
                                        <p:cTn id="28" dur="500"/>
                                        <p:tgtEl>
                                          <p:spTgt spid="3">
                                            <p:txEl>
                                              <p:pRg st="7" end="7"/>
                                            </p:txEl>
                                          </p:spTgt>
                                        </p:tgtEl>
                                      </p:cBhvr>
                                    </p:animEffect>
                                  </p:childTnLst>
                                </p:cTn>
                              </p:par>
                              <p:par>
                                <p:cTn id="29" presetID="22" presetClass="entr" presetSubtype="4" fill="hold"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wipe(down)">
                                      <p:cBhvr>
                                        <p:cTn id="31" dur="500"/>
                                        <p:tgtEl>
                                          <p:spTgt spid="3">
                                            <p:txEl>
                                              <p:pRg st="8" end="8"/>
                                            </p:txEl>
                                          </p:spTgt>
                                        </p:tgtEl>
                                      </p:cBhvr>
                                    </p:animEffect>
                                  </p:childTnLst>
                                </p:cTn>
                              </p:par>
                              <p:par>
                                <p:cTn id="32" presetID="22" presetClass="entr" presetSubtype="4" fill="hold" nodeType="withEffect">
                                  <p:stCondLst>
                                    <p:cond delay="0"/>
                                  </p:stCondLst>
                                  <p:childTnLst>
                                    <p:set>
                                      <p:cBhvr>
                                        <p:cTn id="33" dur="1" fill="hold">
                                          <p:stCondLst>
                                            <p:cond delay="0"/>
                                          </p:stCondLst>
                                        </p:cTn>
                                        <p:tgtEl>
                                          <p:spTgt spid="3">
                                            <p:txEl>
                                              <p:pRg st="9" end="9"/>
                                            </p:txEl>
                                          </p:spTgt>
                                        </p:tgtEl>
                                        <p:attrNameLst>
                                          <p:attrName>style.visibility</p:attrName>
                                        </p:attrNameLst>
                                      </p:cBhvr>
                                      <p:to>
                                        <p:strVal val="visible"/>
                                      </p:to>
                                    </p:set>
                                    <p:animEffect transition="in" filter="wipe(down)">
                                      <p:cBhvr>
                                        <p:cTn id="34"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3637" y="1226441"/>
            <a:ext cx="9404723" cy="769253"/>
          </a:xfrm>
        </p:spPr>
        <p:txBody>
          <a:bodyPr>
            <a:normAutofit/>
          </a:bodyPr>
          <a:lstStyle/>
          <a:p>
            <a:r>
              <a:rPr lang="en-US" sz="4000" dirty="0">
                <a:solidFill>
                  <a:schemeClr val="bg1"/>
                </a:solidFill>
              </a:rPr>
              <a:t>BID SOLICITATION AT A GLANCE</a:t>
            </a:r>
          </a:p>
        </p:txBody>
      </p:sp>
      <p:sp>
        <p:nvSpPr>
          <p:cNvPr id="3" name="Content Placeholder 2"/>
          <p:cNvSpPr>
            <a:spLocks noGrp="1"/>
          </p:cNvSpPr>
          <p:nvPr>
            <p:ph idx="1"/>
          </p:nvPr>
        </p:nvSpPr>
        <p:spPr>
          <a:xfrm>
            <a:off x="6419401" y="2686931"/>
            <a:ext cx="4758115" cy="3318936"/>
          </a:xfrm>
        </p:spPr>
        <p:txBody>
          <a:bodyPr vert="horz" lIns="91440" tIns="45720" rIns="91440" bIns="45720" rtlCol="0" anchor="t">
            <a:normAutofit lnSpcReduction="10000"/>
          </a:bodyPr>
          <a:lstStyle/>
          <a:p>
            <a:r>
              <a:rPr lang="en-US" sz="2000" dirty="0" smtClean="0">
                <a:solidFill>
                  <a:schemeClr val="bg1"/>
                </a:solidFill>
              </a:rPr>
              <a:t>Bidders shall submit (Mandatory)</a:t>
            </a:r>
          </a:p>
          <a:p>
            <a:pPr lvl="1"/>
            <a:r>
              <a:rPr lang="en-US" sz="1800" dirty="0">
                <a:solidFill>
                  <a:schemeClr val="bg1"/>
                </a:solidFill>
              </a:rPr>
              <a:t>Ownership Disclosure Form, Section 3.13.2</a:t>
            </a:r>
          </a:p>
          <a:p>
            <a:pPr lvl="1"/>
            <a:r>
              <a:rPr lang="en-US" sz="1800" dirty="0">
                <a:solidFill>
                  <a:schemeClr val="bg1"/>
                </a:solidFill>
              </a:rPr>
              <a:t>If your firm intends to subcontract, the Subcontractor Utilization Plan, Section 3.13.8 </a:t>
            </a:r>
          </a:p>
          <a:p>
            <a:pPr lvl="1"/>
            <a:r>
              <a:rPr lang="en-US" sz="1800" dirty="0">
                <a:solidFill>
                  <a:schemeClr val="bg1"/>
                </a:solidFill>
              </a:rPr>
              <a:t>Affirmative Action Compliance, Section 3.13.10 (Due Before Contract Award)</a:t>
            </a:r>
          </a:p>
          <a:p>
            <a:pPr lvl="1"/>
            <a:r>
              <a:rPr lang="en-US" sz="1800" dirty="0">
                <a:solidFill>
                  <a:schemeClr val="bg1"/>
                </a:solidFill>
              </a:rPr>
              <a:t>Business Registration, Section 3.13.13 (Due Before Contract Award)</a:t>
            </a:r>
          </a:p>
          <a:p>
            <a:endParaRPr lang="en-US" sz="2000" dirty="0">
              <a:solidFill>
                <a:schemeClr val="bg1"/>
              </a:solidFill>
            </a:endParaRPr>
          </a:p>
        </p:txBody>
      </p:sp>
      <p:sp>
        <p:nvSpPr>
          <p:cNvPr id="4" name="TextBox 3"/>
          <p:cNvSpPr txBox="1"/>
          <p:nvPr/>
        </p:nvSpPr>
        <p:spPr>
          <a:xfrm>
            <a:off x="724841" y="2686931"/>
            <a:ext cx="5512186" cy="3262432"/>
          </a:xfrm>
          <a:prstGeom prst="rect">
            <a:avLst/>
          </a:prstGeom>
          <a:noFill/>
        </p:spPr>
        <p:txBody>
          <a:bodyPr wrap="square" rtlCol="0">
            <a:spAutoFit/>
          </a:bodyPr>
          <a:lstStyle/>
          <a:p>
            <a:pPr marL="342900" indent="-342900">
              <a:buClr>
                <a:schemeClr val="accent1"/>
              </a:buClr>
              <a:buFont typeface="Arial" panose="020B0604020202020204" pitchFamily="34" charset="0"/>
              <a:buChar char="•"/>
            </a:pPr>
            <a:r>
              <a:rPr lang="en-US" sz="1900" dirty="0">
                <a:solidFill>
                  <a:schemeClr val="bg1"/>
                </a:solidFill>
              </a:rPr>
              <a:t>Bidders should submit (Strongly Recommended)</a:t>
            </a:r>
          </a:p>
          <a:p>
            <a:pPr marL="742950" lvl="1" indent="-285750">
              <a:buClr>
                <a:schemeClr val="accent1"/>
              </a:buClr>
              <a:buFont typeface="Arial" panose="020B0604020202020204" pitchFamily="34" charset="0"/>
              <a:buChar char="•"/>
            </a:pPr>
            <a:r>
              <a:rPr lang="en-US" sz="1700" dirty="0">
                <a:solidFill>
                  <a:schemeClr val="bg1"/>
                </a:solidFill>
              </a:rPr>
              <a:t>Offer and Acceptance Page, Section 3.13.1</a:t>
            </a:r>
          </a:p>
          <a:p>
            <a:pPr marL="742950" lvl="1" indent="-285750">
              <a:buClr>
                <a:schemeClr val="accent1"/>
              </a:buClr>
              <a:buFont typeface="Arial" panose="020B0604020202020204" pitchFamily="34" charset="0"/>
              <a:buChar char="•"/>
            </a:pPr>
            <a:r>
              <a:rPr lang="en-US" sz="1700" dirty="0">
                <a:solidFill>
                  <a:schemeClr val="bg1"/>
                </a:solidFill>
              </a:rPr>
              <a:t>Disclosure of Investment Activities in Iran Section 3.13.3 </a:t>
            </a:r>
          </a:p>
          <a:p>
            <a:pPr marL="742950" lvl="1" indent="-285750">
              <a:buClr>
                <a:schemeClr val="accent1"/>
              </a:buClr>
              <a:buFont typeface="Arial" panose="020B0604020202020204" pitchFamily="34" charset="0"/>
              <a:buChar char="•"/>
            </a:pPr>
            <a:r>
              <a:rPr lang="en-US" sz="1700" dirty="0">
                <a:solidFill>
                  <a:schemeClr val="bg1"/>
                </a:solidFill>
              </a:rPr>
              <a:t>Disclosure of Investigations and Other Actions Involving the Bidder Form, Section 3.13.4. </a:t>
            </a:r>
          </a:p>
          <a:p>
            <a:pPr marL="742950" lvl="1" indent="-285750">
              <a:buClr>
                <a:schemeClr val="accent1"/>
              </a:buClr>
              <a:buFont typeface="Arial" panose="020B0604020202020204" pitchFamily="34" charset="0"/>
              <a:buChar char="•"/>
            </a:pPr>
            <a:r>
              <a:rPr lang="en-US" sz="1700" dirty="0">
                <a:solidFill>
                  <a:schemeClr val="bg1"/>
                </a:solidFill>
              </a:rPr>
              <a:t>MacBride Principles, Section 3.13.5 </a:t>
            </a:r>
          </a:p>
          <a:p>
            <a:pPr marL="742950" lvl="1" indent="-285750">
              <a:buClr>
                <a:schemeClr val="accent1"/>
              </a:buClr>
              <a:buFont typeface="Arial" panose="020B0604020202020204" pitchFamily="34" charset="0"/>
              <a:buChar char="•"/>
            </a:pPr>
            <a:r>
              <a:rPr lang="en-US" sz="1700" dirty="0">
                <a:solidFill>
                  <a:schemeClr val="bg1"/>
                </a:solidFill>
              </a:rPr>
              <a:t>Source Disclosure 3.13.6</a:t>
            </a:r>
          </a:p>
          <a:p>
            <a:pPr marL="742950" lvl="1" indent="-285750">
              <a:buClr>
                <a:schemeClr val="accent1"/>
              </a:buClr>
              <a:buFont typeface="Arial" panose="020B0604020202020204" pitchFamily="34" charset="0"/>
              <a:buChar char="•"/>
            </a:pPr>
            <a:r>
              <a:rPr lang="en-US" sz="1700" dirty="0">
                <a:solidFill>
                  <a:schemeClr val="bg1"/>
                </a:solidFill>
              </a:rPr>
              <a:t>Confidentiality/Commitment to Defend, Section 3.13.7</a:t>
            </a:r>
          </a:p>
          <a:p>
            <a:pPr marL="742950" lvl="1" indent="-285750">
              <a:buClr>
                <a:schemeClr val="accent1"/>
              </a:buClr>
              <a:buFont typeface="Arial" panose="020B0604020202020204" pitchFamily="34" charset="0"/>
              <a:buChar char="•"/>
            </a:pPr>
            <a:r>
              <a:rPr lang="en-US" sz="1700" dirty="0" smtClean="0">
                <a:solidFill>
                  <a:schemeClr val="bg1"/>
                </a:solidFill>
              </a:rPr>
              <a:t>Certification </a:t>
            </a:r>
            <a:r>
              <a:rPr lang="en-US" sz="1700" dirty="0">
                <a:solidFill>
                  <a:schemeClr val="bg1"/>
                </a:solidFill>
              </a:rPr>
              <a:t>of Non-Involvement in Prohibited Activities in Russia or Belarus, Section 3.13.14</a:t>
            </a:r>
          </a:p>
        </p:txBody>
      </p:sp>
      <p:cxnSp>
        <p:nvCxnSpPr>
          <p:cNvPr id="5" name="Straight Connector 4"/>
          <p:cNvCxnSpPr/>
          <p:nvPr/>
        </p:nvCxnSpPr>
        <p:spPr>
          <a:xfrm>
            <a:off x="6093058" y="2686931"/>
            <a:ext cx="0" cy="3151209"/>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71057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417291" y="1082418"/>
            <a:ext cx="9403976" cy="1209827"/>
          </a:xfrm>
        </p:spPr>
        <p:txBody>
          <a:bodyPr/>
          <a:lstStyle/>
          <a:p>
            <a:pPr algn="ctr"/>
            <a:r>
              <a:rPr lang="en-US" sz="4400" dirty="0">
                <a:solidFill>
                  <a:schemeClr val="bg1"/>
                </a:solidFill>
              </a:rPr>
              <a:t>BID SOLICITATION AT A GLANCE</a:t>
            </a:r>
            <a:endParaRPr lang="en-US" dirty="0">
              <a:solidFill>
                <a:schemeClr val="bg1"/>
              </a:solidFill>
              <a:latin typeface="Bahnschrift Light Condensed" panose="020B0502040204020203" pitchFamily="34" charset="0"/>
            </a:endParaRPr>
          </a:p>
        </p:txBody>
      </p:sp>
      <p:sp>
        <p:nvSpPr>
          <p:cNvPr id="8" name="Content Placeholder 5"/>
          <p:cNvSpPr txBox="1">
            <a:spLocks/>
          </p:cNvSpPr>
          <p:nvPr/>
        </p:nvSpPr>
        <p:spPr>
          <a:xfrm>
            <a:off x="2180093" y="5748286"/>
            <a:ext cx="8229601" cy="635268"/>
          </a:xfrm>
          <a:prstGeom prst="rect">
            <a:avLst/>
          </a:prstGeom>
        </p:spPr>
        <p:txBody>
          <a:bodyPr vert="horz" lIns="91440" tIns="45720" rIns="91440" bIns="45720" rtlCol="0" anchor="t">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9pPr>
          </a:lstStyle>
          <a:p>
            <a:pPr marL="285750" indent="-285750">
              <a:buFont typeface="Arial" panose="020B0604020202020204" pitchFamily="34" charset="0"/>
              <a:buChar char="•"/>
            </a:pPr>
            <a:r>
              <a:rPr lang="en-US" sz="1600" b="1" dirty="0">
                <a:solidFill>
                  <a:schemeClr val="accent1">
                    <a:lumMod val="75000"/>
                  </a:schemeClr>
                </a:solidFill>
              </a:rPr>
              <a:t>Please review Section 3 in its entirety for a full list of submission specifications. </a:t>
            </a:r>
            <a:endParaRPr lang="en-US" sz="1600" dirty="0">
              <a:solidFill>
                <a:schemeClr val="accent1">
                  <a:lumMod val="75000"/>
                </a:schemeClr>
              </a:solidFill>
            </a:endParaRPr>
          </a:p>
          <a:p>
            <a:pPr marL="0" indent="0">
              <a:buNone/>
            </a:pPr>
            <a:endParaRPr lang="en-US" sz="1600" dirty="0">
              <a:solidFill>
                <a:schemeClr val="accent1">
                  <a:lumMod val="75000"/>
                </a:schemeClr>
              </a:solidFill>
            </a:endParaRPr>
          </a:p>
        </p:txBody>
      </p:sp>
      <p:sp>
        <p:nvSpPr>
          <p:cNvPr id="3" name="TextBox 2"/>
          <p:cNvSpPr txBox="1"/>
          <p:nvPr/>
        </p:nvSpPr>
        <p:spPr>
          <a:xfrm>
            <a:off x="4100943" y="2518663"/>
            <a:ext cx="4036671" cy="400110"/>
          </a:xfrm>
          <a:prstGeom prst="rect">
            <a:avLst/>
          </a:prstGeom>
          <a:noFill/>
        </p:spPr>
        <p:txBody>
          <a:bodyPr wrap="square" rtlCol="0">
            <a:spAutoFit/>
          </a:bodyPr>
          <a:lstStyle/>
          <a:p>
            <a:r>
              <a:rPr lang="en-US" sz="2000" dirty="0">
                <a:solidFill>
                  <a:schemeClr val="bg1"/>
                </a:solidFill>
                <a:latin typeface="Bahnschrift Light Condensed" panose="020B0502040204020203" pitchFamily="34" charset="0"/>
              </a:rPr>
              <a:t>Section 3 Quote Submission Requirements</a:t>
            </a:r>
            <a:endParaRPr lang="en-US" dirty="0">
              <a:solidFill>
                <a:schemeClr val="bg1"/>
              </a:solidFill>
            </a:endParaRPr>
          </a:p>
        </p:txBody>
      </p:sp>
      <p:sp>
        <p:nvSpPr>
          <p:cNvPr id="12" name="Content Placeholder 11"/>
          <p:cNvSpPr>
            <a:spLocks noGrp="1"/>
          </p:cNvSpPr>
          <p:nvPr>
            <p:ph sz="half" idx="1"/>
          </p:nvPr>
        </p:nvSpPr>
        <p:spPr>
          <a:xfrm>
            <a:off x="1417290" y="3199756"/>
            <a:ext cx="4504811" cy="2404447"/>
          </a:xfrm>
        </p:spPr>
        <p:txBody>
          <a:bodyPr>
            <a:noAutofit/>
          </a:bodyPr>
          <a:lstStyle/>
          <a:p>
            <a:r>
              <a:rPr lang="en-US" sz="1800" dirty="0" smtClean="0">
                <a:solidFill>
                  <a:schemeClr val="bg1"/>
                </a:solidFill>
              </a:rPr>
              <a:t>Bidders shall submit:</a:t>
            </a:r>
          </a:p>
          <a:p>
            <a:pPr lvl="1"/>
            <a:r>
              <a:rPr lang="en-US" sz="1800" dirty="0">
                <a:solidFill>
                  <a:schemeClr val="bg1"/>
                </a:solidFill>
              </a:rPr>
              <a:t>Technical Quote, Section 3.14</a:t>
            </a:r>
          </a:p>
          <a:p>
            <a:pPr lvl="1"/>
            <a:r>
              <a:rPr lang="en-US" sz="1800" dirty="0" smtClean="0">
                <a:solidFill>
                  <a:schemeClr val="bg1"/>
                </a:solidFill>
              </a:rPr>
              <a:t>Sample Case Studies, </a:t>
            </a:r>
            <a:r>
              <a:rPr lang="en-US" sz="1800" dirty="0">
                <a:solidFill>
                  <a:schemeClr val="bg1"/>
                </a:solidFill>
              </a:rPr>
              <a:t>Section </a:t>
            </a:r>
            <a:r>
              <a:rPr lang="en-US" sz="1800" dirty="0" smtClean="0">
                <a:solidFill>
                  <a:schemeClr val="bg1"/>
                </a:solidFill>
              </a:rPr>
              <a:t>3.18</a:t>
            </a:r>
            <a:endParaRPr lang="en-US" sz="1800" dirty="0">
              <a:solidFill>
                <a:schemeClr val="bg1"/>
              </a:solidFill>
            </a:endParaRPr>
          </a:p>
          <a:p>
            <a:pPr lvl="1"/>
            <a:r>
              <a:rPr lang="en-US" sz="1800" dirty="0" smtClean="0">
                <a:solidFill>
                  <a:schemeClr val="bg1"/>
                </a:solidFill>
              </a:rPr>
              <a:t>State-Supplied </a:t>
            </a:r>
            <a:r>
              <a:rPr lang="en-US" sz="1800" dirty="0">
                <a:solidFill>
                  <a:schemeClr val="bg1"/>
                </a:solidFill>
              </a:rPr>
              <a:t>Price Sheet, Section </a:t>
            </a:r>
            <a:r>
              <a:rPr lang="en-US" sz="1800" dirty="0" smtClean="0">
                <a:solidFill>
                  <a:schemeClr val="bg1"/>
                </a:solidFill>
              </a:rPr>
              <a:t>3.25</a:t>
            </a:r>
            <a:endParaRPr lang="en-US" sz="1800" dirty="0">
              <a:solidFill>
                <a:schemeClr val="bg1"/>
              </a:solidFill>
            </a:endParaRPr>
          </a:p>
          <a:p>
            <a:endParaRPr lang="en-US" sz="2000" dirty="0" smtClean="0">
              <a:solidFill>
                <a:schemeClr val="bg1"/>
              </a:solidFill>
            </a:endParaRPr>
          </a:p>
          <a:p>
            <a:endParaRPr lang="en-US" sz="2000" dirty="0">
              <a:solidFill>
                <a:schemeClr val="bg1"/>
              </a:solidFill>
            </a:endParaRPr>
          </a:p>
        </p:txBody>
      </p:sp>
      <p:sp>
        <p:nvSpPr>
          <p:cNvPr id="10" name="Content Placeholder 11"/>
          <p:cNvSpPr>
            <a:spLocks noGrp="1"/>
          </p:cNvSpPr>
          <p:nvPr>
            <p:ph sz="half" idx="1"/>
          </p:nvPr>
        </p:nvSpPr>
        <p:spPr>
          <a:xfrm>
            <a:off x="6294893" y="3172473"/>
            <a:ext cx="5331258" cy="2322112"/>
          </a:xfrm>
        </p:spPr>
        <p:txBody>
          <a:bodyPr>
            <a:normAutofit fontScale="77500" lnSpcReduction="20000"/>
          </a:bodyPr>
          <a:lstStyle/>
          <a:p>
            <a:r>
              <a:rPr lang="en-US" sz="2300" dirty="0" smtClean="0">
                <a:solidFill>
                  <a:schemeClr val="bg1"/>
                </a:solidFill>
              </a:rPr>
              <a:t>Bidders should submit:</a:t>
            </a:r>
          </a:p>
          <a:p>
            <a:pPr lvl="1"/>
            <a:r>
              <a:rPr lang="en-US" sz="2300" dirty="0">
                <a:solidFill>
                  <a:schemeClr val="bg1"/>
                </a:solidFill>
              </a:rPr>
              <a:t>Management Overview, Section 3.15</a:t>
            </a:r>
          </a:p>
          <a:p>
            <a:pPr lvl="1"/>
            <a:r>
              <a:rPr lang="en-US" sz="2300" dirty="0" smtClean="0">
                <a:solidFill>
                  <a:schemeClr val="bg1"/>
                </a:solidFill>
              </a:rPr>
              <a:t>Contract Management, </a:t>
            </a:r>
            <a:r>
              <a:rPr lang="en-US" sz="2300" dirty="0">
                <a:solidFill>
                  <a:schemeClr val="bg1"/>
                </a:solidFill>
              </a:rPr>
              <a:t>Section </a:t>
            </a:r>
            <a:r>
              <a:rPr lang="en-US" sz="2300" dirty="0" smtClean="0">
                <a:solidFill>
                  <a:schemeClr val="bg1"/>
                </a:solidFill>
              </a:rPr>
              <a:t>3.16</a:t>
            </a:r>
            <a:endParaRPr lang="en-US" sz="2300" dirty="0">
              <a:solidFill>
                <a:schemeClr val="bg1"/>
              </a:solidFill>
            </a:endParaRPr>
          </a:p>
          <a:p>
            <a:pPr lvl="1"/>
            <a:r>
              <a:rPr lang="en-US" sz="2300" dirty="0">
                <a:solidFill>
                  <a:schemeClr val="bg1"/>
                </a:solidFill>
              </a:rPr>
              <a:t>Contract Schedule, Section </a:t>
            </a:r>
            <a:r>
              <a:rPr lang="en-US" sz="2300" dirty="0" smtClean="0">
                <a:solidFill>
                  <a:schemeClr val="bg1"/>
                </a:solidFill>
              </a:rPr>
              <a:t>3.17</a:t>
            </a:r>
          </a:p>
          <a:p>
            <a:pPr lvl="1"/>
            <a:r>
              <a:rPr lang="en-US" sz="2300" dirty="0" smtClean="0">
                <a:solidFill>
                  <a:schemeClr val="bg1"/>
                </a:solidFill>
              </a:rPr>
              <a:t>Resumes, Section 3.22</a:t>
            </a:r>
          </a:p>
          <a:p>
            <a:pPr lvl="1"/>
            <a:r>
              <a:rPr lang="en-US" sz="2300" dirty="0" smtClean="0">
                <a:solidFill>
                  <a:schemeClr val="bg1"/>
                </a:solidFill>
              </a:rPr>
              <a:t>Financial Capability of the Bidder, Section 3.24</a:t>
            </a:r>
            <a:endParaRPr lang="en-US" sz="2300" dirty="0">
              <a:solidFill>
                <a:schemeClr val="bg1"/>
              </a:solidFill>
            </a:endParaRPr>
          </a:p>
          <a:p>
            <a:endParaRPr lang="en-US" sz="2000" dirty="0">
              <a:solidFill>
                <a:schemeClr val="bg1"/>
              </a:solidFill>
            </a:endParaRPr>
          </a:p>
        </p:txBody>
      </p:sp>
      <p:cxnSp>
        <p:nvCxnSpPr>
          <p:cNvPr id="11" name="Straight Connector 10"/>
          <p:cNvCxnSpPr/>
          <p:nvPr/>
        </p:nvCxnSpPr>
        <p:spPr>
          <a:xfrm>
            <a:off x="6147581" y="3080824"/>
            <a:ext cx="0" cy="2329837"/>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7817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xEl>
                                              <p:pRg st="0" end="0"/>
                                            </p:txEl>
                                          </p:spTgt>
                                        </p:tgtEl>
                                        <p:attrNameLst>
                                          <p:attrName>style.visibility</p:attrName>
                                        </p:attrNameLst>
                                      </p:cBhvr>
                                      <p:to>
                                        <p:strVal val="visible"/>
                                      </p:to>
                                    </p:set>
                                    <p:animEffect transition="in" filter="wipe(down)">
                                      <p:cBhvr>
                                        <p:cTn id="10" dur="500"/>
                                        <p:tgtEl>
                                          <p:spTgt spid="12">
                                            <p:txEl>
                                              <p:pRg st="0" end="0"/>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Effect transition="in" filter="wipe(down)">
                                      <p:cBhvr>
                                        <p:cTn id="13" dur="500"/>
                                        <p:tgtEl>
                                          <p:spTgt spid="12">
                                            <p:txEl>
                                              <p:pRg st="1" end="1"/>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2">
                                            <p:txEl>
                                              <p:pRg st="2" end="2"/>
                                            </p:txEl>
                                          </p:spTgt>
                                        </p:tgtEl>
                                        <p:attrNameLst>
                                          <p:attrName>style.visibility</p:attrName>
                                        </p:attrNameLst>
                                      </p:cBhvr>
                                      <p:to>
                                        <p:strVal val="visible"/>
                                      </p:to>
                                    </p:set>
                                    <p:animEffect transition="in" filter="wipe(down)">
                                      <p:cBhvr>
                                        <p:cTn id="16" dur="500"/>
                                        <p:tgtEl>
                                          <p:spTgt spid="12">
                                            <p:txEl>
                                              <p:pRg st="2" end="2"/>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animEffect transition="in" filter="wipe(down)">
                                      <p:cBhvr>
                                        <p:cTn id="19" dur="500"/>
                                        <p:tgtEl>
                                          <p:spTgt spid="12">
                                            <p:txEl>
                                              <p:pRg st="3" end="3"/>
                                            </p:txEl>
                                          </p:spTgt>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10">
                                            <p:txEl>
                                              <p:pRg st="0" end="0"/>
                                            </p:txEl>
                                          </p:spTgt>
                                        </p:tgtEl>
                                        <p:attrNameLst>
                                          <p:attrName>style.visibility</p:attrName>
                                        </p:attrNameLst>
                                      </p:cBhvr>
                                      <p:to>
                                        <p:strVal val="visible"/>
                                      </p:to>
                                    </p:set>
                                    <p:animEffect transition="in" filter="wipe(down)">
                                      <p:cBhvr>
                                        <p:cTn id="22" dur="500"/>
                                        <p:tgtEl>
                                          <p:spTgt spid="10">
                                            <p:txEl>
                                              <p:pRg st="0" end="0"/>
                                            </p:txEl>
                                          </p:spTgt>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0">
                                            <p:txEl>
                                              <p:pRg st="1" end="1"/>
                                            </p:txEl>
                                          </p:spTgt>
                                        </p:tgtEl>
                                        <p:attrNameLst>
                                          <p:attrName>style.visibility</p:attrName>
                                        </p:attrNameLst>
                                      </p:cBhvr>
                                      <p:to>
                                        <p:strVal val="visible"/>
                                      </p:to>
                                    </p:set>
                                    <p:animEffect transition="in" filter="wipe(down)">
                                      <p:cBhvr>
                                        <p:cTn id="25" dur="500"/>
                                        <p:tgtEl>
                                          <p:spTgt spid="10">
                                            <p:txEl>
                                              <p:pRg st="1" end="1"/>
                                            </p:txEl>
                                          </p:spTgt>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10">
                                            <p:txEl>
                                              <p:pRg st="2" end="2"/>
                                            </p:txEl>
                                          </p:spTgt>
                                        </p:tgtEl>
                                        <p:attrNameLst>
                                          <p:attrName>style.visibility</p:attrName>
                                        </p:attrNameLst>
                                      </p:cBhvr>
                                      <p:to>
                                        <p:strVal val="visible"/>
                                      </p:to>
                                    </p:set>
                                    <p:animEffect transition="in" filter="wipe(down)">
                                      <p:cBhvr>
                                        <p:cTn id="28" dur="500"/>
                                        <p:tgtEl>
                                          <p:spTgt spid="10">
                                            <p:txEl>
                                              <p:pRg st="2" end="2"/>
                                            </p:tx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10">
                                            <p:txEl>
                                              <p:pRg st="3" end="3"/>
                                            </p:txEl>
                                          </p:spTgt>
                                        </p:tgtEl>
                                        <p:attrNameLst>
                                          <p:attrName>style.visibility</p:attrName>
                                        </p:attrNameLst>
                                      </p:cBhvr>
                                      <p:to>
                                        <p:strVal val="visible"/>
                                      </p:to>
                                    </p:set>
                                    <p:animEffect transition="in" filter="wipe(down)">
                                      <p:cBhvr>
                                        <p:cTn id="31" dur="500"/>
                                        <p:tgtEl>
                                          <p:spTgt spid="10">
                                            <p:txEl>
                                              <p:pRg st="3" end="3"/>
                                            </p:txEl>
                                          </p:spTgt>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10">
                                            <p:txEl>
                                              <p:pRg st="4" end="4"/>
                                            </p:txEl>
                                          </p:spTgt>
                                        </p:tgtEl>
                                        <p:attrNameLst>
                                          <p:attrName>style.visibility</p:attrName>
                                        </p:attrNameLst>
                                      </p:cBhvr>
                                      <p:to>
                                        <p:strVal val="visible"/>
                                      </p:to>
                                    </p:set>
                                    <p:animEffect transition="in" filter="wipe(down)">
                                      <p:cBhvr>
                                        <p:cTn id="34" dur="500"/>
                                        <p:tgtEl>
                                          <p:spTgt spid="10">
                                            <p:txEl>
                                              <p:pRg st="4" end="4"/>
                                            </p:txEl>
                                          </p:spTgt>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Effect transition="in" filter="wipe(down)">
                                      <p:cBhvr>
                                        <p:cTn id="37" dur="500"/>
                                        <p:tgtEl>
                                          <p:spTgt spid="10">
                                            <p:txEl>
                                              <p:pRg st="5" end="5"/>
                                            </p:txEl>
                                          </p:spTgt>
                                        </p:tgtEl>
                                      </p:cBhvr>
                                    </p:animEffect>
                                  </p:childTnLst>
                                </p:cTn>
                              </p:par>
                              <p:par>
                                <p:cTn id="38" presetID="22" presetClass="entr" presetSubtype="4"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down)">
                                      <p:cBhvr>
                                        <p:cTn id="4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build="p"/>
      <p:bldP spid="10"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1" y="1218221"/>
            <a:ext cx="9404723" cy="769253"/>
          </a:xfrm>
        </p:spPr>
        <p:txBody>
          <a:bodyPr/>
          <a:lstStyle/>
          <a:p>
            <a:r>
              <a:rPr lang="en-US" dirty="0">
                <a:solidFill>
                  <a:schemeClr val="bg1"/>
                </a:solidFill>
              </a:rPr>
              <a:t>BID SOLICITATION AT A GLANCE</a:t>
            </a:r>
          </a:p>
        </p:txBody>
      </p:sp>
      <p:sp>
        <p:nvSpPr>
          <p:cNvPr id="3" name="Content Placeholder 2"/>
          <p:cNvSpPr>
            <a:spLocks noGrp="1"/>
          </p:cNvSpPr>
          <p:nvPr>
            <p:ph idx="1"/>
          </p:nvPr>
        </p:nvSpPr>
        <p:spPr>
          <a:xfrm>
            <a:off x="1295401" y="3038622"/>
            <a:ext cx="9601196" cy="3108960"/>
          </a:xfrm>
        </p:spPr>
        <p:txBody>
          <a:bodyPr>
            <a:normAutofit lnSpcReduction="10000"/>
          </a:bodyPr>
          <a:lstStyle/>
          <a:p>
            <a:pPr lvl="1"/>
            <a:r>
              <a:rPr lang="en-US" sz="2000" dirty="0" smtClean="0">
                <a:solidFill>
                  <a:schemeClr val="bg1"/>
                </a:solidFill>
              </a:rPr>
              <a:t>Section </a:t>
            </a:r>
            <a:r>
              <a:rPr lang="en-US" sz="2000" dirty="0">
                <a:solidFill>
                  <a:schemeClr val="bg1"/>
                </a:solidFill>
              </a:rPr>
              <a:t>4: Scope of </a:t>
            </a:r>
            <a:r>
              <a:rPr lang="en-US" sz="2000" dirty="0" smtClean="0">
                <a:solidFill>
                  <a:schemeClr val="bg1"/>
                </a:solidFill>
              </a:rPr>
              <a:t>Work</a:t>
            </a:r>
          </a:p>
          <a:p>
            <a:pPr lvl="2"/>
            <a:r>
              <a:rPr lang="en-US" dirty="0" smtClean="0">
                <a:solidFill>
                  <a:schemeClr val="bg1"/>
                </a:solidFill>
              </a:rPr>
              <a:t>Required </a:t>
            </a:r>
            <a:r>
              <a:rPr lang="en-US" dirty="0">
                <a:solidFill>
                  <a:schemeClr val="bg1"/>
                </a:solidFill>
              </a:rPr>
              <a:t>s</a:t>
            </a:r>
            <a:r>
              <a:rPr lang="en-US" dirty="0" smtClean="0">
                <a:solidFill>
                  <a:schemeClr val="bg1"/>
                </a:solidFill>
              </a:rPr>
              <a:t>ervices for awarded Contractor</a:t>
            </a:r>
            <a:endParaRPr lang="en-US" dirty="0">
              <a:solidFill>
                <a:schemeClr val="bg1"/>
              </a:solidFill>
            </a:endParaRPr>
          </a:p>
          <a:p>
            <a:pPr lvl="1"/>
            <a:r>
              <a:rPr lang="en-US" sz="2000" dirty="0">
                <a:solidFill>
                  <a:schemeClr val="bg1"/>
                </a:solidFill>
              </a:rPr>
              <a:t>Section 5: General Contract Terms</a:t>
            </a:r>
          </a:p>
          <a:p>
            <a:pPr lvl="2"/>
            <a:r>
              <a:rPr lang="en-US" dirty="0">
                <a:solidFill>
                  <a:schemeClr val="bg1"/>
                </a:solidFill>
              </a:rPr>
              <a:t>Contractual language including </a:t>
            </a:r>
            <a:r>
              <a:rPr lang="en-US" dirty="0" smtClean="0">
                <a:solidFill>
                  <a:schemeClr val="bg1"/>
                </a:solidFill>
              </a:rPr>
              <a:t>term details </a:t>
            </a:r>
            <a:r>
              <a:rPr lang="en-US" dirty="0">
                <a:solidFill>
                  <a:schemeClr val="bg1"/>
                </a:solidFill>
              </a:rPr>
              <a:t>(Section 5.1 and 5.2)</a:t>
            </a:r>
          </a:p>
          <a:p>
            <a:pPr lvl="3">
              <a:buFont typeface="Courier New" panose="02070309020205020404" pitchFamily="49" charset="0"/>
              <a:buChar char="o"/>
            </a:pPr>
            <a:r>
              <a:rPr lang="en-US" sz="1800" dirty="0">
                <a:solidFill>
                  <a:schemeClr val="bg1"/>
                </a:solidFill>
              </a:rPr>
              <a:t>4</a:t>
            </a:r>
            <a:r>
              <a:rPr lang="en-US" sz="1800" dirty="0" smtClean="0">
                <a:solidFill>
                  <a:schemeClr val="bg1"/>
                </a:solidFill>
              </a:rPr>
              <a:t>-Year </a:t>
            </a:r>
            <a:r>
              <a:rPr lang="en-US" sz="1800" dirty="0">
                <a:solidFill>
                  <a:schemeClr val="bg1"/>
                </a:solidFill>
              </a:rPr>
              <a:t>Base Term</a:t>
            </a:r>
          </a:p>
          <a:p>
            <a:pPr lvl="3">
              <a:buFont typeface="Courier New" panose="02070309020205020404" pitchFamily="49" charset="0"/>
              <a:buChar char="o"/>
            </a:pPr>
            <a:r>
              <a:rPr lang="en-US" sz="1800" dirty="0">
                <a:solidFill>
                  <a:schemeClr val="bg1"/>
                </a:solidFill>
              </a:rPr>
              <a:t>Two 1-Year Extension Term Options</a:t>
            </a:r>
          </a:p>
          <a:p>
            <a:pPr lvl="2"/>
            <a:r>
              <a:rPr lang="en-US" dirty="0">
                <a:solidFill>
                  <a:schemeClr val="bg1"/>
                </a:solidFill>
              </a:rPr>
              <a:t>Staff </a:t>
            </a:r>
            <a:r>
              <a:rPr lang="en-US" dirty="0" smtClean="0">
                <a:solidFill>
                  <a:schemeClr val="bg1"/>
                </a:solidFill>
              </a:rPr>
              <a:t>Substitutions </a:t>
            </a:r>
            <a:r>
              <a:rPr lang="en-US" dirty="0">
                <a:solidFill>
                  <a:schemeClr val="bg1"/>
                </a:solidFill>
              </a:rPr>
              <a:t>(Section 5.5)</a:t>
            </a:r>
          </a:p>
          <a:p>
            <a:pPr lvl="2"/>
            <a:r>
              <a:rPr lang="en-US" dirty="0">
                <a:solidFill>
                  <a:schemeClr val="bg1"/>
                </a:solidFill>
              </a:rPr>
              <a:t>Ownership of </a:t>
            </a:r>
            <a:r>
              <a:rPr lang="en-US" dirty="0" smtClean="0">
                <a:solidFill>
                  <a:schemeClr val="bg1"/>
                </a:solidFill>
              </a:rPr>
              <a:t>Materials </a:t>
            </a:r>
            <a:r>
              <a:rPr lang="en-US" dirty="0">
                <a:solidFill>
                  <a:schemeClr val="bg1"/>
                </a:solidFill>
              </a:rPr>
              <a:t>(Section 5.4)</a:t>
            </a:r>
          </a:p>
        </p:txBody>
      </p:sp>
      <p:sp>
        <p:nvSpPr>
          <p:cNvPr id="5" name="TextBox 4"/>
          <p:cNvSpPr txBox="1"/>
          <p:nvPr/>
        </p:nvSpPr>
        <p:spPr>
          <a:xfrm>
            <a:off x="3967089" y="2532185"/>
            <a:ext cx="4023360" cy="369332"/>
          </a:xfrm>
          <a:prstGeom prst="rect">
            <a:avLst/>
          </a:prstGeom>
          <a:noFill/>
        </p:spPr>
        <p:txBody>
          <a:bodyPr wrap="square" rtlCol="0">
            <a:spAutoFit/>
          </a:bodyPr>
          <a:lstStyle/>
          <a:p>
            <a:r>
              <a:rPr lang="en-US" dirty="0" smtClean="0">
                <a:solidFill>
                  <a:schemeClr val="bg1"/>
                </a:solidFill>
              </a:rPr>
              <a:t>Please review each section carefully. </a:t>
            </a:r>
            <a:endParaRPr lang="en-US" dirty="0">
              <a:solidFill>
                <a:schemeClr val="bg1"/>
              </a:solidFill>
            </a:endParaRPr>
          </a:p>
        </p:txBody>
      </p:sp>
    </p:spTree>
    <p:extLst>
      <p:ext uri="{BB962C8B-B14F-4D97-AF65-F5344CB8AC3E}">
        <p14:creationId xmlns:p14="http://schemas.microsoft.com/office/powerpoint/2010/main" val="2721572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00"/>
                                        <p:tgtEl>
                                          <p:spTgt spid="3">
                                            <p:txEl>
                                              <p:pRg st="4" end="4"/>
                                            </p:txEl>
                                          </p:spTgt>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down)">
                                      <p:cBhvr>
                                        <p:cTn id="22" dur="500"/>
                                        <p:tgtEl>
                                          <p:spTgt spid="3">
                                            <p:txEl>
                                              <p:pRg st="5" end="5"/>
                                            </p:txEl>
                                          </p:spTgt>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wipe(down)">
                                      <p:cBhvr>
                                        <p:cTn id="25" dur="500"/>
                                        <p:tgtEl>
                                          <p:spTgt spid="3">
                                            <p:txEl>
                                              <p:pRg st="6" end="6"/>
                                            </p:txEl>
                                          </p:spTgt>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wipe(down)">
                                      <p:cBhvr>
                                        <p:cTn id="2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bg1"/>
                </a:solidFill>
              </a:rPr>
              <a:t>BID SOLICITATION AT A GLANCE</a:t>
            </a:r>
          </a:p>
        </p:txBody>
      </p:sp>
      <p:sp>
        <p:nvSpPr>
          <p:cNvPr id="3" name="Content Placeholder 2"/>
          <p:cNvSpPr>
            <a:spLocks noGrp="1"/>
          </p:cNvSpPr>
          <p:nvPr>
            <p:ph idx="1"/>
          </p:nvPr>
        </p:nvSpPr>
        <p:spPr>
          <a:xfrm>
            <a:off x="1615463" y="2973272"/>
            <a:ext cx="8961074" cy="2686931"/>
          </a:xfrm>
        </p:spPr>
        <p:txBody>
          <a:bodyPr>
            <a:normAutofit/>
          </a:bodyPr>
          <a:lstStyle/>
          <a:p>
            <a:r>
              <a:rPr lang="en-US" sz="2000" dirty="0" smtClean="0">
                <a:solidFill>
                  <a:schemeClr val="bg1"/>
                </a:solidFill>
              </a:rPr>
              <a:t>Section </a:t>
            </a:r>
            <a:r>
              <a:rPr lang="en-US" sz="2000" dirty="0">
                <a:solidFill>
                  <a:schemeClr val="bg1"/>
                </a:solidFill>
              </a:rPr>
              <a:t>6: Data Security Requirements</a:t>
            </a:r>
          </a:p>
          <a:p>
            <a:r>
              <a:rPr lang="en-US" sz="2000" dirty="0">
                <a:solidFill>
                  <a:schemeClr val="bg1"/>
                </a:solidFill>
              </a:rPr>
              <a:t>Section 7: Modifications to the NJ Standard Terms and Conditions (SSTCs) and supplemental indemnification</a:t>
            </a:r>
          </a:p>
          <a:p>
            <a:r>
              <a:rPr lang="en-US" sz="2000" dirty="0">
                <a:solidFill>
                  <a:schemeClr val="bg1"/>
                </a:solidFill>
              </a:rPr>
              <a:t>Section 8: Evaluation criteria, clarifications, best and final offer</a:t>
            </a:r>
          </a:p>
          <a:p>
            <a:r>
              <a:rPr lang="en-US" sz="2000" dirty="0">
                <a:solidFill>
                  <a:schemeClr val="bg1"/>
                </a:solidFill>
              </a:rPr>
              <a:t>Section 9: Glossary (including Contract Specific Definitions</a:t>
            </a:r>
            <a:r>
              <a:rPr lang="en-US" sz="2000" dirty="0" smtClean="0">
                <a:solidFill>
                  <a:schemeClr val="bg1"/>
                </a:solidFill>
              </a:rPr>
              <a:t>)</a:t>
            </a:r>
            <a:endParaRPr lang="en-US" sz="2000" dirty="0">
              <a:solidFill>
                <a:schemeClr val="bg1"/>
              </a:solidFill>
            </a:endParaRPr>
          </a:p>
        </p:txBody>
      </p:sp>
      <p:sp>
        <p:nvSpPr>
          <p:cNvPr id="5" name="TextBox 4"/>
          <p:cNvSpPr txBox="1"/>
          <p:nvPr/>
        </p:nvSpPr>
        <p:spPr>
          <a:xfrm>
            <a:off x="3967089" y="2532185"/>
            <a:ext cx="4023360" cy="369332"/>
          </a:xfrm>
          <a:prstGeom prst="rect">
            <a:avLst/>
          </a:prstGeom>
          <a:noFill/>
        </p:spPr>
        <p:txBody>
          <a:bodyPr wrap="square" rtlCol="0">
            <a:spAutoFit/>
          </a:bodyPr>
          <a:lstStyle/>
          <a:p>
            <a:r>
              <a:rPr lang="en-US" dirty="0" smtClean="0">
                <a:solidFill>
                  <a:schemeClr val="bg1"/>
                </a:solidFill>
              </a:rPr>
              <a:t>Please review each section carefully. </a:t>
            </a:r>
            <a:endParaRPr lang="en-US" dirty="0">
              <a:solidFill>
                <a:schemeClr val="bg1"/>
              </a:solidFill>
            </a:endParaRPr>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2" presetClass="entr" presetSubtype="4" fill="hold"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 calcmode="lin" valueType="num">
                                      <p:cBhvr additive="base">
                                        <p:cTn id="10"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1"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additive="base">
                                        <p:cTn id="14"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bg1"/>
                </a:solidFill>
              </a:rPr>
              <a:t>BID SOLICITATION AT A GLANCE</a:t>
            </a:r>
          </a:p>
        </p:txBody>
      </p:sp>
      <p:sp>
        <p:nvSpPr>
          <p:cNvPr id="3" name="Content Placeholder 2"/>
          <p:cNvSpPr>
            <a:spLocks noGrp="1"/>
          </p:cNvSpPr>
          <p:nvPr>
            <p:ph idx="1"/>
          </p:nvPr>
        </p:nvSpPr>
        <p:spPr>
          <a:xfrm>
            <a:off x="1137138" y="2799469"/>
            <a:ext cx="9917723" cy="3123029"/>
          </a:xfrm>
        </p:spPr>
        <p:txBody>
          <a:bodyPr>
            <a:normAutofit/>
          </a:bodyPr>
          <a:lstStyle/>
          <a:p>
            <a:r>
              <a:rPr lang="en-US" sz="2400" dirty="0" smtClean="0">
                <a:solidFill>
                  <a:schemeClr val="bg1"/>
                </a:solidFill>
                <a:latin typeface="+mj-lt"/>
              </a:rPr>
              <a:t>Reminders</a:t>
            </a:r>
            <a:endParaRPr lang="en-US" sz="2400" dirty="0">
              <a:solidFill>
                <a:schemeClr val="bg1"/>
              </a:solidFill>
              <a:latin typeface="+mj-lt"/>
            </a:endParaRPr>
          </a:p>
          <a:p>
            <a:pPr lvl="1"/>
            <a:r>
              <a:rPr lang="en-US" sz="1800" dirty="0">
                <a:solidFill>
                  <a:schemeClr val="bg1"/>
                </a:solidFill>
              </a:rPr>
              <a:t>Review Bid Solicitation in its entirety and submit any questions prior to the deadline including exceptions. Updated documents will be posted in NJSTART and should be reviewed as posted.</a:t>
            </a:r>
          </a:p>
          <a:p>
            <a:pPr lvl="1"/>
            <a:r>
              <a:rPr lang="en-US" sz="1800" dirty="0">
                <a:solidFill>
                  <a:schemeClr val="bg1"/>
                </a:solidFill>
              </a:rPr>
              <a:t>Submit Quotes on time addressing all mandatory requirements including forms, or Quote may be deemed non-responsive. “Shall” denotes a mandatory requirement; however, not submitting requested information (“should”) could impact technical score</a:t>
            </a:r>
          </a:p>
          <a:p>
            <a:pPr lvl="1"/>
            <a:r>
              <a:rPr lang="en-US" sz="1800" dirty="0">
                <a:solidFill>
                  <a:schemeClr val="bg1"/>
                </a:solidFill>
              </a:rPr>
              <a:t>Price Sheet must be completed in its entirety with no lines added or removed, or additional language or fees referenced</a:t>
            </a:r>
          </a:p>
        </p:txBody>
      </p:sp>
    </p:spTree>
    <p:extLst>
      <p:ext uri="{BB962C8B-B14F-4D97-AF65-F5344CB8AC3E}">
        <p14:creationId xmlns:p14="http://schemas.microsoft.com/office/powerpoint/2010/main" val="763805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bg1"/>
                </a:solidFill>
              </a:rPr>
              <a:t>PRICE SHEET PITFALLS</a:t>
            </a:r>
          </a:p>
        </p:txBody>
      </p:sp>
      <p:sp>
        <p:nvSpPr>
          <p:cNvPr id="3" name="Content Placeholder 2"/>
          <p:cNvSpPr>
            <a:spLocks noGrp="1"/>
          </p:cNvSpPr>
          <p:nvPr>
            <p:ph idx="1"/>
          </p:nvPr>
        </p:nvSpPr>
        <p:spPr>
          <a:xfrm>
            <a:off x="1472154" y="2561295"/>
            <a:ext cx="9424444" cy="3797299"/>
          </a:xfrm>
        </p:spPr>
        <p:txBody>
          <a:bodyPr>
            <a:normAutofit fontScale="92500" lnSpcReduction="10000"/>
          </a:bodyPr>
          <a:lstStyle/>
          <a:p>
            <a:r>
              <a:rPr lang="en-US" dirty="0">
                <a:solidFill>
                  <a:schemeClr val="bg1"/>
                </a:solidFill>
              </a:rPr>
              <a:t>Be sure to:</a:t>
            </a:r>
          </a:p>
          <a:p>
            <a:pPr lvl="1"/>
            <a:r>
              <a:rPr lang="en-US" dirty="0">
                <a:solidFill>
                  <a:schemeClr val="bg1"/>
                </a:solidFill>
              </a:rPr>
              <a:t>Complete all required price lines on the Price Sheet, or Quote may be deemed non-responsive. Indicate “no charge” if the cost is $0.  Do not leave any price lines blank. </a:t>
            </a:r>
          </a:p>
          <a:p>
            <a:pPr lvl="1"/>
            <a:r>
              <a:rPr lang="en-US" dirty="0">
                <a:solidFill>
                  <a:schemeClr val="bg1"/>
                </a:solidFill>
              </a:rPr>
              <a:t>Do not make formatting changes to the Price Sheet.  If the price line requires a dollar amount, don’t change it to a percentage, or vice versa.    If the price line includes 2 decimal places, don’t change the settings to allow 4 decimals.  </a:t>
            </a:r>
          </a:p>
          <a:p>
            <a:pPr lvl="1"/>
            <a:r>
              <a:rPr lang="en-US" dirty="0">
                <a:solidFill>
                  <a:schemeClr val="bg1"/>
                </a:solidFill>
              </a:rPr>
              <a:t>Confirm that you have completed all tabs on the Price Sheet.</a:t>
            </a:r>
          </a:p>
          <a:p>
            <a:pPr lvl="1"/>
            <a:r>
              <a:rPr lang="en-US" dirty="0">
                <a:solidFill>
                  <a:schemeClr val="bg1"/>
                </a:solidFill>
              </a:rPr>
              <a:t>Do not add additional language, assumptions, or fees on the Price Sheet. Do not add or remove any price lines.</a:t>
            </a:r>
          </a:p>
          <a:p>
            <a:pPr lvl="1"/>
            <a:r>
              <a:rPr lang="en-US" dirty="0">
                <a:solidFill>
                  <a:schemeClr val="bg1"/>
                </a:solidFill>
              </a:rPr>
              <a:t>Confirm you have completed the proper version of the Price Sheet; it may have been revised via Bid Amendment.</a:t>
            </a:r>
          </a:p>
          <a:p>
            <a:endParaRPr lang="en-US" dirty="0">
              <a:solidFill>
                <a:schemeClr val="bg1"/>
              </a:solidFill>
            </a:endParaRPr>
          </a:p>
          <a:p>
            <a:endParaRPr lang="en-US" dirty="0">
              <a:solidFill>
                <a:schemeClr val="bg1"/>
              </a:solidFill>
            </a:endParaRPr>
          </a:p>
        </p:txBody>
      </p:sp>
    </p:spTree>
    <p:extLst>
      <p:ext uri="{BB962C8B-B14F-4D97-AF65-F5344CB8AC3E}">
        <p14:creationId xmlns:p14="http://schemas.microsoft.com/office/powerpoint/2010/main" val="1914936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83134" y="1180610"/>
            <a:ext cx="4576143" cy="869006"/>
          </a:xfrm>
        </p:spPr>
        <p:txBody>
          <a:bodyPr>
            <a:normAutofit fontScale="90000"/>
          </a:bodyPr>
          <a:lstStyle/>
          <a:p>
            <a:r>
              <a:rPr lang="en-US" dirty="0" smtClean="0">
                <a:solidFill>
                  <a:schemeClr val="bg1"/>
                </a:solidFill>
              </a:rPr>
              <a:t>STATE-SUPPLIED PRICE </a:t>
            </a:r>
            <a:r>
              <a:rPr lang="en-US" dirty="0">
                <a:solidFill>
                  <a:schemeClr val="bg1"/>
                </a:solidFill>
              </a:rPr>
              <a:t>SHEET</a:t>
            </a:r>
          </a:p>
        </p:txBody>
      </p:sp>
      <p:sp>
        <p:nvSpPr>
          <p:cNvPr id="6" name="TextBox 5"/>
          <p:cNvSpPr txBox="1"/>
          <p:nvPr/>
        </p:nvSpPr>
        <p:spPr>
          <a:xfrm>
            <a:off x="6879102" y="3094927"/>
            <a:ext cx="3784209" cy="1292662"/>
          </a:xfrm>
          <a:prstGeom prst="rect">
            <a:avLst/>
          </a:prstGeom>
          <a:noFill/>
        </p:spPr>
        <p:txBody>
          <a:bodyPr wrap="square" rtlCol="0">
            <a:spAutoFit/>
          </a:bodyPr>
          <a:lstStyle/>
          <a:p>
            <a:pPr algn="ctr"/>
            <a:r>
              <a:rPr lang="en-US" sz="2000" dirty="0">
                <a:solidFill>
                  <a:schemeClr val="bg1"/>
                </a:solidFill>
              </a:rPr>
              <a:t>Please submit all pricing according to the instructions in Bid Solicitation Section </a:t>
            </a:r>
            <a:r>
              <a:rPr lang="en-US" sz="2000" dirty="0" smtClean="0">
                <a:solidFill>
                  <a:schemeClr val="bg1"/>
                </a:solidFill>
              </a:rPr>
              <a:t>3.25.</a:t>
            </a:r>
            <a:endParaRPr lang="en-US" sz="2000" dirty="0">
              <a:solidFill>
                <a:schemeClr val="bg1"/>
              </a:solidFill>
            </a:endParaRPr>
          </a:p>
          <a:p>
            <a:endParaRPr lang="en-US" dirty="0">
              <a:solidFill>
                <a:schemeClr val="bg1"/>
              </a:solidFill>
            </a:endParaRPr>
          </a:p>
        </p:txBody>
      </p:sp>
      <p:sp>
        <p:nvSpPr>
          <p:cNvPr id="8" name="TextBox 7"/>
          <p:cNvSpPr txBox="1"/>
          <p:nvPr/>
        </p:nvSpPr>
        <p:spPr>
          <a:xfrm>
            <a:off x="7049087" y="4509570"/>
            <a:ext cx="4317609" cy="923330"/>
          </a:xfrm>
          <a:prstGeom prst="rect">
            <a:avLst/>
          </a:prstGeom>
          <a:noFill/>
        </p:spPr>
        <p:txBody>
          <a:bodyPr wrap="square" rtlCol="0">
            <a:spAutoFit/>
          </a:bodyPr>
          <a:lstStyle/>
          <a:p>
            <a:r>
              <a:rPr lang="en-US" dirty="0">
                <a:solidFill>
                  <a:schemeClr val="accent1">
                    <a:lumMod val="75000"/>
                  </a:schemeClr>
                </a:solidFill>
              </a:rPr>
              <a:t>Bidders shall include pricing without assumptions, exceptions, or caveats or the Quote may be deemed non-responsive. </a:t>
            </a:r>
          </a:p>
        </p:txBody>
      </p:sp>
      <p:pic>
        <p:nvPicPr>
          <p:cNvPr id="4" name="Picture 3"/>
          <p:cNvPicPr>
            <a:picLocks noChangeAspect="1"/>
          </p:cNvPicPr>
          <p:nvPr/>
        </p:nvPicPr>
        <p:blipFill>
          <a:blip r:embed="rId3"/>
          <a:stretch>
            <a:fillRect/>
          </a:stretch>
        </p:blipFill>
        <p:spPr>
          <a:xfrm>
            <a:off x="1161911" y="885565"/>
            <a:ext cx="5397777" cy="4877051"/>
          </a:xfrm>
          <a:prstGeom prst="rect">
            <a:avLst/>
          </a:prstGeom>
        </p:spPr>
      </p:pic>
    </p:spTree>
    <p:extLst>
      <p:ext uri="{BB962C8B-B14F-4D97-AF65-F5344CB8AC3E}">
        <p14:creationId xmlns:p14="http://schemas.microsoft.com/office/powerpoint/2010/main" val="4265077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down)">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bg1"/>
                </a:solidFill>
              </a:rPr>
              <a:t>OTHER HELPFUL TIPS</a:t>
            </a:r>
          </a:p>
        </p:txBody>
      </p:sp>
      <p:sp>
        <p:nvSpPr>
          <p:cNvPr id="3" name="Content Placeholder 2"/>
          <p:cNvSpPr>
            <a:spLocks noGrp="1"/>
          </p:cNvSpPr>
          <p:nvPr>
            <p:ph idx="1"/>
          </p:nvPr>
        </p:nvSpPr>
        <p:spPr/>
        <p:txBody>
          <a:bodyPr>
            <a:normAutofit fontScale="85000" lnSpcReduction="10000"/>
          </a:bodyPr>
          <a:lstStyle/>
          <a:p>
            <a:r>
              <a:rPr lang="en-US" dirty="0">
                <a:solidFill>
                  <a:schemeClr val="bg1"/>
                </a:solidFill>
              </a:rPr>
              <a:t>Do NOT include language such as this:</a:t>
            </a:r>
          </a:p>
          <a:p>
            <a:pPr lvl="1"/>
            <a:r>
              <a:rPr lang="en-US" dirty="0">
                <a:solidFill>
                  <a:schemeClr val="bg1"/>
                </a:solidFill>
              </a:rPr>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solidFill>
                  <a:schemeClr val="bg1"/>
                </a:solidFill>
              </a:rPr>
              <a:t>Vendor reserves the right to charge additional fees for services that require extensive time and effort.</a:t>
            </a:r>
          </a:p>
          <a:p>
            <a:pPr lvl="1"/>
            <a:r>
              <a:rPr lang="en-US" dirty="0">
                <a:solidFill>
                  <a:schemeClr val="bg1"/>
                </a:solidFill>
              </a:rPr>
              <a:t>This Quote is a nonbinding expression of interest only and is not intended to create a binding commitment on either party unless and until a definitive agreement has been executed between the parties.</a:t>
            </a:r>
          </a:p>
          <a:p>
            <a:pPr lvl="1"/>
            <a:r>
              <a:rPr lang="en-US" dirty="0">
                <a:solidFill>
                  <a:schemeClr val="bg1"/>
                </a:solidFill>
              </a:rPr>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solidFill>
                <a:schemeClr val="bg1"/>
              </a:solidFill>
            </a:endParaRPr>
          </a:p>
        </p:txBody>
      </p:sp>
    </p:spTree>
    <p:extLst>
      <p:ext uri="{BB962C8B-B14F-4D97-AF65-F5344CB8AC3E}">
        <p14:creationId xmlns:p14="http://schemas.microsoft.com/office/powerpoint/2010/main" val="1306346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NJ Division of Purchase and Property - Internet Explorer">
            <a:hlinkClick r:id="rId3"/>
          </p:cNvPr>
          <p:cNvPicPr>
            <a:picLocks noGrp="1" noChangeAspect="1"/>
          </p:cNvPicPr>
          <p:nvPr>
            <p:ph idx="1"/>
          </p:nvPr>
        </p:nvPicPr>
        <p:blipFill rotWithShape="1">
          <a:blip r:embed="rId4">
            <a:extLst>
              <a:ext uri="{28A0092B-C50C-407E-A947-70E740481C1C}">
                <a14:useLocalDpi xmlns:a14="http://schemas.microsoft.com/office/drawing/2010/main" val="0"/>
              </a:ext>
            </a:extLst>
          </a:blip>
          <a:srcRect l="5374" t="12606" r="7675" b="3124"/>
          <a:stretch/>
        </p:blipFill>
        <p:spPr>
          <a:xfrm>
            <a:off x="1386082" y="945637"/>
            <a:ext cx="9488245" cy="5152708"/>
          </a:xfrm>
        </p:spPr>
      </p:pic>
    </p:spTree>
    <p:extLst>
      <p:ext uri="{BB962C8B-B14F-4D97-AF65-F5344CB8AC3E}">
        <p14:creationId xmlns:p14="http://schemas.microsoft.com/office/powerpoint/2010/main" val="23358966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8563" r="5662"/>
          <a:stretch/>
        </p:blipFill>
        <p:spPr>
          <a:xfrm>
            <a:off x="1210161" y="1114470"/>
            <a:ext cx="9589434" cy="4885401"/>
          </a:xfrm>
          <a:prstGeom prst="rect">
            <a:avLst/>
          </a:prstGeom>
        </p:spPr>
      </p:pic>
    </p:spTree>
    <p:extLst>
      <p:ext uri="{BB962C8B-B14F-4D97-AF65-F5344CB8AC3E}">
        <p14:creationId xmlns:p14="http://schemas.microsoft.com/office/powerpoint/2010/main" val="4151854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t="297" b="760"/>
          <a:stretch/>
        </p:blipFill>
        <p:spPr>
          <a:xfrm>
            <a:off x="1201798" y="956603"/>
            <a:ext cx="9724647" cy="4795428"/>
          </a:xfrm>
          <a:prstGeom prst="rect">
            <a:avLst/>
          </a:prstGeom>
        </p:spPr>
      </p:pic>
    </p:spTree>
    <p:extLst>
      <p:ext uri="{BB962C8B-B14F-4D97-AF65-F5344CB8AC3E}">
        <p14:creationId xmlns:p14="http://schemas.microsoft.com/office/powerpoint/2010/main" val="145049336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125415" y="958855"/>
            <a:ext cx="9959927" cy="5112233"/>
          </a:xfrm>
          <a:prstGeom prst="rect">
            <a:avLst/>
          </a:prstGeom>
        </p:spPr>
      </p:pic>
    </p:spTree>
    <p:extLst>
      <p:ext uri="{BB962C8B-B14F-4D97-AF65-F5344CB8AC3E}">
        <p14:creationId xmlns:p14="http://schemas.microsoft.com/office/powerpoint/2010/main" val="132833733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bg1"/>
                </a:solidFill>
              </a:rPr>
              <a:t>THANK YOU FOR ATTENDING</a:t>
            </a:r>
          </a:p>
        </p:txBody>
      </p:sp>
      <p:sp>
        <p:nvSpPr>
          <p:cNvPr id="4" name="Rectangle 3"/>
          <p:cNvSpPr/>
          <p:nvPr/>
        </p:nvSpPr>
        <p:spPr>
          <a:xfrm>
            <a:off x="2572739" y="3111345"/>
            <a:ext cx="7046521" cy="2554545"/>
          </a:xfrm>
          <a:prstGeom prst="rect">
            <a:avLst/>
          </a:prstGeom>
        </p:spPr>
        <p:txBody>
          <a:bodyPr wrap="square">
            <a:spAutoFit/>
          </a:bodyPr>
          <a:lstStyle/>
          <a:p>
            <a:r>
              <a:rPr lang="en-US" sz="4000" dirty="0">
                <a:solidFill>
                  <a:schemeClr val="accent2">
                    <a:lumMod val="75000"/>
                  </a:schemeClr>
                </a:solidFill>
              </a:rPr>
              <a:t>Q&amp;A due by </a:t>
            </a:r>
            <a:r>
              <a:rPr lang="en-US" sz="4000" dirty="0" smtClean="0">
                <a:solidFill>
                  <a:schemeClr val="accent2">
                    <a:lumMod val="75000"/>
                  </a:schemeClr>
                </a:solidFill>
              </a:rPr>
              <a:t>2PM June 25, 2024</a:t>
            </a:r>
            <a:endParaRPr lang="en-US" sz="4000" dirty="0">
              <a:solidFill>
                <a:schemeClr val="accent2">
                  <a:lumMod val="75000"/>
                </a:schemeClr>
              </a:solidFill>
            </a:endParaRPr>
          </a:p>
          <a:p>
            <a:endParaRPr lang="en-US" sz="4000" dirty="0">
              <a:solidFill>
                <a:schemeClr val="accent2">
                  <a:lumMod val="75000"/>
                </a:schemeClr>
              </a:solidFill>
            </a:endParaRPr>
          </a:p>
          <a:p>
            <a:r>
              <a:rPr lang="en-US" sz="4000" dirty="0">
                <a:solidFill>
                  <a:schemeClr val="accent2">
                    <a:lumMod val="75000"/>
                  </a:schemeClr>
                </a:solidFill>
              </a:rPr>
              <a:t>Quotes due by </a:t>
            </a:r>
            <a:r>
              <a:rPr lang="en-US" sz="4000" dirty="0" smtClean="0">
                <a:solidFill>
                  <a:schemeClr val="accent2">
                    <a:lumMod val="75000"/>
                  </a:schemeClr>
                </a:solidFill>
              </a:rPr>
              <a:t>2PM July 23, 2024</a:t>
            </a:r>
          </a:p>
          <a:p>
            <a:endParaRPr lang="en-US" sz="4000" dirty="0">
              <a:solidFill>
                <a:schemeClr val="accent2">
                  <a:lumMod val="75000"/>
                </a:schemeClr>
              </a:solidFill>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BEE82FBE70D5243841006DE9CA3A42B" ma:contentTypeVersion="9" ma:contentTypeDescription="Create a new document." ma:contentTypeScope="" ma:versionID="6bbde765e24a48418b134b023d07114d">
  <xsd:schema xmlns:xsd="http://www.w3.org/2001/XMLSchema" xmlns:xs="http://www.w3.org/2001/XMLSchema" xmlns:p="http://schemas.microsoft.com/office/2006/metadata/properties" xmlns:ns3="18094a18-a7d8-454b-b082-261936820a36" xmlns:ns4="979f866b-2144-4cd9-80a4-ef53f10f9aaf" targetNamespace="http://schemas.microsoft.com/office/2006/metadata/properties" ma:root="true" ma:fieldsID="5094b5f4de79fcc42c3aafb85f8b035b" ns3:_="" ns4:_="">
    <xsd:import namespace="18094a18-a7d8-454b-b082-261936820a36"/>
    <xsd:import namespace="979f866b-2144-4cd9-80a4-ef53f10f9aa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094a18-a7d8-454b-b082-261936820a3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79f866b-2144-4cd9-80a4-ef53f10f9aaf"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01482F8-3171-4521-BBBC-40E8A23177ED}">
  <ds:schemaRef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979f866b-2144-4cd9-80a4-ef53f10f9aaf"/>
    <ds:schemaRef ds:uri="http://purl.org/dc/elements/1.1/"/>
    <ds:schemaRef ds:uri="18094a18-a7d8-454b-b082-261936820a36"/>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1BBF22EE-4836-40EA-BEA1-CA8198B3CC2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094a18-a7d8-454b-b082-261936820a36"/>
    <ds:schemaRef ds:uri="979f866b-2144-4cd9-80a4-ef53f10f9aa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040A170-920B-465A-BD1A-6301FD70EA3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Organic</Template>
  <TotalTime>5685</TotalTime>
  <Words>1154</Words>
  <Application>Microsoft Office PowerPoint</Application>
  <PresentationFormat>Widescreen</PresentationFormat>
  <Paragraphs>132</Paragraphs>
  <Slides>19</Slides>
  <Notes>19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Bahnschrift Light Condensed</vt:lpstr>
      <vt:lpstr>Calibri</vt:lpstr>
      <vt:lpstr>Courier New</vt:lpstr>
      <vt:lpstr>Garamond</vt:lpstr>
      <vt:lpstr>Wingdings 3</vt:lpstr>
      <vt:lpstr>Organic</vt:lpstr>
      <vt:lpstr>Optional Pre-Quote Conference  T2505 - Consulting Services: Department of Transportation (NJDOT) Infrastructure and Non-Infrastructure Research  Bid Solicitation #24DPP01009</vt:lpstr>
      <vt:lpstr>WELCOME &amp; INTRODUCTIONS </vt:lpstr>
      <vt:lpstr>PURPOSE &amp; GENERAL INFORMATION</vt:lpstr>
      <vt:lpstr>BID SOLICITATION AT A GLANCE</vt:lpstr>
      <vt:lpstr>BID SOLICITATION AT A GLANCE</vt:lpstr>
      <vt:lpstr>BID SOLICITATION AT A GLANCE</vt:lpstr>
      <vt:lpstr>BID SOLICITATION AT A GLANCE</vt:lpstr>
      <vt:lpstr>BID SOLICITATION AT A GLANCE</vt:lpstr>
      <vt:lpstr>BID SOLICITATION AT A GLANCE</vt:lpstr>
      <vt:lpstr>BID SOLICITATION AT A GLANCE</vt:lpstr>
      <vt:lpstr>BID SOLICITATION AT A GLANCE</vt:lpstr>
      <vt:lpstr>PRICE SHEET PITFALLS</vt:lpstr>
      <vt:lpstr>STATE-SUPPLIED PRICE SHEET</vt:lpstr>
      <vt:lpstr>OTHER HELPFUL TIPS</vt:lpstr>
      <vt:lpstr>PowerPoint Presentation</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Amira McFarland</cp:lastModifiedBy>
  <cp:revision>340</cp:revision>
  <cp:lastPrinted>2020-02-11T14:28:14Z</cp:lastPrinted>
  <dcterms:created xsi:type="dcterms:W3CDTF">2020-01-31T19:31:42Z</dcterms:created>
  <dcterms:modified xsi:type="dcterms:W3CDTF">2024-05-30T14:43:27Z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0x010100DBEE82FBE70D5243841006DE9CA3A42B</vt:lpwstr>
  </property>
</Properties>
</file>