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7"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8/13/2024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a:t>T1836 – Third Party Liability Recovery Services</a:t>
            </a:r>
            <a:br>
              <a:rPr lang="en-US" sz="4400" dirty="0"/>
            </a:br>
            <a:r>
              <a:rPr lang="en-US" sz="4400" dirty="0"/>
              <a:t>24DPP00979</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a:t>
            </a:r>
            <a:r>
              <a:rPr lang="en-US" sz="2800" dirty="0" smtClean="0"/>
              <a:t>by September 11 - </a:t>
            </a:r>
            <a:r>
              <a:rPr lang="en-US" sz="2800" dirty="0" smtClean="0"/>
              <a:t>2pm </a:t>
            </a:r>
          </a:p>
          <a:p>
            <a:r>
              <a:rPr lang="en-US" sz="2800" dirty="0" smtClean="0"/>
              <a:t>Quotes </a:t>
            </a:r>
            <a:r>
              <a:rPr lang="en-US" sz="2800" dirty="0"/>
              <a:t>due by </a:t>
            </a:r>
            <a:r>
              <a:rPr lang="en-US" sz="2800" dirty="0" smtClean="0"/>
              <a:t>October 16 - </a:t>
            </a:r>
            <a:r>
              <a:rPr lang="en-US" sz="2800" dirty="0" smtClean="0"/>
              <a:t>2pm </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925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a:t>
            </a:r>
            <a:r>
              <a:rPr lang="en-US" dirty="0" smtClean="0"/>
              <a:t>forms and </a:t>
            </a:r>
            <a:r>
              <a:rPr lang="en-US" dirty="0"/>
              <a:t>State Price Sheet Instructions</a:t>
            </a:r>
          </a:p>
          <a:p>
            <a:r>
              <a:rPr lang="en-US" dirty="0"/>
              <a:t>Section 4: Scope of Work – Requirements of the Contractor</a:t>
            </a:r>
          </a:p>
          <a:p>
            <a:r>
              <a:rPr lang="en-US" dirty="0"/>
              <a:t>Section 5: General Contract Terms, Extension Option, </a:t>
            </a:r>
            <a:r>
              <a:rPr lang="en-US" dirty="0" smtClean="0"/>
              <a:t>Transition </a:t>
            </a:r>
            <a:endParaRPr lang="en-US" dirty="0"/>
          </a:p>
          <a:p>
            <a:r>
              <a:rPr lang="en-US" dirty="0"/>
              <a:t>Section 6: Data security </a:t>
            </a:r>
            <a:r>
              <a:rPr lang="en-US" dirty="0" smtClean="0"/>
              <a:t>requirements</a:t>
            </a:r>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893944"/>
          </a:xfrm>
        </p:spPr>
        <p:txBody>
          <a:bodyPr/>
          <a:lstStyle/>
          <a:p>
            <a:r>
              <a:rPr lang="en-US" dirty="0"/>
              <a:t>State-Supplied Price </a:t>
            </a:r>
            <a:r>
              <a:rPr lang="en-US" dirty="0" smtClean="0"/>
              <a:t>Sheet</a:t>
            </a:r>
            <a:r>
              <a:rPr lang="en-US" sz="4400" dirty="0"/>
              <a:t> </a:t>
            </a: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304486" y="1308837"/>
            <a:ext cx="11498824" cy="4805630"/>
          </a:xfrm>
        </p:spPr>
        <p:txBody>
          <a:bodyPr>
            <a:normAutofit/>
          </a:bodyPr>
          <a:lstStyle/>
          <a:p>
            <a:r>
              <a:rPr lang="en-US" dirty="0"/>
              <a:t>See Section </a:t>
            </a:r>
            <a:r>
              <a:rPr lang="en-US" dirty="0" smtClean="0"/>
              <a:t>3.26, </a:t>
            </a:r>
            <a:r>
              <a:rPr lang="en-US" i="1" dirty="0" smtClean="0"/>
              <a:t>State-Supplied </a:t>
            </a:r>
            <a:r>
              <a:rPr lang="en-US" i="1" dirty="0"/>
              <a:t>Price Sheet Instructions</a:t>
            </a:r>
            <a:r>
              <a:rPr lang="en-US" dirty="0"/>
              <a:t>, for directions</a:t>
            </a:r>
          </a:p>
          <a:p>
            <a:r>
              <a:rPr lang="en-US" dirty="0" smtClean="0"/>
              <a:t>Must bid </a:t>
            </a:r>
            <a:r>
              <a:rPr lang="en-US" dirty="0"/>
              <a:t>on </a:t>
            </a:r>
            <a:r>
              <a:rPr lang="en-US" i="1" u="sng" dirty="0">
                <a:solidFill>
                  <a:schemeClr val="accent3">
                    <a:lumMod val="60000"/>
                    <a:lumOff val="40000"/>
                  </a:schemeClr>
                </a:solidFill>
              </a:rPr>
              <a:t>ALL</a:t>
            </a:r>
            <a:r>
              <a:rPr lang="en-US" dirty="0" smtClean="0"/>
              <a:t> </a:t>
            </a:r>
            <a:r>
              <a:rPr lang="en-US" dirty="0"/>
              <a:t>price lines contained within a Category in order to be considered responsive for that </a:t>
            </a:r>
            <a:r>
              <a:rPr lang="en-US" dirty="0" smtClean="0"/>
              <a:t>Category </a:t>
            </a:r>
          </a:p>
          <a:p>
            <a:r>
              <a:rPr lang="en-US" dirty="0" smtClean="0"/>
              <a:t>Bidders may submit pricing for the following:</a:t>
            </a:r>
          </a:p>
          <a:p>
            <a:pPr lvl="1"/>
            <a:r>
              <a:rPr lang="en-US" dirty="0"/>
              <a:t>Category I only – Price Lines #</a:t>
            </a:r>
            <a:r>
              <a:rPr lang="en-US" dirty="0" smtClean="0"/>
              <a:t>1-7;</a:t>
            </a:r>
          </a:p>
          <a:p>
            <a:pPr lvl="1"/>
            <a:r>
              <a:rPr lang="en-US" dirty="0"/>
              <a:t>Category II only – Price Lines #8-10; and/or </a:t>
            </a:r>
            <a:endParaRPr lang="en-US" dirty="0" smtClean="0"/>
          </a:p>
          <a:p>
            <a:pPr lvl="1"/>
            <a:r>
              <a:rPr lang="en-US" dirty="0" smtClean="0"/>
              <a:t>Both </a:t>
            </a:r>
            <a:r>
              <a:rPr lang="en-US" dirty="0"/>
              <a:t>Category I and Category II. Bidders who submit pricing for both Category I and Category II should submit bundled pricing that does not exceed the pricing for either Categories. </a:t>
            </a:r>
            <a:endParaRPr lang="en-US" dirty="0" smtClean="0"/>
          </a:p>
          <a:p>
            <a:r>
              <a:rPr lang="en-US" dirty="0" smtClean="0"/>
              <a:t>Be </a:t>
            </a:r>
            <a:r>
              <a:rPr lang="en-US" dirty="0"/>
              <a:t>advised that </a:t>
            </a:r>
            <a:r>
              <a:rPr lang="en-US" dirty="0" smtClean="0"/>
              <a:t>estimated </a:t>
            </a:r>
            <a:r>
              <a:rPr lang="en-US" dirty="0"/>
              <a:t>annual </a:t>
            </a:r>
            <a:r>
              <a:rPr lang="en-US" dirty="0" smtClean="0"/>
              <a:t>volumes </a:t>
            </a:r>
            <a:r>
              <a:rPr lang="en-US" dirty="0"/>
              <a:t>are estimates </a:t>
            </a:r>
            <a:r>
              <a:rPr lang="en-US" i="1" u="sng" dirty="0">
                <a:solidFill>
                  <a:schemeClr val="accent3">
                    <a:lumMod val="60000"/>
                    <a:lumOff val="40000"/>
                  </a:schemeClr>
                </a:solidFill>
              </a:rPr>
              <a:t>only</a:t>
            </a:r>
            <a:r>
              <a:rPr lang="en-US" dirty="0" smtClean="0"/>
              <a:t>.</a:t>
            </a:r>
            <a:endParaRPr lang="en-US" i="1" u="sng" dirty="0">
              <a:solidFill>
                <a:schemeClr val="accent3">
                  <a:lumMod val="60000"/>
                  <a:lumOff val="40000"/>
                </a:schemeClr>
              </a:solidFill>
            </a:endParaRPr>
          </a:p>
          <a:p>
            <a:r>
              <a:rPr lang="en-US" dirty="0"/>
              <a:t>Any changes or alterations to the State-Supplied Price Sheet may result in the Bidder’s Quote being deemed non-responsive.</a:t>
            </a:r>
          </a:p>
        </p:txBody>
      </p:sp>
    </p:spTree>
    <p:extLst>
      <p:ext uri="{BB962C8B-B14F-4D97-AF65-F5344CB8AC3E}">
        <p14:creationId xmlns:p14="http://schemas.microsoft.com/office/powerpoint/2010/main" val="696512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2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r>
              <a:rPr lang="en-US" dirty="0" smtClean="0"/>
              <a:t>.</a:t>
            </a:r>
          </a:p>
          <a:p>
            <a:pPr lvl="1"/>
            <a:r>
              <a:rPr lang="en-US" dirty="0" smtClean="0"/>
              <a:t>Vendor’s Quote is only valid for XX days.</a:t>
            </a:r>
            <a:endParaRPr lang="en-US" dirty="0"/>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1" y="452718"/>
            <a:ext cx="10459693"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46112" y="452718"/>
            <a:ext cx="10459692" cy="57956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dirty="0" smtClean="0"/>
              <a:t>September 11</a:t>
            </a:r>
            <a:r>
              <a:rPr lang="en-US" sz="4000" dirty="0" smtClean="0"/>
              <a:t>- </a:t>
            </a:r>
            <a:r>
              <a:rPr lang="en-US" sz="4000" dirty="0" smtClean="0"/>
              <a:t>2pm</a:t>
            </a:r>
            <a:endParaRPr lang="en-US" sz="4000" dirty="0"/>
          </a:p>
          <a:p>
            <a:r>
              <a:rPr lang="en-US" sz="4000" dirty="0"/>
              <a:t>Quotes due </a:t>
            </a:r>
            <a:r>
              <a:rPr lang="en-US" sz="4000" dirty="0" smtClean="0"/>
              <a:t>by October </a:t>
            </a:r>
            <a:r>
              <a:rPr lang="en-US" sz="4000" dirty="0" smtClean="0"/>
              <a:t>16 </a:t>
            </a:r>
            <a:r>
              <a:rPr lang="en-US" sz="4000" dirty="0" smtClean="0"/>
              <a:t>- 2pm</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1667</TotalTime>
  <Words>838</Words>
  <Application>Microsoft Office PowerPoint</Application>
  <PresentationFormat>Widescreen</PresentationFormat>
  <Paragraphs>58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T1836 – Third Party Liability Recovery Services 24DPP00979</vt:lpstr>
      <vt:lpstr>WELCOME &amp; INTRODUCTIONS </vt:lpstr>
      <vt:lpstr>PURPOSE &amp; GENERAL INFORMATION</vt:lpstr>
      <vt:lpstr>BID SOLICITATION AT A GLANCE</vt:lpstr>
      <vt:lpstr>BID SOLICITATION AT A GLANCE</vt:lpstr>
      <vt:lpstr>State-Supplied Price Sheet </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Kathy [TREAS]</cp:lastModifiedBy>
  <cp:revision>164</cp:revision>
  <cp:lastPrinted>2020-02-11T14:28:14Z</cp:lastPrinted>
  <dcterms:created xsi:type="dcterms:W3CDTF">2020-01-31T19:31:42Z</dcterms:created>
  <dcterms:modified xsi:type="dcterms:W3CDTF">2024-08-13T13:08:01Z</dcterms:modified>
</cp:coreProperties>
</file>