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0" r:id="rId7"/>
    <p:sldId id="270" r:id="rId8"/>
    <p:sldId id="278" r:id="rId9"/>
    <p:sldId id="279" r:id="rId10"/>
    <p:sldId id="283" r:id="rId11"/>
    <p:sldId id="284" r:id="rId12"/>
    <p:sldId id="280" r:id="rId13"/>
    <p:sldId id="281" r:id="rId14"/>
    <p:sldId id="271" r:id="rId15"/>
    <p:sldId id="285" r:id="rId16"/>
    <p:sldId id="272" r:id="rId17"/>
    <p:sldId id="274" r:id="rId18"/>
    <p:sldId id="275" r:id="rId19"/>
    <p:sldId id="276" r:id="rId20"/>
    <p:sldId id="277" r:id="rId21"/>
    <p:sldId id="267" r:id="rId22"/>
    <p:sldId id="286" r:id="rId2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822ED4-C4D8-3E1C-D091-5F33A8C432EF}" v="70" dt="2021-11-23T21:02:34.869"/>
    <p1510:client id="{6208AAB1-3C4A-A47D-B93C-2BFAB0F6E01D}" v="130" dt="2020-05-04T14:19:38.117"/>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0" d="100"/>
          <a:sy n="60" d="100"/>
        </p:scale>
        <p:origin x="72" y="126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oninger, Michelina [TREAS]" userId="S::michelina.groninger@treas.nj.gov::ae5e4548-6959-4d18-9268-c4411d373de0" providerId="AD" clId="Web-{2A822ED4-C4D8-3E1C-D091-5F33A8C432EF}"/>
    <pc:docChg chg="modSld">
      <pc:chgData name="Groninger, Michelina [TREAS]" userId="S::michelina.groninger@treas.nj.gov::ae5e4548-6959-4d18-9268-c4411d373de0" providerId="AD" clId="Web-{2A822ED4-C4D8-3E1C-D091-5F33A8C432EF}" dt="2021-11-23T21:02:34.869" v="69" actId="20577"/>
      <pc:docMkLst>
        <pc:docMk/>
      </pc:docMkLst>
      <pc:sldChg chg="modSp">
        <pc:chgData name="Groninger, Michelina [TREAS]" userId="S::michelina.groninger@treas.nj.gov::ae5e4548-6959-4d18-9268-c4411d373de0" providerId="AD" clId="Web-{2A822ED4-C4D8-3E1C-D091-5F33A8C432EF}" dt="2021-11-23T21:02:34.869" v="69" actId="20577"/>
        <pc:sldMkLst>
          <pc:docMk/>
          <pc:sldMk cId="4241691986" sldId="256"/>
        </pc:sldMkLst>
        <pc:spChg chg="mod">
          <ac:chgData name="Groninger, Michelina [TREAS]" userId="S::michelina.groninger@treas.nj.gov::ae5e4548-6959-4d18-9268-c4411d373de0" providerId="AD" clId="Web-{2A822ED4-C4D8-3E1C-D091-5F33A8C432EF}" dt="2021-11-23T21:02:34.869" v="69" actId="20577"/>
          <ac:spMkLst>
            <pc:docMk/>
            <pc:sldMk cId="4241691986" sldId="256"/>
            <ac:spMk id="2" creationId="{00000000-0000-0000-0000-000000000000}"/>
          </ac:spMkLst>
        </pc:spChg>
        <pc:spChg chg="mod">
          <ac:chgData name="Groninger, Michelina [TREAS]" userId="S::michelina.groninger@treas.nj.gov::ae5e4548-6959-4d18-9268-c4411d373de0" providerId="AD" clId="Web-{2A822ED4-C4D8-3E1C-D091-5F33A8C432EF}" dt="2021-11-23T21:02:32.119" v="41" actId="20577"/>
          <ac:spMkLst>
            <pc:docMk/>
            <pc:sldMk cId="4241691986" sldId="256"/>
            <ac:spMk id="3" creationId="{00000000-0000-0000-0000-000000000000}"/>
          </ac:spMkLst>
        </pc:spChg>
      </pc:sldChg>
    </pc:docChg>
  </pc:docChgLst>
  <pc:docChgLst>
    <pc:chgData clId="Web-{94253002-5162-B130-358A-760F2F44BB1D}"/>
    <pc:docChg chg="modSld">
      <pc:chgData name="" userId="" providerId="" clId="Web-{94253002-5162-B130-358A-760F2F44BB1D}" dt="2020-12-09T15:56:43.561" v="16" actId="20577"/>
      <pc:docMkLst>
        <pc:docMk/>
      </pc:docMkLst>
      <pc:sldChg chg="modSp">
        <pc:chgData name="" userId="" providerId="" clId="Web-{94253002-5162-B130-358A-760F2F44BB1D}" dt="2020-12-09T15:56:41.202" v="14" actId="20577"/>
        <pc:sldMkLst>
          <pc:docMk/>
          <pc:sldMk cId="2972536684" sldId="257"/>
        </pc:sldMkLst>
        <pc:spChg chg="mod">
          <ac:chgData name="" userId="" providerId="" clId="Web-{94253002-5162-B130-358A-760F2F44BB1D}" dt="2020-12-09T15:56:41.202" v="14" actId="20577"/>
          <ac:spMkLst>
            <pc:docMk/>
            <pc:sldMk cId="2972536684" sldId="25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4/26/2024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4/26/2024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4/26/2024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4/26/2024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4/26/2024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4/26/2024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4/26/2024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a:t>Optional Pre-Quote Conference</a:t>
            </a:r>
            <a:br>
              <a:rPr lang="en-US" sz="4400" dirty="0"/>
            </a:br>
            <a:r>
              <a:rPr lang="en-US" sz="4400" dirty="0" smtClean="0"/>
              <a:t>T2533 NJDEP Remedial Design Services</a:t>
            </a:r>
            <a:r>
              <a:rPr lang="en-US" sz="4400" dirty="0"/>
              <a:t/>
            </a:r>
            <a:br>
              <a:rPr lang="en-US" sz="4400" dirty="0"/>
            </a:br>
            <a:r>
              <a:rPr lang="en-US" sz="4400" dirty="0"/>
              <a:t>Bid Solicitation </a:t>
            </a:r>
            <a:r>
              <a:rPr lang="en-US" sz="4400" dirty="0" smtClean="0"/>
              <a:t>24DPP00978</a:t>
            </a:r>
            <a:endParaRPr lang="en-US" sz="4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err="1"/>
              <a:t>Q&amp;a</a:t>
            </a:r>
            <a:r>
              <a:rPr lang="en-US" sz="2800" dirty="0"/>
              <a:t> due by </a:t>
            </a:r>
            <a:r>
              <a:rPr lang="en-US" sz="2800" dirty="0" smtClean="0"/>
              <a:t>2PM, May 22, 2024 </a:t>
            </a:r>
            <a:endParaRPr lang="en-US" sz="2800" dirty="0"/>
          </a:p>
          <a:p>
            <a:r>
              <a:rPr lang="en-US" sz="2800" dirty="0"/>
              <a:t>Quotes due by </a:t>
            </a:r>
            <a:r>
              <a:rPr lang="en-US" sz="2800" dirty="0" smtClean="0"/>
              <a:t>2pm, June 19,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pPr lvl="0">
              <a:buClr>
                <a:srgbClr val="1E5155">
                  <a:lumMod val="40000"/>
                  <a:lumOff val="60000"/>
                </a:srgbClr>
              </a:buClr>
            </a:pPr>
            <a:r>
              <a:rPr lang="en-US" dirty="0">
                <a:solidFill>
                  <a:prstClr val="white"/>
                </a:solidFill>
              </a:rPr>
              <a:t>Please identify yourself and the firm you represent when prompted during roll-call so that you are properly logged for attending the conference</a:t>
            </a:r>
            <a:r>
              <a:rPr lang="en-US" dirty="0" smtClean="0">
                <a:solidFill>
                  <a:prstClr val="white"/>
                </a:solidFill>
              </a:rPr>
              <a:t>. </a:t>
            </a:r>
            <a:endParaRPr lang="en-US" dirty="0">
              <a:solidFill>
                <a:prstClr val="white"/>
              </a:solidFill>
            </a:endParaRPr>
          </a:p>
          <a:p>
            <a:pPr lvl="0">
              <a:buClr>
                <a:srgbClr val="1E5155">
                  <a:lumMod val="40000"/>
                  <a:lumOff val="60000"/>
                </a:srgbClr>
              </a:buClr>
            </a:pPr>
            <a:r>
              <a:rPr lang="en-US" dirty="0">
                <a:solidFill>
                  <a:prstClr val="white"/>
                </a:solidFill>
              </a:rPr>
              <a:t>Please mute your phone at all times unless speaking.</a:t>
            </a:r>
          </a:p>
          <a:p>
            <a:pPr lvl="0">
              <a:buClr>
                <a:srgbClr val="1E5155">
                  <a:lumMod val="40000"/>
                  <a:lumOff val="60000"/>
                </a:srgbClr>
              </a:buClr>
            </a:pPr>
            <a:r>
              <a:rPr lang="en-US" dirty="0">
                <a:solidFill>
                  <a:prstClr val="white"/>
                </a:solidFill>
              </a:rPr>
              <a:t>Please identify yourself and the firm you represent prior to asking a question.</a:t>
            </a:r>
          </a:p>
          <a:p>
            <a:pPr lvl="0">
              <a:buClr>
                <a:srgbClr val="1E5155">
                  <a:lumMod val="40000"/>
                  <a:lumOff val="60000"/>
                </a:srgbClr>
              </a:buClr>
            </a:pPr>
            <a:r>
              <a:rPr lang="en-US" dirty="0">
                <a:solidFill>
                  <a:prstClr val="white"/>
                </a:solidFill>
              </a:rPr>
              <a:t>Please make sure you are registered in NJSTART, and that your contact information remains current.  </a:t>
            </a:r>
          </a:p>
          <a:p>
            <a:pPr lvl="1">
              <a:buClr>
                <a:srgbClr val="1E5155">
                  <a:lumMod val="40000"/>
                  <a:lumOff val="60000"/>
                </a:srgbClr>
              </a:buClr>
            </a:pPr>
            <a:r>
              <a:rPr lang="en-US" dirty="0">
                <a:solidFill>
                  <a:prstClr val="white"/>
                </a:solidFill>
              </a:rPr>
              <a:t>NJSTART Vendor email support: </a:t>
            </a:r>
            <a:r>
              <a:rPr lang="en-US" b="1" dirty="0">
                <a:solidFill>
                  <a:prstClr val="white"/>
                </a:solidFill>
              </a:rPr>
              <a:t>njstart@treas.nj.gov</a:t>
            </a:r>
            <a:r>
              <a:rPr lang="en-US" dirty="0">
                <a:solidFill>
                  <a:prstClr val="white"/>
                </a:solidFill>
              </a:rPr>
              <a:t/>
            </a:r>
            <a:br>
              <a:rPr lang="en-US" dirty="0">
                <a:solidFill>
                  <a:prstClr val="white"/>
                </a:solidFill>
              </a:rPr>
            </a:br>
            <a:r>
              <a:rPr lang="en-US" dirty="0">
                <a:solidFill>
                  <a:prstClr val="white"/>
                </a:solidFill>
                <a:hlinkClick r:id="rId2"/>
              </a:rPr>
              <a:t>https://</a:t>
            </a:r>
            <a:r>
              <a:rPr lang="en-US" dirty="0" smtClean="0">
                <a:solidFill>
                  <a:prstClr val="white"/>
                </a:solidFill>
                <a:hlinkClick r:id="rId2"/>
              </a:rPr>
              <a:t>www.state.nj.us/treasury/purchase/vendor.shtml</a:t>
            </a:r>
            <a:r>
              <a:rPr lang="en-US" dirty="0" smtClean="0"/>
              <a:t>  </a:t>
            </a:r>
            <a:endParaRPr lang="en-US" dirty="0"/>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300" y="1684618"/>
            <a:ext cx="5846153" cy="4195481"/>
          </a:xfrm>
        </p:spPr>
        <p:txBody>
          <a:bodyPr>
            <a:normAutofit/>
          </a:bodyPr>
          <a:lstStyle/>
          <a:p>
            <a:r>
              <a:rPr lang="en-US" sz="1700" b="1" u="sng" dirty="0"/>
              <a:t>Cover </a:t>
            </a:r>
            <a:r>
              <a:rPr lang="en-US" sz="1700" b="1" u="sng" dirty="0" smtClean="0"/>
              <a:t>page</a:t>
            </a:r>
          </a:p>
          <a:p>
            <a:pPr lvl="1"/>
            <a:r>
              <a:rPr lang="en-US" sz="1500" dirty="0" smtClean="0"/>
              <a:t>Submission dates</a:t>
            </a:r>
          </a:p>
          <a:p>
            <a:pPr lvl="1"/>
            <a:r>
              <a:rPr lang="en-US" sz="1500" dirty="0" smtClean="0"/>
              <a:t>Set-aside requirements</a:t>
            </a:r>
          </a:p>
          <a:p>
            <a:pPr lvl="1"/>
            <a:r>
              <a:rPr lang="en-US" sz="1500" dirty="0" smtClean="0"/>
              <a:t>Bid Solicitation Title Information</a:t>
            </a:r>
          </a:p>
          <a:p>
            <a:pPr lvl="1"/>
            <a:endParaRPr lang="en-US" sz="1500" dirty="0"/>
          </a:p>
          <a:p>
            <a:pPr lvl="1"/>
            <a:endParaRPr lang="en-US" sz="1500" dirty="0"/>
          </a:p>
          <a:p>
            <a:pPr marL="457200" lvl="1" indent="0">
              <a:buNone/>
            </a:pPr>
            <a:r>
              <a:rPr lang="en-US" sz="1500" b="1" dirty="0"/>
              <a:t>Electronic Q&amp;A Due: By 2:00pm </a:t>
            </a:r>
            <a:r>
              <a:rPr lang="en-US" sz="1500" b="1" dirty="0" smtClean="0"/>
              <a:t>- May 22, </a:t>
            </a:r>
            <a:r>
              <a:rPr lang="en-US" sz="1500" b="1" dirty="0"/>
              <a:t>2024 </a:t>
            </a:r>
          </a:p>
          <a:p>
            <a:pPr marL="457200" lvl="1" indent="0">
              <a:buNone/>
            </a:pPr>
            <a:r>
              <a:rPr lang="en-US" sz="1500" b="1" dirty="0"/>
              <a:t>Quotes Due: By </a:t>
            </a:r>
            <a:r>
              <a:rPr lang="en-US" sz="1500" b="1" dirty="0" smtClean="0"/>
              <a:t>2:00pm - June 19, 2024</a:t>
            </a:r>
            <a:endParaRPr lang="en-US" sz="1500" b="1" dirty="0"/>
          </a:p>
        </p:txBody>
      </p:sp>
      <p:sp>
        <p:nvSpPr>
          <p:cNvPr id="5" name="Title 1"/>
          <p:cNvSpPr>
            <a:spLocks noGrp="1"/>
          </p:cNvSpPr>
          <p:nvPr>
            <p:ph type="title"/>
          </p:nvPr>
        </p:nvSpPr>
        <p:spPr>
          <a:xfrm>
            <a:off x="646111" y="285313"/>
            <a:ext cx="9404723" cy="822783"/>
          </a:xfrm>
        </p:spPr>
        <p:txBody>
          <a:bodyPr/>
          <a:lstStyle/>
          <a:p>
            <a:r>
              <a:rPr lang="en-US" dirty="0"/>
              <a:t>BID SOLICITATION AT A GLANCE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7409" y="1100599"/>
            <a:ext cx="4543214" cy="5363517"/>
          </a:xfrm>
          <a:prstGeom prst="rect">
            <a:avLst/>
          </a:prstGeom>
        </p:spPr>
      </p:pic>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wipe(down)">
                                      <p:cBhvr>
                                        <p:cTn id="19" dur="500"/>
                                        <p:tgtEl>
                                          <p:spTgt spid="3">
                                            <p:txEl>
                                              <p:pRg st="6" end="6"/>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wipe(down)">
                                      <p:cBhvr>
                                        <p:cTn id="2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6788" y="1929472"/>
            <a:ext cx="10530670" cy="4195481"/>
          </a:xfrm>
        </p:spPr>
        <p:txBody>
          <a:bodyPr>
            <a:normAutofit/>
          </a:bodyPr>
          <a:lstStyle/>
          <a:p>
            <a:r>
              <a:rPr lang="en-US" b="1" dirty="0" smtClean="0"/>
              <a:t>Section 1: Introduction and Summary</a:t>
            </a:r>
          </a:p>
          <a:p>
            <a:pPr lvl="1"/>
            <a:r>
              <a:rPr lang="en-US" sz="2000" dirty="0" smtClean="0"/>
              <a:t>Purpose and Intent</a:t>
            </a:r>
            <a:r>
              <a:rPr lang="en-US" sz="2000" dirty="0"/>
              <a:t> </a:t>
            </a:r>
            <a:r>
              <a:rPr lang="en-US" sz="2000" dirty="0" smtClean="0"/>
              <a:t>(Section 1.1)</a:t>
            </a:r>
          </a:p>
          <a:p>
            <a:pPr lvl="1"/>
            <a:r>
              <a:rPr lang="en-US" sz="2000" dirty="0" smtClean="0"/>
              <a:t>Background (Section 1.2)</a:t>
            </a:r>
          </a:p>
          <a:p>
            <a:pPr lvl="1"/>
            <a:r>
              <a:rPr lang="en-US" sz="2000" dirty="0" smtClean="0"/>
              <a:t>Order of </a:t>
            </a:r>
            <a:r>
              <a:rPr lang="en-US" sz="2000" dirty="0"/>
              <a:t>P</a:t>
            </a:r>
            <a:r>
              <a:rPr lang="en-US" sz="2000" dirty="0" smtClean="0"/>
              <a:t>recedence of Contractual Terms (Section 1.4) </a:t>
            </a:r>
            <a:endParaRPr lang="en-US" sz="2000" dirty="0"/>
          </a:p>
          <a:p>
            <a:r>
              <a:rPr lang="en-US" b="1" dirty="0"/>
              <a:t>Section 2: </a:t>
            </a:r>
            <a:r>
              <a:rPr lang="en-US" b="1" dirty="0" smtClean="0"/>
              <a:t>Pre-Quote </a:t>
            </a:r>
            <a:r>
              <a:rPr lang="en-US" b="1" dirty="0"/>
              <a:t>Submission </a:t>
            </a:r>
            <a:r>
              <a:rPr lang="en-US" b="1" dirty="0" smtClean="0"/>
              <a:t>Information</a:t>
            </a:r>
          </a:p>
          <a:p>
            <a:pPr lvl="1"/>
            <a:r>
              <a:rPr lang="en-US" sz="2000" dirty="0" smtClean="0"/>
              <a:t>Q&amp;A Period (Section 2.1)</a:t>
            </a:r>
          </a:p>
          <a:p>
            <a:pPr lvl="1"/>
            <a:r>
              <a:rPr lang="en-US" sz="2000" dirty="0" smtClean="0"/>
              <a:t>Exceptions to the New Jersey Standard Terms and Conditions (Section 2.2) </a:t>
            </a:r>
          </a:p>
          <a:p>
            <a:pPr lvl="1"/>
            <a:r>
              <a:rPr lang="en-US" sz="2000" dirty="0" smtClean="0"/>
              <a:t>Bid Amendments</a:t>
            </a:r>
            <a:r>
              <a:rPr lang="en-US" sz="2000" dirty="0"/>
              <a:t> </a:t>
            </a:r>
            <a:r>
              <a:rPr lang="en-US" sz="2000" dirty="0" smtClean="0"/>
              <a:t>(Section 2.3)</a:t>
            </a:r>
            <a:endParaRPr lang="en-US" sz="2000" dirty="0"/>
          </a:p>
        </p:txBody>
      </p:sp>
      <p:sp>
        <p:nvSpPr>
          <p:cNvPr id="4" name="Content Placeholder 2"/>
          <p:cNvSpPr txBox="1">
            <a:spLocks/>
          </p:cNvSpPr>
          <p:nvPr/>
        </p:nvSpPr>
        <p:spPr>
          <a:xfrm>
            <a:off x="3556488" y="1275501"/>
            <a:ext cx="4040187" cy="38819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gn="ctr">
              <a:buNone/>
            </a:pPr>
            <a:r>
              <a:rPr lang="en-US" sz="1700" b="1" u="sng" dirty="0" smtClean="0"/>
              <a:t>Please review each section carefully</a:t>
            </a:r>
            <a:endParaRPr lang="en-US" sz="1700" b="1" u="sng" dirty="0"/>
          </a:p>
        </p:txBody>
      </p:sp>
      <p:sp>
        <p:nvSpPr>
          <p:cNvPr id="6" name="Title 1"/>
          <p:cNvSpPr>
            <a:spLocks noGrp="1"/>
          </p:cNvSpPr>
          <p:nvPr>
            <p:ph type="title"/>
          </p:nvPr>
        </p:nvSpPr>
        <p:spPr>
          <a:xfrm>
            <a:off x="646111" y="285313"/>
            <a:ext cx="9404723" cy="822783"/>
          </a:xfrm>
        </p:spPr>
        <p:txBody>
          <a:bodyPr/>
          <a:lstStyle/>
          <a:p>
            <a:r>
              <a:rPr lang="en-US" dirty="0"/>
              <a:t>BID SOLICITATION AT A GLANCE</a:t>
            </a:r>
          </a:p>
        </p:txBody>
      </p:sp>
    </p:spTree>
    <p:extLst>
      <p:ext uri="{BB962C8B-B14F-4D97-AF65-F5344CB8AC3E}">
        <p14:creationId xmlns:p14="http://schemas.microsoft.com/office/powerpoint/2010/main" val="2572921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down)">
                                      <p:cBhvr>
                                        <p:cTn id="21" dur="500"/>
                                        <p:tgtEl>
                                          <p:spTgt spid="3">
                                            <p:txEl>
                                              <p:pRg st="4" end="4"/>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wipe(down)">
                                      <p:cBhvr>
                                        <p:cTn id="24" dur="500"/>
                                        <p:tgtEl>
                                          <p:spTgt spid="3">
                                            <p:txEl>
                                              <p:pRg st="5" end="5"/>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down)">
                                      <p:cBhvr>
                                        <p:cTn id="27" dur="500"/>
                                        <p:tgtEl>
                                          <p:spTgt spid="3">
                                            <p:txEl>
                                              <p:pRg st="6" end="6"/>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wipe(down)">
                                      <p:cBhvr>
                                        <p:cTn id="30" dur="500"/>
                                        <p:tgtEl>
                                          <p:spTgt spid="3">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4">
                                            <p:txEl>
                                              <p:pRg st="0" end="0"/>
                                            </p:txEl>
                                          </p:spTgt>
                                        </p:tgtEl>
                                        <p:attrNameLst>
                                          <p:attrName>style.visibility</p:attrName>
                                        </p:attrNameLst>
                                      </p:cBhvr>
                                      <p:to>
                                        <p:strVal val="visible"/>
                                      </p:to>
                                    </p:set>
                                    <p:animEffect transition="in" filter="wipe(down)">
                                      <p:cBhvr>
                                        <p:cTn id="35"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1800" b="1" dirty="0" smtClean="0"/>
              <a:t>Section </a:t>
            </a:r>
            <a:r>
              <a:rPr lang="en-US" sz="1800" b="1" dirty="0"/>
              <a:t>3: Quote </a:t>
            </a:r>
            <a:r>
              <a:rPr lang="en-US" sz="1800" b="1" dirty="0" smtClean="0"/>
              <a:t>Submission Requirements – including, but not limited to:</a:t>
            </a:r>
          </a:p>
          <a:p>
            <a:pPr lvl="1"/>
            <a:r>
              <a:rPr lang="en-US" dirty="0" smtClean="0"/>
              <a:t>Forms (Section 3.13)</a:t>
            </a:r>
          </a:p>
          <a:p>
            <a:pPr lvl="1"/>
            <a:r>
              <a:rPr lang="en-US" dirty="0"/>
              <a:t>T</a:t>
            </a:r>
            <a:r>
              <a:rPr lang="en-US" dirty="0" smtClean="0"/>
              <a:t>echnical Quote (Section 3.14)</a:t>
            </a:r>
          </a:p>
          <a:p>
            <a:pPr lvl="1"/>
            <a:r>
              <a:rPr lang="en-US" dirty="0" smtClean="0"/>
              <a:t>Management Overview (Section 3.15)</a:t>
            </a:r>
          </a:p>
          <a:p>
            <a:pPr lvl="1"/>
            <a:r>
              <a:rPr lang="en-US" dirty="0" smtClean="0"/>
              <a:t>Contract Management </a:t>
            </a:r>
            <a:r>
              <a:rPr lang="en-US" dirty="0"/>
              <a:t>(Section </a:t>
            </a:r>
            <a:r>
              <a:rPr lang="en-US" dirty="0" smtClean="0"/>
              <a:t>3.16)</a:t>
            </a:r>
            <a:endParaRPr lang="en-US" dirty="0"/>
          </a:p>
          <a:p>
            <a:pPr lvl="1"/>
            <a:r>
              <a:rPr lang="en-US" dirty="0" smtClean="0"/>
              <a:t>Staffing Plan and Resumes (Section 3.19)</a:t>
            </a:r>
          </a:p>
          <a:p>
            <a:pPr lvl="1"/>
            <a:r>
              <a:rPr lang="en-US" dirty="0" smtClean="0"/>
              <a:t>Firm experience</a:t>
            </a:r>
            <a:r>
              <a:rPr lang="en-US" dirty="0"/>
              <a:t> </a:t>
            </a:r>
            <a:r>
              <a:rPr lang="en-US" dirty="0" smtClean="0"/>
              <a:t>(Section 3.23)</a:t>
            </a:r>
          </a:p>
          <a:p>
            <a:pPr lvl="1"/>
            <a:r>
              <a:rPr lang="en-US" dirty="0" smtClean="0"/>
              <a:t>Financial capability</a:t>
            </a:r>
            <a:r>
              <a:rPr lang="en-US" dirty="0"/>
              <a:t> </a:t>
            </a:r>
            <a:r>
              <a:rPr lang="en-US" dirty="0" smtClean="0"/>
              <a:t>(Section 3.24)</a:t>
            </a:r>
          </a:p>
          <a:p>
            <a:pPr lvl="1"/>
            <a:r>
              <a:rPr lang="en-US" dirty="0" smtClean="0"/>
              <a:t>Price sheet (Section 3.25)</a:t>
            </a:r>
            <a:endParaRPr lang="en-US" dirty="0"/>
          </a:p>
        </p:txBody>
      </p:sp>
      <p:sp>
        <p:nvSpPr>
          <p:cNvPr id="4" name="Content Placeholder 2"/>
          <p:cNvSpPr txBox="1">
            <a:spLocks/>
          </p:cNvSpPr>
          <p:nvPr/>
        </p:nvSpPr>
        <p:spPr>
          <a:xfrm>
            <a:off x="3556488" y="1275501"/>
            <a:ext cx="4040187" cy="38819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gn="ctr">
              <a:buNone/>
            </a:pPr>
            <a:r>
              <a:rPr lang="en-US" sz="1700" b="1" u="sng" dirty="0" smtClean="0"/>
              <a:t>Please review each section carefully</a:t>
            </a:r>
            <a:endParaRPr lang="en-US" sz="1700" b="1" u="sng" dirty="0"/>
          </a:p>
        </p:txBody>
      </p:sp>
      <p:sp>
        <p:nvSpPr>
          <p:cNvPr id="6" name="Title 1"/>
          <p:cNvSpPr txBox="1">
            <a:spLocks/>
          </p:cNvSpPr>
          <p:nvPr/>
        </p:nvSpPr>
        <p:spPr>
          <a:xfrm>
            <a:off x="646111" y="285313"/>
            <a:ext cx="9404723" cy="822783"/>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mtClean="0"/>
              <a:t>BID SOLICITATION AT A GLANCE</a:t>
            </a:r>
            <a:endParaRPr lang="en-US" dirty="0"/>
          </a:p>
        </p:txBody>
      </p:sp>
    </p:spTree>
    <p:extLst>
      <p:ext uri="{BB962C8B-B14F-4D97-AF65-F5344CB8AC3E}">
        <p14:creationId xmlns:p14="http://schemas.microsoft.com/office/powerpoint/2010/main" val="18252763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wipe(down)">
                                      <p:cBhvr>
                                        <p:cTn id="31" dur="500"/>
                                        <p:tgtEl>
                                          <p:spTgt spid="3">
                                            <p:txEl>
                                              <p:pRg st="8" end="8"/>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
                                            <p:txEl>
                                              <p:pRg st="0" end="0"/>
                                            </p:txEl>
                                          </p:spTgt>
                                        </p:tgtEl>
                                        <p:attrNameLst>
                                          <p:attrName>style.visibility</p:attrName>
                                        </p:attrNameLst>
                                      </p:cBhvr>
                                      <p:to>
                                        <p:strVal val="visible"/>
                                      </p:to>
                                    </p:set>
                                    <p:animEffect transition="in" filter="wipe(down)">
                                      <p:cBhvr>
                                        <p:cTn id="3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285313"/>
            <a:ext cx="9404723" cy="822783"/>
          </a:xfrm>
        </p:spPr>
        <p:txBody>
          <a:bodyPr/>
          <a:lstStyle/>
          <a:p>
            <a:r>
              <a:rPr lang="en-US" dirty="0"/>
              <a:t>BID SOLICITATION AT A GLANCE</a:t>
            </a:r>
          </a:p>
        </p:txBody>
      </p:sp>
      <p:sp>
        <p:nvSpPr>
          <p:cNvPr id="3" name="Content Placeholder 2"/>
          <p:cNvSpPr>
            <a:spLocks noGrp="1"/>
          </p:cNvSpPr>
          <p:nvPr>
            <p:ph idx="1"/>
          </p:nvPr>
        </p:nvSpPr>
        <p:spPr>
          <a:xfrm>
            <a:off x="-256674" y="2072350"/>
            <a:ext cx="6352674" cy="4562457"/>
          </a:xfrm>
        </p:spPr>
        <p:txBody>
          <a:bodyPr>
            <a:normAutofit/>
          </a:bodyPr>
          <a:lstStyle/>
          <a:p>
            <a:pPr lvl="1"/>
            <a:r>
              <a:rPr lang="en-US" dirty="0" smtClean="0"/>
              <a:t>Bidder </a:t>
            </a:r>
            <a:r>
              <a:rPr lang="en-US" b="1" i="1" dirty="0" smtClean="0"/>
              <a:t>shall</a:t>
            </a:r>
            <a:r>
              <a:rPr lang="en-US" dirty="0" smtClean="0"/>
              <a:t> submit (</a:t>
            </a:r>
            <a:r>
              <a:rPr lang="en-US" b="1" u="sng" dirty="0" smtClean="0"/>
              <a:t>Mandatory</a:t>
            </a:r>
            <a:r>
              <a:rPr lang="en-US" dirty="0" smtClean="0"/>
              <a:t>)…</a:t>
            </a:r>
          </a:p>
          <a:p>
            <a:pPr lvl="2"/>
            <a:r>
              <a:rPr lang="en-US" dirty="0" smtClean="0"/>
              <a:t>Ownership Disclosure Form (Section 3.13.2)</a:t>
            </a:r>
          </a:p>
          <a:p>
            <a:pPr lvl="2"/>
            <a:r>
              <a:rPr lang="en-US" dirty="0" smtClean="0"/>
              <a:t>If your firm intends to subcontract: the Subcontractor Utilization Plan (Section 3.13.8)</a:t>
            </a:r>
          </a:p>
          <a:p>
            <a:pPr lvl="2"/>
            <a:r>
              <a:rPr lang="en-US" dirty="0" smtClean="0"/>
              <a:t>Affirmative Action Compliance (Section 3.13.10)</a:t>
            </a:r>
          </a:p>
          <a:p>
            <a:pPr lvl="2"/>
            <a:r>
              <a:rPr lang="en-US" dirty="0" smtClean="0"/>
              <a:t>Business Registration (Section 3.13.13)</a:t>
            </a:r>
          </a:p>
        </p:txBody>
      </p:sp>
      <p:sp>
        <p:nvSpPr>
          <p:cNvPr id="4" name="Content Placeholder 2"/>
          <p:cNvSpPr txBox="1">
            <a:spLocks/>
          </p:cNvSpPr>
          <p:nvPr/>
        </p:nvSpPr>
        <p:spPr>
          <a:xfrm>
            <a:off x="3789288" y="984732"/>
            <a:ext cx="4040187" cy="38819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gn="ctr">
              <a:buNone/>
            </a:pPr>
            <a:r>
              <a:rPr lang="en-US" sz="1700" b="1" u="sng" dirty="0" smtClean="0"/>
              <a:t>Please review each section carefully</a:t>
            </a:r>
            <a:endParaRPr lang="en-US" sz="1700" b="1" u="sng" dirty="0"/>
          </a:p>
        </p:txBody>
      </p:sp>
      <p:sp>
        <p:nvSpPr>
          <p:cNvPr id="5" name="Content Placeholder 2"/>
          <p:cNvSpPr txBox="1">
            <a:spLocks/>
          </p:cNvSpPr>
          <p:nvPr/>
        </p:nvSpPr>
        <p:spPr>
          <a:xfrm>
            <a:off x="5590648" y="2072351"/>
            <a:ext cx="5950633" cy="456245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lvl="1"/>
            <a:r>
              <a:rPr lang="en-US" dirty="0"/>
              <a:t>B</a:t>
            </a:r>
            <a:r>
              <a:rPr lang="en-US" dirty="0" smtClean="0"/>
              <a:t>idder </a:t>
            </a:r>
            <a:r>
              <a:rPr lang="en-US" b="1" i="1" dirty="0" smtClean="0"/>
              <a:t>should</a:t>
            </a:r>
            <a:r>
              <a:rPr lang="en-US" dirty="0" smtClean="0"/>
              <a:t> submit (</a:t>
            </a:r>
            <a:r>
              <a:rPr lang="en-US" b="1" u="sng" dirty="0" smtClean="0"/>
              <a:t>Strongly Recommended</a:t>
            </a:r>
            <a:r>
              <a:rPr lang="en-US" dirty="0" smtClean="0"/>
              <a:t>)…</a:t>
            </a:r>
          </a:p>
          <a:p>
            <a:pPr lvl="2"/>
            <a:r>
              <a:rPr lang="en-US" dirty="0" smtClean="0"/>
              <a:t>Offer and Acceptance Page (Section 3.13.1)</a:t>
            </a:r>
          </a:p>
          <a:p>
            <a:pPr lvl="2"/>
            <a:r>
              <a:rPr lang="en-US" dirty="0" smtClean="0"/>
              <a:t>Disclosure of Investment Activities in Iran (Section 3.13.3)</a:t>
            </a:r>
          </a:p>
          <a:p>
            <a:pPr lvl="2"/>
            <a:r>
              <a:rPr lang="en-US" dirty="0" smtClean="0"/>
              <a:t>Disclosure of Investigations and Other Actions Involving the Bidder Form (Section 3.13.4)</a:t>
            </a:r>
          </a:p>
          <a:p>
            <a:pPr lvl="2"/>
            <a:r>
              <a:rPr lang="en-US" dirty="0" smtClean="0"/>
              <a:t>MacBride Principles (Section 3.13.5)</a:t>
            </a:r>
          </a:p>
          <a:p>
            <a:pPr lvl="2"/>
            <a:r>
              <a:rPr lang="en-US" dirty="0" smtClean="0"/>
              <a:t>Source Disclosure (Section 3.13.6)</a:t>
            </a:r>
          </a:p>
          <a:p>
            <a:pPr lvl="2"/>
            <a:r>
              <a:rPr lang="en-US" dirty="0" smtClean="0"/>
              <a:t>Confidentiality/Commitment to Defend (Section 3.13.7)</a:t>
            </a:r>
          </a:p>
          <a:p>
            <a:pPr lvl="2"/>
            <a:r>
              <a:rPr lang="en-US" dirty="0" smtClean="0"/>
              <a:t>Certification of Non-Involvement in Prohibited Activities in Russia or Belarus (Section 3.13.14)</a:t>
            </a:r>
            <a:endParaRPr lang="en-US" dirty="0"/>
          </a:p>
        </p:txBody>
      </p:sp>
      <p:sp>
        <p:nvSpPr>
          <p:cNvPr id="6" name="Content Placeholder 2"/>
          <p:cNvSpPr txBox="1">
            <a:spLocks/>
          </p:cNvSpPr>
          <p:nvPr/>
        </p:nvSpPr>
        <p:spPr>
          <a:xfrm>
            <a:off x="2727982" y="1432282"/>
            <a:ext cx="6162798" cy="433565"/>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gn="ctr">
              <a:buNone/>
            </a:pPr>
            <a:r>
              <a:rPr lang="en-US" sz="2500" b="1" dirty="0" smtClean="0"/>
              <a:t>Section 3.13: Forms &amp; Certifications</a:t>
            </a:r>
          </a:p>
        </p:txBody>
      </p:sp>
    </p:spTree>
    <p:extLst>
      <p:ext uri="{BB962C8B-B14F-4D97-AF65-F5344CB8AC3E}">
        <p14:creationId xmlns:p14="http://schemas.microsoft.com/office/powerpoint/2010/main" val="97419372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4">
                                            <p:txEl>
                                              <p:pRg st="0" end="0"/>
                                            </p:txEl>
                                          </p:spTgt>
                                        </p:tgtEl>
                                        <p:attrNameLst>
                                          <p:attrName>style.visibility</p:attrName>
                                        </p:attrNameLst>
                                      </p:cBhvr>
                                      <p:to>
                                        <p:strVal val="visible"/>
                                      </p:to>
                                    </p:set>
                                    <p:animEffect transition="in" filter="wipe(down)">
                                      <p:cBhvr>
                                        <p:cTn id="24" dur="500"/>
                                        <p:tgtEl>
                                          <p:spTgt spid="4">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5">
                                            <p:txEl>
                                              <p:pRg st="0" end="0"/>
                                            </p:txEl>
                                          </p:spTgt>
                                        </p:tgtEl>
                                        <p:attrNameLst>
                                          <p:attrName>style.visibility</p:attrName>
                                        </p:attrNameLst>
                                      </p:cBhvr>
                                      <p:to>
                                        <p:strVal val="visible"/>
                                      </p:to>
                                    </p:set>
                                    <p:animEffect transition="in" filter="wipe(down)">
                                      <p:cBhvr>
                                        <p:cTn id="29" dur="500"/>
                                        <p:tgtEl>
                                          <p:spTgt spid="5">
                                            <p:txEl>
                                              <p:pRg st="0" end="0"/>
                                            </p:txEl>
                                          </p:spTgt>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wipe(down)">
                                      <p:cBhvr>
                                        <p:cTn id="32" dur="500"/>
                                        <p:tgtEl>
                                          <p:spTgt spid="5">
                                            <p:txEl>
                                              <p:pRg st="1" end="1"/>
                                            </p:txEl>
                                          </p:spTgt>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5">
                                            <p:txEl>
                                              <p:pRg st="2" end="2"/>
                                            </p:txEl>
                                          </p:spTgt>
                                        </p:tgtEl>
                                        <p:attrNameLst>
                                          <p:attrName>style.visibility</p:attrName>
                                        </p:attrNameLst>
                                      </p:cBhvr>
                                      <p:to>
                                        <p:strVal val="visible"/>
                                      </p:to>
                                    </p:set>
                                    <p:animEffect transition="in" filter="wipe(down)">
                                      <p:cBhvr>
                                        <p:cTn id="35" dur="500"/>
                                        <p:tgtEl>
                                          <p:spTgt spid="5">
                                            <p:txEl>
                                              <p:pRg st="2" end="2"/>
                                            </p:txEl>
                                          </p:spTgt>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5">
                                            <p:txEl>
                                              <p:pRg st="3" end="3"/>
                                            </p:txEl>
                                          </p:spTgt>
                                        </p:tgtEl>
                                        <p:attrNameLst>
                                          <p:attrName>style.visibility</p:attrName>
                                        </p:attrNameLst>
                                      </p:cBhvr>
                                      <p:to>
                                        <p:strVal val="visible"/>
                                      </p:to>
                                    </p:set>
                                    <p:animEffect transition="in" filter="wipe(down)">
                                      <p:cBhvr>
                                        <p:cTn id="38" dur="500"/>
                                        <p:tgtEl>
                                          <p:spTgt spid="5">
                                            <p:txEl>
                                              <p:pRg st="3" end="3"/>
                                            </p:txEl>
                                          </p:spTgt>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5">
                                            <p:txEl>
                                              <p:pRg st="4" end="4"/>
                                            </p:txEl>
                                          </p:spTgt>
                                        </p:tgtEl>
                                        <p:attrNameLst>
                                          <p:attrName>style.visibility</p:attrName>
                                        </p:attrNameLst>
                                      </p:cBhvr>
                                      <p:to>
                                        <p:strVal val="visible"/>
                                      </p:to>
                                    </p:set>
                                    <p:animEffect transition="in" filter="wipe(down)">
                                      <p:cBhvr>
                                        <p:cTn id="41" dur="500"/>
                                        <p:tgtEl>
                                          <p:spTgt spid="5">
                                            <p:txEl>
                                              <p:pRg st="4" end="4"/>
                                            </p:txEl>
                                          </p:spTgt>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5">
                                            <p:txEl>
                                              <p:pRg st="5" end="5"/>
                                            </p:txEl>
                                          </p:spTgt>
                                        </p:tgtEl>
                                        <p:attrNameLst>
                                          <p:attrName>style.visibility</p:attrName>
                                        </p:attrNameLst>
                                      </p:cBhvr>
                                      <p:to>
                                        <p:strVal val="visible"/>
                                      </p:to>
                                    </p:set>
                                    <p:animEffect transition="in" filter="wipe(down)">
                                      <p:cBhvr>
                                        <p:cTn id="44" dur="500"/>
                                        <p:tgtEl>
                                          <p:spTgt spid="5">
                                            <p:txEl>
                                              <p:pRg st="5" end="5"/>
                                            </p:tx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
                                            <p:txEl>
                                              <p:pRg st="6" end="6"/>
                                            </p:txEl>
                                          </p:spTgt>
                                        </p:tgtEl>
                                        <p:attrNameLst>
                                          <p:attrName>style.visibility</p:attrName>
                                        </p:attrNameLst>
                                      </p:cBhvr>
                                      <p:to>
                                        <p:strVal val="visible"/>
                                      </p:to>
                                    </p:set>
                                    <p:animEffect transition="in" filter="wipe(down)">
                                      <p:cBhvr>
                                        <p:cTn id="47" dur="500"/>
                                        <p:tgtEl>
                                          <p:spTgt spid="5">
                                            <p:txEl>
                                              <p:pRg st="6" end="6"/>
                                            </p:txEl>
                                          </p:spTgt>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5">
                                            <p:txEl>
                                              <p:pRg st="7" end="7"/>
                                            </p:txEl>
                                          </p:spTgt>
                                        </p:tgtEl>
                                        <p:attrNameLst>
                                          <p:attrName>style.visibility</p:attrName>
                                        </p:attrNameLst>
                                      </p:cBhvr>
                                      <p:to>
                                        <p:strVal val="visible"/>
                                      </p:to>
                                    </p:set>
                                    <p:animEffect transition="in" filter="wipe(down)">
                                      <p:cBhvr>
                                        <p:cTn id="50" dur="500"/>
                                        <p:tgtEl>
                                          <p:spTgt spid="5">
                                            <p:txEl>
                                              <p:pRg st="7" end="7"/>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6">
                                            <p:txEl>
                                              <p:pRg st="0" end="0"/>
                                            </p:txEl>
                                          </p:spTgt>
                                        </p:tgtEl>
                                        <p:attrNameLst>
                                          <p:attrName>style.visibility</p:attrName>
                                        </p:attrNameLst>
                                      </p:cBhvr>
                                      <p:to>
                                        <p:strVal val="visible"/>
                                      </p:to>
                                    </p:set>
                                    <p:animEffect transition="in" filter="wipe(down)">
                                      <p:cBhvr>
                                        <p:cTn id="55"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285313"/>
            <a:ext cx="9404723" cy="822783"/>
          </a:xfrm>
        </p:spPr>
        <p:txBody>
          <a:bodyPr/>
          <a:lstStyle/>
          <a:p>
            <a:r>
              <a:rPr lang="en-US" dirty="0"/>
              <a:t>BID SOLICITATION AT A GLANCE</a:t>
            </a:r>
          </a:p>
        </p:txBody>
      </p:sp>
      <p:sp>
        <p:nvSpPr>
          <p:cNvPr id="3" name="Content Placeholder 2"/>
          <p:cNvSpPr>
            <a:spLocks noGrp="1"/>
          </p:cNvSpPr>
          <p:nvPr>
            <p:ph idx="1"/>
          </p:nvPr>
        </p:nvSpPr>
        <p:spPr>
          <a:xfrm>
            <a:off x="405702" y="2072350"/>
            <a:ext cx="5184946" cy="4562457"/>
          </a:xfrm>
        </p:spPr>
        <p:txBody>
          <a:bodyPr>
            <a:normAutofit/>
          </a:bodyPr>
          <a:lstStyle/>
          <a:p>
            <a:pPr lvl="1"/>
            <a:r>
              <a:rPr lang="en-US" dirty="0" smtClean="0"/>
              <a:t>Bidder </a:t>
            </a:r>
            <a:r>
              <a:rPr lang="en-US" b="1" i="1" dirty="0" smtClean="0"/>
              <a:t>shall</a:t>
            </a:r>
            <a:r>
              <a:rPr lang="en-US" dirty="0" smtClean="0"/>
              <a:t> submit (</a:t>
            </a:r>
            <a:r>
              <a:rPr lang="en-US" b="1" u="sng" dirty="0" smtClean="0"/>
              <a:t>Mandatory</a:t>
            </a:r>
            <a:r>
              <a:rPr lang="en-US" dirty="0" smtClean="0"/>
              <a:t>)…</a:t>
            </a:r>
          </a:p>
          <a:p>
            <a:pPr lvl="2"/>
            <a:r>
              <a:rPr lang="en-US" dirty="0" smtClean="0"/>
              <a:t>Technical Quote (Section 3.14)</a:t>
            </a:r>
          </a:p>
          <a:p>
            <a:pPr lvl="2"/>
            <a:r>
              <a:rPr lang="en-US" dirty="0" smtClean="0"/>
              <a:t>Management Overview (Section 3.15)</a:t>
            </a:r>
          </a:p>
          <a:p>
            <a:pPr lvl="2"/>
            <a:r>
              <a:rPr lang="en-US" dirty="0" smtClean="0"/>
              <a:t>State-Supplied Price Sheet (Section 3.25)</a:t>
            </a:r>
          </a:p>
        </p:txBody>
      </p:sp>
      <p:sp>
        <p:nvSpPr>
          <p:cNvPr id="4" name="Content Placeholder 2"/>
          <p:cNvSpPr txBox="1">
            <a:spLocks/>
          </p:cNvSpPr>
          <p:nvPr/>
        </p:nvSpPr>
        <p:spPr>
          <a:xfrm>
            <a:off x="3789288" y="984732"/>
            <a:ext cx="4040187" cy="38819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gn="ctr">
              <a:buNone/>
            </a:pPr>
            <a:r>
              <a:rPr lang="en-US" sz="1700" b="1" u="sng" dirty="0" smtClean="0"/>
              <a:t>Please review each section carefully</a:t>
            </a:r>
            <a:endParaRPr lang="en-US" sz="1700" b="1" u="sng" dirty="0"/>
          </a:p>
        </p:txBody>
      </p:sp>
      <p:sp>
        <p:nvSpPr>
          <p:cNvPr id="5" name="Content Placeholder 2"/>
          <p:cNvSpPr txBox="1">
            <a:spLocks/>
          </p:cNvSpPr>
          <p:nvPr/>
        </p:nvSpPr>
        <p:spPr>
          <a:xfrm>
            <a:off x="5590648" y="2072351"/>
            <a:ext cx="5950633" cy="456245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lvl="1"/>
            <a:r>
              <a:rPr lang="en-US" dirty="0"/>
              <a:t>B</a:t>
            </a:r>
            <a:r>
              <a:rPr lang="en-US" dirty="0" smtClean="0"/>
              <a:t>idder </a:t>
            </a:r>
            <a:r>
              <a:rPr lang="en-US" b="1" i="1" dirty="0" smtClean="0"/>
              <a:t>should</a:t>
            </a:r>
            <a:r>
              <a:rPr lang="en-US" dirty="0" smtClean="0"/>
              <a:t> submit (</a:t>
            </a:r>
            <a:r>
              <a:rPr lang="en-US" b="1" u="sng" dirty="0" smtClean="0"/>
              <a:t>Strongly Recommended</a:t>
            </a:r>
            <a:r>
              <a:rPr lang="en-US" dirty="0" smtClean="0"/>
              <a:t>)…</a:t>
            </a:r>
          </a:p>
          <a:p>
            <a:pPr lvl="2"/>
            <a:r>
              <a:rPr lang="en-US" dirty="0" smtClean="0"/>
              <a:t>Contract Management (Section 3.16)</a:t>
            </a:r>
          </a:p>
          <a:p>
            <a:pPr lvl="2"/>
            <a:r>
              <a:rPr lang="en-US" dirty="0" smtClean="0"/>
              <a:t>Staffing Plan and Resumes (Section 3.19)</a:t>
            </a:r>
          </a:p>
          <a:p>
            <a:pPr lvl="2"/>
            <a:r>
              <a:rPr lang="en-US" dirty="0" smtClean="0"/>
              <a:t>Organizational Experience(Section 3.20)</a:t>
            </a:r>
          </a:p>
          <a:p>
            <a:pPr lvl="2"/>
            <a:r>
              <a:rPr lang="en-US" dirty="0" smtClean="0"/>
              <a:t>Location (Section 3.21)</a:t>
            </a:r>
          </a:p>
          <a:p>
            <a:pPr lvl="2"/>
            <a:r>
              <a:rPr lang="en-US" dirty="0" smtClean="0"/>
              <a:t>Organization Charts (Section 3.22)</a:t>
            </a:r>
          </a:p>
          <a:p>
            <a:pPr lvl="2"/>
            <a:r>
              <a:rPr lang="en-US" dirty="0" smtClean="0"/>
              <a:t>Experience with Contracts of Similar Size and Scope(Section 3.23)</a:t>
            </a:r>
          </a:p>
          <a:p>
            <a:pPr lvl="2"/>
            <a:r>
              <a:rPr lang="en-US" dirty="0" smtClean="0"/>
              <a:t>Financial Capability (Section 3.24)</a:t>
            </a:r>
          </a:p>
        </p:txBody>
      </p:sp>
      <p:sp>
        <p:nvSpPr>
          <p:cNvPr id="6" name="Content Placeholder 2"/>
          <p:cNvSpPr txBox="1">
            <a:spLocks/>
          </p:cNvSpPr>
          <p:nvPr/>
        </p:nvSpPr>
        <p:spPr>
          <a:xfrm>
            <a:off x="2348153" y="1472020"/>
            <a:ext cx="6922455" cy="433565"/>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gn="ctr">
              <a:buNone/>
            </a:pPr>
            <a:r>
              <a:rPr lang="en-US" sz="2500" b="1" dirty="0" smtClean="0"/>
              <a:t>Section 3: Quote Submission Requirements</a:t>
            </a:r>
          </a:p>
        </p:txBody>
      </p:sp>
    </p:spTree>
    <p:extLst>
      <p:ext uri="{BB962C8B-B14F-4D97-AF65-F5344CB8AC3E}">
        <p14:creationId xmlns:p14="http://schemas.microsoft.com/office/powerpoint/2010/main" val="17025080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wipe(down)">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Effect transition="in" filter="wipe(down)">
                                      <p:cBhvr>
                                        <p:cTn id="26" dur="500"/>
                                        <p:tgtEl>
                                          <p:spTgt spid="5">
                                            <p:txEl>
                                              <p:pRg st="0" end="0"/>
                                            </p:txEl>
                                          </p:spTgt>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5">
                                            <p:txEl>
                                              <p:pRg st="1" end="1"/>
                                            </p:txEl>
                                          </p:spTgt>
                                        </p:tgtEl>
                                        <p:attrNameLst>
                                          <p:attrName>style.visibility</p:attrName>
                                        </p:attrNameLst>
                                      </p:cBhvr>
                                      <p:to>
                                        <p:strVal val="visible"/>
                                      </p:to>
                                    </p:set>
                                    <p:animEffect transition="in" filter="wipe(down)">
                                      <p:cBhvr>
                                        <p:cTn id="29" dur="500"/>
                                        <p:tgtEl>
                                          <p:spTgt spid="5">
                                            <p:txEl>
                                              <p:pRg st="1" end="1"/>
                                            </p:txEl>
                                          </p:spTgt>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5">
                                            <p:txEl>
                                              <p:pRg st="2" end="2"/>
                                            </p:txEl>
                                          </p:spTgt>
                                        </p:tgtEl>
                                        <p:attrNameLst>
                                          <p:attrName>style.visibility</p:attrName>
                                        </p:attrNameLst>
                                      </p:cBhvr>
                                      <p:to>
                                        <p:strVal val="visible"/>
                                      </p:to>
                                    </p:set>
                                    <p:animEffect transition="in" filter="wipe(down)">
                                      <p:cBhvr>
                                        <p:cTn id="32" dur="500"/>
                                        <p:tgtEl>
                                          <p:spTgt spid="5">
                                            <p:txEl>
                                              <p:pRg st="2" end="2"/>
                                            </p:txEl>
                                          </p:spTgt>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5">
                                            <p:txEl>
                                              <p:pRg st="3" end="3"/>
                                            </p:txEl>
                                          </p:spTgt>
                                        </p:tgtEl>
                                        <p:attrNameLst>
                                          <p:attrName>style.visibility</p:attrName>
                                        </p:attrNameLst>
                                      </p:cBhvr>
                                      <p:to>
                                        <p:strVal val="visible"/>
                                      </p:to>
                                    </p:set>
                                    <p:animEffect transition="in" filter="wipe(down)">
                                      <p:cBhvr>
                                        <p:cTn id="35" dur="500"/>
                                        <p:tgtEl>
                                          <p:spTgt spid="5">
                                            <p:txEl>
                                              <p:pRg st="3" end="3"/>
                                            </p:txEl>
                                          </p:spTgt>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5">
                                            <p:txEl>
                                              <p:pRg st="4" end="4"/>
                                            </p:txEl>
                                          </p:spTgt>
                                        </p:tgtEl>
                                        <p:attrNameLst>
                                          <p:attrName>style.visibility</p:attrName>
                                        </p:attrNameLst>
                                      </p:cBhvr>
                                      <p:to>
                                        <p:strVal val="visible"/>
                                      </p:to>
                                    </p:set>
                                    <p:animEffect transition="in" filter="wipe(down)">
                                      <p:cBhvr>
                                        <p:cTn id="38" dur="500"/>
                                        <p:tgtEl>
                                          <p:spTgt spid="5">
                                            <p:txEl>
                                              <p:pRg st="4" end="4"/>
                                            </p:txEl>
                                          </p:spTgt>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5">
                                            <p:txEl>
                                              <p:pRg st="5" end="5"/>
                                            </p:txEl>
                                          </p:spTgt>
                                        </p:tgtEl>
                                        <p:attrNameLst>
                                          <p:attrName>style.visibility</p:attrName>
                                        </p:attrNameLst>
                                      </p:cBhvr>
                                      <p:to>
                                        <p:strVal val="visible"/>
                                      </p:to>
                                    </p:set>
                                    <p:animEffect transition="in" filter="wipe(down)">
                                      <p:cBhvr>
                                        <p:cTn id="41" dur="500"/>
                                        <p:tgtEl>
                                          <p:spTgt spid="5">
                                            <p:txEl>
                                              <p:pRg st="5" end="5"/>
                                            </p:txEl>
                                          </p:spTgt>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5">
                                            <p:txEl>
                                              <p:pRg st="6" end="6"/>
                                            </p:txEl>
                                          </p:spTgt>
                                        </p:tgtEl>
                                        <p:attrNameLst>
                                          <p:attrName>style.visibility</p:attrName>
                                        </p:attrNameLst>
                                      </p:cBhvr>
                                      <p:to>
                                        <p:strVal val="visible"/>
                                      </p:to>
                                    </p:set>
                                    <p:animEffect transition="in" filter="wipe(down)">
                                      <p:cBhvr>
                                        <p:cTn id="44" dur="500"/>
                                        <p:tgtEl>
                                          <p:spTgt spid="5">
                                            <p:txEl>
                                              <p:pRg st="6" end="6"/>
                                            </p:tx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
                                            <p:txEl>
                                              <p:pRg st="7" end="7"/>
                                            </p:txEl>
                                          </p:spTgt>
                                        </p:tgtEl>
                                        <p:attrNameLst>
                                          <p:attrName>style.visibility</p:attrName>
                                        </p:attrNameLst>
                                      </p:cBhvr>
                                      <p:to>
                                        <p:strVal val="visible"/>
                                      </p:to>
                                    </p:set>
                                    <p:animEffect transition="in" filter="wipe(down)">
                                      <p:cBhvr>
                                        <p:cTn id="47" dur="500"/>
                                        <p:tgtEl>
                                          <p:spTgt spid="5">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6">
                                            <p:txEl>
                                              <p:pRg st="0" end="0"/>
                                            </p:txEl>
                                          </p:spTgt>
                                        </p:tgtEl>
                                        <p:attrNameLst>
                                          <p:attrName>style.visibility</p:attrName>
                                        </p:attrNameLst>
                                      </p:cBhvr>
                                      <p:to>
                                        <p:strVal val="visible"/>
                                      </p:to>
                                    </p:set>
                                    <p:animEffect transition="in" filter="wipe(down)">
                                      <p:cBhvr>
                                        <p:cTn id="5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P spid="6"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1800" dirty="0" smtClean="0"/>
              <a:t>Section </a:t>
            </a:r>
            <a:r>
              <a:rPr lang="en-US" sz="1800" dirty="0"/>
              <a:t>4</a:t>
            </a:r>
            <a:r>
              <a:rPr lang="en-US" sz="1800" dirty="0" smtClean="0"/>
              <a:t>: Scope </a:t>
            </a:r>
            <a:r>
              <a:rPr lang="en-US" sz="1800" dirty="0"/>
              <a:t>of </a:t>
            </a:r>
            <a:r>
              <a:rPr lang="en-US" sz="1800" dirty="0" smtClean="0"/>
              <a:t>Work</a:t>
            </a:r>
            <a:endParaRPr lang="en-US" sz="1800" dirty="0"/>
          </a:p>
          <a:p>
            <a:r>
              <a:rPr lang="en-US" sz="1800" dirty="0" smtClean="0"/>
              <a:t>Section </a:t>
            </a:r>
            <a:r>
              <a:rPr lang="en-US" sz="1800" dirty="0"/>
              <a:t>5: </a:t>
            </a:r>
            <a:r>
              <a:rPr lang="en-US" sz="1800" dirty="0" smtClean="0"/>
              <a:t>General Contract Terms</a:t>
            </a:r>
          </a:p>
          <a:p>
            <a:pPr lvl="1"/>
            <a:r>
              <a:rPr lang="en-US" dirty="0" smtClean="0"/>
              <a:t>Contractual </a:t>
            </a:r>
            <a:r>
              <a:rPr lang="en-US" dirty="0"/>
              <a:t>language including </a:t>
            </a:r>
            <a:r>
              <a:rPr lang="en-US" dirty="0" smtClean="0"/>
              <a:t>term details (Section 5.1/5.2)</a:t>
            </a:r>
          </a:p>
          <a:p>
            <a:pPr lvl="2"/>
            <a:r>
              <a:rPr lang="en-US" sz="1800" dirty="0" smtClean="0"/>
              <a:t>Base Term: 3 Years</a:t>
            </a:r>
          </a:p>
          <a:p>
            <a:pPr lvl="2"/>
            <a:r>
              <a:rPr lang="en-US" sz="1800" dirty="0" smtClean="0"/>
              <a:t>Number of 1-Year Extension Terms: 3</a:t>
            </a:r>
          </a:p>
          <a:p>
            <a:pPr lvl="1"/>
            <a:r>
              <a:rPr lang="en-US" dirty="0"/>
              <a:t>Ownership of Materials (Section </a:t>
            </a:r>
            <a:r>
              <a:rPr lang="en-US" dirty="0" smtClean="0"/>
              <a:t>5.4</a:t>
            </a:r>
            <a:r>
              <a:rPr lang="en-US" dirty="0"/>
              <a:t>)</a:t>
            </a:r>
            <a:endParaRPr lang="en-US" dirty="0" smtClean="0"/>
          </a:p>
          <a:p>
            <a:pPr lvl="1"/>
            <a:r>
              <a:rPr lang="en-US" dirty="0" smtClean="0"/>
              <a:t>Staff Substitutions (Section 5.5)</a:t>
            </a:r>
          </a:p>
          <a:p>
            <a:pPr lvl="1"/>
            <a:r>
              <a:rPr lang="en-US" dirty="0" smtClean="0"/>
              <a:t>Retainage (Section 5.7)</a:t>
            </a:r>
          </a:p>
        </p:txBody>
      </p:sp>
      <p:sp>
        <p:nvSpPr>
          <p:cNvPr id="4" name="Content Placeholder 2"/>
          <p:cNvSpPr txBox="1">
            <a:spLocks/>
          </p:cNvSpPr>
          <p:nvPr/>
        </p:nvSpPr>
        <p:spPr>
          <a:xfrm>
            <a:off x="3556488" y="1275501"/>
            <a:ext cx="4040187" cy="38819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gn="ctr">
              <a:buNone/>
            </a:pPr>
            <a:r>
              <a:rPr lang="en-US" sz="1700" b="1" u="sng" dirty="0" smtClean="0"/>
              <a:t>Please review each section carefully</a:t>
            </a:r>
            <a:endParaRPr lang="en-US" sz="1700" b="1" u="sng" dirty="0"/>
          </a:p>
        </p:txBody>
      </p:sp>
      <p:sp>
        <p:nvSpPr>
          <p:cNvPr id="6" name="Title 1"/>
          <p:cNvSpPr>
            <a:spLocks noGrp="1"/>
          </p:cNvSpPr>
          <p:nvPr>
            <p:ph type="title"/>
          </p:nvPr>
        </p:nvSpPr>
        <p:spPr>
          <a:xfrm>
            <a:off x="646111" y="285313"/>
            <a:ext cx="9404723" cy="822783"/>
          </a:xfrm>
        </p:spPr>
        <p:txBody>
          <a:bodyPr/>
          <a:lstStyle/>
          <a:p>
            <a:r>
              <a:rPr lang="en-US" dirty="0"/>
              <a:t>BID SOLICITATION AT A GLANCE</a:t>
            </a:r>
          </a:p>
        </p:txBody>
      </p:sp>
    </p:spTree>
    <p:extLst>
      <p:ext uri="{BB962C8B-B14F-4D97-AF65-F5344CB8AC3E}">
        <p14:creationId xmlns:p14="http://schemas.microsoft.com/office/powerpoint/2010/main" val="17874332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down)">
                                      <p:cBhvr>
                                        <p:cTn id="18" dur="500"/>
                                        <p:tgtEl>
                                          <p:spTgt spid="3">
                                            <p:txEl>
                                              <p:pRg st="3" end="3"/>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down)">
                                      <p:cBhvr>
                                        <p:cTn id="21" dur="500"/>
                                        <p:tgtEl>
                                          <p:spTgt spid="3">
                                            <p:txEl>
                                              <p:pRg st="4" end="4"/>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wipe(down)">
                                      <p:cBhvr>
                                        <p:cTn id="24" dur="500"/>
                                        <p:tgtEl>
                                          <p:spTgt spid="3">
                                            <p:txEl>
                                              <p:pRg st="5" end="5"/>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down)">
                                      <p:cBhvr>
                                        <p:cTn id="27" dur="500"/>
                                        <p:tgtEl>
                                          <p:spTgt spid="3">
                                            <p:txEl>
                                              <p:pRg st="6" end="6"/>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wipe(down)">
                                      <p:cBhvr>
                                        <p:cTn id="30" dur="500"/>
                                        <p:tgtEl>
                                          <p:spTgt spid="3">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4">
                                            <p:txEl>
                                              <p:pRg st="0" end="0"/>
                                            </p:txEl>
                                          </p:spTgt>
                                        </p:tgtEl>
                                        <p:attrNameLst>
                                          <p:attrName>style.visibility</p:attrName>
                                        </p:attrNameLst>
                                      </p:cBhvr>
                                      <p:to>
                                        <p:strVal val="visible"/>
                                      </p:to>
                                    </p:set>
                                    <p:animEffect transition="in" filter="wipe(down)">
                                      <p:cBhvr>
                                        <p:cTn id="35"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1800" dirty="0" smtClean="0"/>
              <a:t>Section 7: Modifications to the State Standard Terms and Conditions</a:t>
            </a:r>
          </a:p>
          <a:p>
            <a:r>
              <a:rPr lang="en-US" sz="1800" dirty="0" smtClean="0"/>
              <a:t>Section 8: Evaluation criteria, clarifications, best and final offers</a:t>
            </a:r>
          </a:p>
          <a:p>
            <a:r>
              <a:rPr lang="en-US" sz="1800" dirty="0" smtClean="0"/>
              <a:t>Section 9: Glossary (including Contract Specific Definitions)</a:t>
            </a:r>
            <a:endParaRPr lang="en-US" sz="1800" dirty="0"/>
          </a:p>
        </p:txBody>
      </p:sp>
      <p:sp>
        <p:nvSpPr>
          <p:cNvPr id="4" name="Content Placeholder 2"/>
          <p:cNvSpPr txBox="1">
            <a:spLocks/>
          </p:cNvSpPr>
          <p:nvPr/>
        </p:nvSpPr>
        <p:spPr>
          <a:xfrm>
            <a:off x="3556488" y="1275501"/>
            <a:ext cx="4040187" cy="38819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gn="ctr">
              <a:buNone/>
            </a:pPr>
            <a:r>
              <a:rPr lang="en-US" sz="1700" b="1" u="sng" dirty="0" smtClean="0"/>
              <a:t>Please review each section carefully</a:t>
            </a:r>
            <a:endParaRPr lang="en-US" sz="1700" b="1" u="sng" dirty="0"/>
          </a:p>
        </p:txBody>
      </p:sp>
      <p:sp>
        <p:nvSpPr>
          <p:cNvPr id="6" name="Title 1"/>
          <p:cNvSpPr>
            <a:spLocks noGrp="1"/>
          </p:cNvSpPr>
          <p:nvPr>
            <p:ph type="title"/>
          </p:nvPr>
        </p:nvSpPr>
        <p:spPr>
          <a:xfrm>
            <a:off x="646111" y="285313"/>
            <a:ext cx="9404723" cy="822783"/>
          </a:xfrm>
        </p:spPr>
        <p:txBody>
          <a:bodyPr/>
          <a:lstStyle/>
          <a:p>
            <a:r>
              <a:rPr lang="en-US" dirty="0"/>
              <a:t>BID SOLICITATION AT A GLANCE</a:t>
            </a:r>
          </a:p>
        </p:txBody>
      </p:sp>
    </p:spTree>
    <p:extLst>
      <p:ext uri="{BB962C8B-B14F-4D97-AF65-F5344CB8AC3E}">
        <p14:creationId xmlns:p14="http://schemas.microsoft.com/office/powerpoint/2010/main" val="5309213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wipe(down)">
                                      <p:cBhvr>
                                        <p:cTn id="2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4293" y="129326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
        <p:nvSpPr>
          <p:cNvPr id="5" name="Title 1"/>
          <p:cNvSpPr>
            <a:spLocks noGrp="1"/>
          </p:cNvSpPr>
          <p:nvPr>
            <p:ph type="title"/>
          </p:nvPr>
        </p:nvSpPr>
        <p:spPr>
          <a:xfrm>
            <a:off x="646111" y="285313"/>
            <a:ext cx="9404723" cy="822783"/>
          </a:xfrm>
        </p:spPr>
        <p:txBody>
          <a:bodyPr/>
          <a:lstStyle/>
          <a:p>
            <a:r>
              <a:rPr lang="en-US" dirty="0"/>
              <a:t>BID SOLICITATION AT A GLANCE</a:t>
            </a:r>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a:t>
            </a:r>
            <a:r>
              <a:rPr lang="en-US" dirty="0" smtClean="0"/>
              <a:t>SHEET</a:t>
            </a:r>
            <a:endParaRPr lang="en-US" dirty="0"/>
          </a:p>
        </p:txBody>
      </p:sp>
      <p:sp>
        <p:nvSpPr>
          <p:cNvPr id="3" name="Content Placeholder 2"/>
          <p:cNvSpPr>
            <a:spLocks noGrp="1"/>
          </p:cNvSpPr>
          <p:nvPr>
            <p:ph idx="1"/>
          </p:nvPr>
        </p:nvSpPr>
        <p:spPr>
          <a:xfrm>
            <a:off x="1722290" y="5767754"/>
            <a:ext cx="8946541" cy="781550"/>
          </a:xfrm>
        </p:spPr>
        <p:txBody>
          <a:bodyPr>
            <a:normAutofit/>
          </a:bodyPr>
          <a:lstStyle/>
          <a:p>
            <a:r>
              <a:rPr lang="en-US" dirty="0" smtClean="0"/>
              <a:t>Bidders shall include pricing without assumptions, exceptions, or caveats or the Quote may be </a:t>
            </a:r>
            <a:r>
              <a:rPr lang="en-US" b="1" i="1" dirty="0" smtClean="0"/>
              <a:t>deemed non-responsive</a:t>
            </a:r>
            <a:r>
              <a:rPr lang="en-US" dirty="0" smtClean="0"/>
              <a:t>.</a:t>
            </a:r>
            <a:endParaRPr lang="en-US" dirty="0"/>
          </a:p>
          <a:p>
            <a:endParaRPr lang="en-US" dirty="0"/>
          </a:p>
        </p:txBody>
      </p:sp>
      <p:sp>
        <p:nvSpPr>
          <p:cNvPr id="4" name="Content Placeholder 2"/>
          <p:cNvSpPr txBox="1">
            <a:spLocks/>
          </p:cNvSpPr>
          <p:nvPr/>
        </p:nvSpPr>
        <p:spPr>
          <a:xfrm>
            <a:off x="8935453" y="1589649"/>
            <a:ext cx="3044242" cy="361539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smtClean="0"/>
              <a:t>Please submit all pricing according to the instructions in Bid Solicitation Section 3.25. </a:t>
            </a:r>
          </a:p>
          <a:p>
            <a:endParaRPr lang="en-US" dirty="0" smtClean="0"/>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151" y="1589649"/>
            <a:ext cx="8555525" cy="3768414"/>
          </a:xfrm>
          <a:prstGeom prst="rect">
            <a:avLst/>
          </a:prstGeom>
        </p:spPr>
      </p:pic>
    </p:spTree>
    <p:extLst>
      <p:ext uri="{BB962C8B-B14F-4D97-AF65-F5344CB8AC3E}">
        <p14:creationId xmlns:p14="http://schemas.microsoft.com/office/powerpoint/2010/main" val="20160362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1" y="452718"/>
            <a:ext cx="10459693" cy="5795682"/>
          </a:xfrm>
        </p:spPr>
      </p:pic>
    </p:spTree>
    <p:extLst>
      <p:ext uri="{BB962C8B-B14F-4D97-AF65-F5344CB8AC3E}">
        <p14:creationId xmlns:p14="http://schemas.microsoft.com/office/powerpoint/2010/main" val="3901081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4926630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46112" y="452718"/>
            <a:ext cx="10459692" cy="5795681"/>
          </a:xfrm>
          <a:prstGeom prst="rect">
            <a:avLst/>
          </a:prstGeom>
        </p:spPr>
      </p:pic>
    </p:spTree>
    <p:extLst>
      <p:ext uri="{BB962C8B-B14F-4D97-AF65-F5344CB8AC3E}">
        <p14:creationId xmlns:p14="http://schemas.microsoft.com/office/powerpoint/2010/main" val="36234463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6443" y="2506601"/>
            <a:ext cx="9404723" cy="1400530"/>
          </a:xfrm>
        </p:spPr>
        <p:txBody>
          <a:bodyPr/>
          <a:lstStyle/>
          <a:p>
            <a:pPr algn="ctr"/>
            <a:r>
              <a:rPr lang="en-US" b="1" dirty="0" smtClean="0"/>
              <a:t>Questions?</a:t>
            </a:r>
            <a:endParaRPr lang="en-US" b="1"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smtClean="0"/>
              <a:t>2pm, May 22, 2024 </a:t>
            </a:r>
            <a:endParaRPr lang="en-US" sz="4000" dirty="0"/>
          </a:p>
          <a:p>
            <a:endParaRPr lang="en-US" sz="4000" dirty="0"/>
          </a:p>
          <a:p>
            <a:r>
              <a:rPr lang="en-US" sz="4000" dirty="0"/>
              <a:t>Quotes due by </a:t>
            </a:r>
            <a:r>
              <a:rPr lang="en-US" sz="4000" dirty="0" smtClean="0"/>
              <a:t>2pm, June 19, 2024</a:t>
            </a:r>
            <a:endParaRPr lang="en-US" sz="4000" dirty="0"/>
          </a:p>
        </p:txBody>
      </p:sp>
    </p:spTree>
    <p:extLst>
      <p:ext uri="{BB962C8B-B14F-4D97-AF65-F5344CB8AC3E}">
        <p14:creationId xmlns:p14="http://schemas.microsoft.com/office/powerpoint/2010/main" val="2212376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156754C80DB0E42AFD28E6D2F00C9F8" ma:contentTypeVersion="5" ma:contentTypeDescription="Create a new document." ma:contentTypeScope="" ma:versionID="2b87e58b9b687382c055bc5fe2b670b6">
  <xsd:schema xmlns:xsd="http://www.w3.org/2001/XMLSchema" xmlns:xs="http://www.w3.org/2001/XMLSchema" xmlns:p="http://schemas.microsoft.com/office/2006/metadata/properties" xmlns:ns3="5fc2c4dc-e240-403f-bafc-ccfdc66f7669" xmlns:ns4="90f0a014-b5a8-42b6-97fd-2eda6097c3a7" targetNamespace="http://schemas.microsoft.com/office/2006/metadata/properties" ma:root="true" ma:fieldsID="5196fef75c572940497cbaa2e8e46958" ns3:_="" ns4:_="">
    <xsd:import namespace="5fc2c4dc-e240-403f-bafc-ccfdc66f7669"/>
    <xsd:import namespace="90f0a014-b5a8-42b6-97fd-2eda6097c3a7"/>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fc2c4dc-e240-403f-bafc-ccfdc66f766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0f0a014-b5a8-42b6-97fd-2eda6097c3a7"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040A170-920B-465A-BD1A-6301FD70EA3D}">
  <ds:schemaRefs>
    <ds:schemaRef ds:uri="http://schemas.microsoft.com/sharepoint/v3/contenttype/forms"/>
  </ds:schemaRefs>
</ds:datastoreItem>
</file>

<file path=customXml/itemProps2.xml><?xml version="1.0" encoding="utf-8"?>
<ds:datastoreItem xmlns:ds="http://schemas.openxmlformats.org/officeDocument/2006/customXml" ds:itemID="{B8143986-8E4E-4B1D-AE98-164D6DB5220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fc2c4dc-e240-403f-bafc-ccfdc66f7669"/>
    <ds:schemaRef ds:uri="90f0a014-b5a8-42b6-97fd-2eda6097c3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01482F8-3171-4521-BBBC-40E8A23177ED}">
  <ds:schemaRefs>
    <ds:schemaRef ds:uri="http://purl.org/dc/terms/"/>
    <ds:schemaRef ds:uri="5fc2c4dc-e240-403f-bafc-ccfdc66f7669"/>
    <ds:schemaRef ds:uri="http://schemas.microsoft.com/office/2006/documentManagement/types"/>
    <ds:schemaRef ds:uri="http://schemas.microsoft.com/office/infopath/2007/PartnerControls"/>
    <ds:schemaRef ds:uri="http://purl.org/dc/elements/1.1/"/>
    <ds:schemaRef ds:uri="http://schemas.microsoft.com/office/2006/metadata/properties"/>
    <ds:schemaRef ds:uri="90f0a014-b5a8-42b6-97fd-2eda6097c3a7"/>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1365</TotalTime>
  <Words>1160</Words>
  <Application>Microsoft Office PowerPoint</Application>
  <PresentationFormat>Widescreen</PresentationFormat>
  <Paragraphs>118</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Century Gothic</vt:lpstr>
      <vt:lpstr>Wingdings 3</vt:lpstr>
      <vt:lpstr>Ion</vt:lpstr>
      <vt:lpstr>Optional Pre-Quote Conference T2533 NJDEP Remedial Design Services Bid Solicitation 24DPP00978</vt:lpstr>
      <vt:lpstr>WELCOME &amp; INTRODUCTIONS </vt:lpstr>
      <vt:lpstr>PURPOSE &amp; GENERAL INFORMATION</vt:lpstr>
      <vt:lpstr>BID SOLICITATION AT A GLANCE</vt:lpstr>
      <vt:lpstr>BID SOLICITATION AT A GLANCE</vt:lpstr>
      <vt:lpstr>PowerPoint Presentation</vt:lpstr>
      <vt:lpstr>BID SOLICITATION AT A GLANCE</vt:lpstr>
      <vt:lpstr>BID SOLICITATION AT A GLANCE</vt:lpstr>
      <vt:lpstr>BID SOLICITATION AT A GLANCE</vt:lpstr>
      <vt:lpstr>BID SOLICITATION AT A GLANCE</vt:lpstr>
      <vt:lpstr>BID SOLICITATION AT A GLANCE</vt:lpstr>
      <vt:lpstr>PRICE SHEET</vt:lpstr>
      <vt:lpstr>PRICE SHEET PITFALLS</vt:lpstr>
      <vt:lpstr>OTHER HELPFUL TIPS</vt:lpstr>
      <vt:lpstr>PowerPoint Presentation</vt:lpstr>
      <vt:lpstr>PowerPoint Presentation</vt:lpstr>
      <vt:lpstr>PowerPoint Presentation</vt:lpstr>
      <vt:lpstr>Questions?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Vargas, Amy [TREAS]</cp:lastModifiedBy>
  <cp:revision>121</cp:revision>
  <cp:lastPrinted>2020-02-11T14:28:14Z</cp:lastPrinted>
  <dcterms:created xsi:type="dcterms:W3CDTF">2020-01-31T19:31:42Z</dcterms:created>
  <dcterms:modified xsi:type="dcterms:W3CDTF">2024-04-26T14:41:25Z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0x0101002156754C80DB0E42AFD28E6D2F00C9F8</vt:lpwstr>
  </property>
</Properties>
</file>