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60" r:id="rId4"/>
    <p:sldId id="270" r:id="rId5"/>
    <p:sldId id="271" r:id="rId6"/>
    <p:sldId id="272" r:id="rId7"/>
    <p:sldId id="277" r:id="rId8"/>
    <p:sldId id="279" r:id="rId9"/>
    <p:sldId id="274" r:id="rId10"/>
    <p:sldId id="268" r:id="rId11"/>
    <p:sldId id="269" r:id="rId12"/>
    <p:sldId id="273" r:id="rId13"/>
    <p:sldId id="267" r:id="rId14"/>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oung, Kimara [TREAS]" initials="YK[" lastIdx="1" clrIdx="0">
    <p:extLst>
      <p:ext uri="{19B8F6BF-5375-455C-9EA6-DF929625EA0E}">
        <p15:presenceInfo xmlns:p15="http://schemas.microsoft.com/office/powerpoint/2012/main" userId="S-1-5-21-3342024681-333314647-251681998-3298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8FBE"/>
    <a:srgbClr val="3D7DB1"/>
    <a:srgbClr val="3E8DB0"/>
    <a:srgbClr val="4091AE"/>
    <a:srgbClr val="4875A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62" d="100"/>
          <a:sy n="62" d="100"/>
        </p:scale>
        <p:origin x="470" y="43"/>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492110D2-F825-4F70-BF9F-81DF9FA0D387}" type="datetimeFigureOut">
              <a:rPr lang="en-US" smtClean="0"/>
              <a:t>4/9/2024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FCB44F4C-44AE-4942-96F4-0F71FBD1BCE3}" type="slidenum">
              <a:rPr lang="en-US" smtClean="0"/>
              <a:t>‹#›</a:t>
            </a:fld>
            <a:endParaRPr lang="en-US"/>
          </a:p>
        </p:txBody>
      </p:sp>
    </p:spTree>
    <p:extLst>
      <p:ext uri="{BB962C8B-B14F-4D97-AF65-F5344CB8AC3E}">
        <p14:creationId xmlns:p14="http://schemas.microsoft.com/office/powerpoint/2010/main" val="1023628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1 - Opening Page:</a:t>
            </a:r>
          </a:p>
          <a:p>
            <a:r>
              <a:rPr lang="en-US" dirty="0" smtClean="0"/>
              <a:t>Good Morning and Welcome to the Pre-quote Conference for T2924 Snow Plowing Services by Area -NJDOT</a:t>
            </a:r>
          </a:p>
          <a:p>
            <a:r>
              <a:rPr lang="en-US" dirty="0" smtClean="0"/>
              <a:t>My name is Kimara Young with the General Services Unit, and on the call with me today is our legal counsel, Phoebe Volz, and my supervisor, Donald Warren, who will be sitting in. </a:t>
            </a:r>
          </a:p>
          <a:p>
            <a:r>
              <a:rPr lang="en-US" dirty="0" smtClean="0"/>
              <a:t>Before we begin, please note that the documents discussed today, which are the Bid Solicitation and Price Sheet, as well as this Power Point Presentation, are all be available online through NJSTART</a:t>
            </a:r>
            <a:r>
              <a:rPr lang="en-US" smtClean="0"/>
              <a:t>. Be </a:t>
            </a:r>
            <a:r>
              <a:rPr lang="en-US" dirty="0" smtClean="0"/>
              <a:t>advised that there has been a slight slide adjustment to this Presentation</a:t>
            </a:r>
            <a:r>
              <a:rPr lang="en-US" baseline="0" dirty="0" smtClean="0"/>
              <a:t> in comparison to the NJSTART version but all information is the same.</a:t>
            </a:r>
            <a:endParaRPr lang="en-US" dirty="0" smtClean="0"/>
          </a:p>
          <a:p>
            <a:r>
              <a:rPr lang="en-US" dirty="0" smtClean="0"/>
              <a:t>Also, please take this time to note the following two (2) important dates:</a:t>
            </a:r>
          </a:p>
          <a:p>
            <a:r>
              <a:rPr lang="en-US" dirty="0" smtClean="0"/>
              <a:t>Q&amp;A is due by 2pm on April 12. All questions must be submitted electronically through NJSTART by that date and time. </a:t>
            </a:r>
          </a:p>
          <a:p>
            <a:r>
              <a:rPr lang="en-US" dirty="0" smtClean="0"/>
              <a:t>Quotes are due by 2pm on May 8. Quotes will not be accepted after this date and time.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1</a:t>
            </a:fld>
            <a:endParaRPr lang="en-US"/>
          </a:p>
        </p:txBody>
      </p:sp>
    </p:spTree>
    <p:extLst>
      <p:ext uri="{BB962C8B-B14F-4D97-AF65-F5344CB8AC3E}">
        <p14:creationId xmlns:p14="http://schemas.microsoft.com/office/powerpoint/2010/main" val="471638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Click 2 times)</a:t>
            </a:r>
          </a:p>
          <a:p>
            <a:r>
              <a:rPr lang="en-US" dirty="0" smtClean="0"/>
              <a:t>At this time I ask that all parties make sure that they are muted during this presentation. </a:t>
            </a:r>
          </a:p>
          <a:p>
            <a:r>
              <a:rPr lang="en-US" dirty="0" smtClean="0"/>
              <a:t>Please hold all questions until the end. At that time, should you have questions, please state your name and the Agency you represent before asking your question. </a:t>
            </a:r>
          </a:p>
          <a:p>
            <a:r>
              <a:rPr lang="en-US" dirty="0" smtClean="0"/>
              <a:t>(Click once)</a:t>
            </a:r>
          </a:p>
          <a:p>
            <a:r>
              <a:rPr lang="en-US" dirty="0" smtClean="0"/>
              <a:t>In order to submit a Quote, your firm will need to be registered in NJSTART. If your firm is already, registered, please make sure that all of the information, including contact information, is up to date so you are notified of any new updates. If you need any assistance with our eProcurement website, you can email our NJSTART Vendor Support team at NJSTART@treas.nj.gov. You can also find additional helpful information, such as the Vendor Quick Reference Guide, on our website. Both the email and link can be found on this slide.</a:t>
            </a:r>
          </a:p>
          <a:p>
            <a:r>
              <a:rPr lang="en-US" dirty="0" smtClean="0"/>
              <a:t> (Click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2</a:t>
            </a:fld>
            <a:endParaRPr lang="en-US"/>
          </a:p>
        </p:txBody>
      </p:sp>
    </p:spTree>
    <p:extLst>
      <p:ext uri="{BB962C8B-B14F-4D97-AF65-F5344CB8AC3E}">
        <p14:creationId xmlns:p14="http://schemas.microsoft.com/office/powerpoint/2010/main" val="3132877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3 - Purpose and General Information:</a:t>
            </a:r>
          </a:p>
          <a:p>
            <a:r>
              <a:rPr lang="en-US" dirty="0" smtClean="0"/>
              <a:t>(Click 2 times)</a:t>
            </a:r>
          </a:p>
          <a:p>
            <a:r>
              <a:rPr lang="en-US" dirty="0" smtClean="0"/>
              <a:t>The purpose of this conference is to discuss procedural and Quote submission requirements only. </a:t>
            </a:r>
          </a:p>
          <a:p>
            <a:r>
              <a:rPr lang="en-US" dirty="0" smtClean="0"/>
              <a:t>We will not be discussing or answering questions regarding the Scope of Work, which can be found in Section 4 of the Bid Solicitation. Any questions related to the scope of work must be submitted through the Q&amp;A Tab on NJSTART PRIOR to the Q&amp;A deadline of April 12th. </a:t>
            </a:r>
          </a:p>
          <a:p>
            <a:endParaRPr lang="en-US" dirty="0" smtClean="0"/>
          </a:p>
          <a:p>
            <a:r>
              <a:rPr lang="en-US" dirty="0" smtClean="0"/>
              <a:t>(Click once)</a:t>
            </a:r>
          </a:p>
          <a:p>
            <a:r>
              <a:rPr lang="en-US" dirty="0" smtClean="0"/>
              <a:t>This Bid Solicitation will be reviewed by sections, however, we will not be going over the Bid Solicitation in its entirety. We will try to review some of the most critical topics. Again, please save all questions for the end of the presentation and remember that they should be limited to procedure and Quote submission requirements only.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3</a:t>
            </a:fld>
            <a:endParaRPr lang="en-US"/>
          </a:p>
        </p:txBody>
      </p:sp>
    </p:spTree>
    <p:extLst>
      <p:ext uri="{BB962C8B-B14F-4D97-AF65-F5344CB8AC3E}">
        <p14:creationId xmlns:p14="http://schemas.microsoft.com/office/powerpoint/2010/main" val="2070477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4 - Bid Solicitation at a Glance:</a:t>
            </a:r>
          </a:p>
          <a:p>
            <a:r>
              <a:rPr lang="en-US" dirty="0" smtClean="0"/>
              <a:t>The Bid Solicitation consists of ten sections with the inclusion of the cover page. From here I will be moving over to our Bid Solicitation for a moment to go over the sections. </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4</a:t>
            </a:fld>
            <a:endParaRPr lang="en-US"/>
          </a:p>
        </p:txBody>
      </p:sp>
    </p:spTree>
    <p:extLst>
      <p:ext uri="{BB962C8B-B14F-4D97-AF65-F5344CB8AC3E}">
        <p14:creationId xmlns:p14="http://schemas.microsoft.com/office/powerpoint/2010/main" val="1653075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5 - Bid Solicitation at a Glance pt. 2 - Reminders:</a:t>
            </a:r>
          </a:p>
          <a:p>
            <a:r>
              <a:rPr lang="en-US" dirty="0" smtClean="0"/>
              <a:t>A reminder to Bidders. Make sure to review the Bid Solicitation in its entirety and submit any questions before the deadline. Any revisions to documents will be posted on NJSTART for public viewing. </a:t>
            </a:r>
          </a:p>
          <a:p>
            <a:r>
              <a:rPr lang="en-US" dirty="0" smtClean="0"/>
              <a:t>Also. Make sure to submit Quotes on time, meeting all mandatory requirements including forms, or the Quote may be deemed non-responsive. Again, please note that where the text says that a Bidder should do something, it is strongly recommended. If the text says shall or must, it is a mandatory requirement. Failure to do something that is a ‘shall’ or must can result in your Quote being deemed non-responsive. </a:t>
            </a:r>
          </a:p>
          <a:p>
            <a:r>
              <a:rPr lang="en-US" dirty="0" smtClean="0"/>
              <a:t>And a final reminder that the Price Sheet must be completed in its entirety, to the specifications noted in the Bid Solicitation’s Price Sheet Instructions, with no lines added or removed, or additional language or fees referenced. </a:t>
            </a:r>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5</a:t>
            </a:fld>
            <a:endParaRPr lang="en-US"/>
          </a:p>
        </p:txBody>
      </p:sp>
    </p:spTree>
    <p:extLst>
      <p:ext uri="{BB962C8B-B14F-4D97-AF65-F5344CB8AC3E}">
        <p14:creationId xmlns:p14="http://schemas.microsoft.com/office/powerpoint/2010/main" val="36750358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6 - Price Sheet Pitfalls:</a:t>
            </a:r>
          </a:p>
          <a:p>
            <a:r>
              <a:rPr lang="en-US" dirty="0" smtClean="0"/>
              <a:t>(Click 5 times)</a:t>
            </a:r>
          </a:p>
          <a:p>
            <a:r>
              <a:rPr lang="en-US" dirty="0" smtClean="0"/>
              <a:t>1.	Make sure all required price lines have been completed on the Price Sheet, or the Quote may be deemed non-responsive. If the cost is $0, indicate “no charge”. Do not leave any price lines blank. </a:t>
            </a:r>
          </a:p>
          <a:p>
            <a:r>
              <a:rPr lang="en-US" dirty="0" smtClean="0"/>
              <a:t>2.	Do not make any changes to formatting on the Price Sheet, including language and the addition or removal of price lines.</a:t>
            </a:r>
          </a:p>
          <a:p>
            <a:r>
              <a:rPr lang="en-US" dirty="0" smtClean="0"/>
              <a:t>3.	Confirm that the Price Sheet you’ve completed is the proper version as it may have been revised on NJSTART.</a:t>
            </a:r>
          </a:p>
          <a:p>
            <a:r>
              <a:rPr lang="en-US" dirty="0" smtClean="0"/>
              <a:t>Please note that after the Q&amp;A period, answers will be posted via Amendment in NJSTART, and if necessary, a revised Bid Solicitation or price sheets will be posted as well.  Please make sure your firm is filling out and submitting the latest version of the price sheet, and that you are taking into account all the changes in the Bid Solicitation, if there are any. </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6</a:t>
            </a:fld>
            <a:endParaRPr lang="en-US"/>
          </a:p>
        </p:txBody>
      </p:sp>
    </p:spTree>
    <p:extLst>
      <p:ext uri="{BB962C8B-B14F-4D97-AF65-F5344CB8AC3E}">
        <p14:creationId xmlns:p14="http://schemas.microsoft.com/office/powerpoint/2010/main" val="31159083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Some other helpful tips.</a:t>
            </a:r>
          </a:p>
          <a:p>
            <a:r>
              <a:rPr lang="en-US" dirty="0" smtClean="0"/>
              <a:t>Unless it was previously addressed in the Q&amp;A period, do not submit any terms and conditions that contradict or attempt to add or modify the terms and conditions of the Bid Solicitation. Do not mention any fees that were not included in the Price Sheet. Do not state that your Quote is non-binding and is only an expression of interest. Do not mention future products or services. Bottom line, if we didn’t request or require it, and it wasn’t addressed during Q&amp;A, Please DO NOT INCLUDE IT WITH YOUR QUOTE! Doing any of these things may result in your Quote being deemed non-responsive.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9</a:t>
            </a:fld>
            <a:endParaRPr lang="en-US"/>
          </a:p>
        </p:txBody>
      </p:sp>
    </p:spTree>
    <p:extLst>
      <p:ext uri="{BB962C8B-B14F-4D97-AF65-F5344CB8AC3E}">
        <p14:creationId xmlns:p14="http://schemas.microsoft.com/office/powerpoint/2010/main" val="3034589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8 - *Screen Shot 1* - This slide is a screen shot of the Division of Purchase and Property’s website. You can access this site by going to www.nj.gov/treasury/purchase. You can also follow the links located in the Bid Solicitation. </a:t>
            </a:r>
          </a:p>
          <a:p>
            <a:r>
              <a:rPr lang="en-US" dirty="0" smtClean="0"/>
              <a:t>Below the title Division of Purchase and Property is a line of tab in blue. You can locate the forms requested on the Bid Solicitation by clicking into the ‘Forms” tab, located next to the Public Information drop down tab.</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10</a:t>
            </a:fld>
            <a:endParaRPr lang="en-US"/>
          </a:p>
        </p:txBody>
      </p:sp>
    </p:spTree>
    <p:extLst>
      <p:ext uri="{BB962C8B-B14F-4D97-AF65-F5344CB8AC3E}">
        <p14:creationId xmlns:p14="http://schemas.microsoft.com/office/powerpoint/2010/main" val="7125996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11 - *Screen Shot 2* - Once you click on the ‘Forms’ tab, this is what the page should look like what it comes up.</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11</a:t>
            </a:fld>
            <a:endParaRPr lang="en-US"/>
          </a:p>
        </p:txBody>
      </p:sp>
    </p:spTree>
    <p:extLst>
      <p:ext uri="{BB962C8B-B14F-4D97-AF65-F5344CB8AC3E}">
        <p14:creationId xmlns:p14="http://schemas.microsoft.com/office/powerpoint/2010/main" val="1336232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12 - *Screen Shot 3* - Finally, this is a front page screen shot of our e-procurement website, NJSTART, which can be found at www.njstart.gov. From this page you can search for all Open Bids and Active Contracts. </a:t>
            </a:r>
          </a:p>
          <a:p>
            <a:r>
              <a:rPr lang="en-US" dirty="0" smtClean="0"/>
              <a:t>(Click to next slide)</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12</a:t>
            </a:fld>
            <a:endParaRPr lang="en-US"/>
          </a:p>
        </p:txBody>
      </p:sp>
    </p:spTree>
    <p:extLst>
      <p:ext uri="{BB962C8B-B14F-4D97-AF65-F5344CB8AC3E}">
        <p14:creationId xmlns:p14="http://schemas.microsoft.com/office/powerpoint/2010/main" val="2853151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Slide 11 – Thank you for Attending:</a:t>
            </a:r>
          </a:p>
          <a:p>
            <a:r>
              <a:rPr lang="en-US" dirty="0" smtClean="0"/>
              <a:t>I understand that that may have been a lot to take in. At this time I would like to extend the invitation for any procedural questions. Please remember that questions regarding the Scope of Work will not be answered at this time and should be submitted electronically on NJSTART before the Q&amp;A deadline. </a:t>
            </a:r>
          </a:p>
          <a:p>
            <a:r>
              <a:rPr lang="en-US" dirty="0" smtClean="0"/>
              <a:t>[If that’s all, I thank you for attending today’s Pre-Quote Conference. A reminder that Q&amp;A will close at 2pm on April 12th, 2024, and that Quotes are due by 2pm on May 8th, 2024. </a:t>
            </a:r>
          </a:p>
          <a:p>
            <a:r>
              <a:rPr lang="en-US" dirty="0" smtClean="0"/>
              <a:t>I advise not waiting until just before the cut off time just in case you run into any system or internet troubles. </a:t>
            </a:r>
          </a:p>
          <a:p>
            <a:r>
              <a:rPr lang="en-US" dirty="0" smtClean="0"/>
              <a:t>Again, I thank you for joining me for this Pre-Quote Conference and wish you well in preparing your Quotes. ]</a:t>
            </a:r>
          </a:p>
          <a:p>
            <a:endParaRPr lang="en-US" dirty="0"/>
          </a:p>
        </p:txBody>
      </p:sp>
      <p:sp>
        <p:nvSpPr>
          <p:cNvPr id="4" name="Slide Number Placeholder 3"/>
          <p:cNvSpPr>
            <a:spLocks noGrp="1"/>
          </p:cNvSpPr>
          <p:nvPr>
            <p:ph type="sldNum" sz="quarter" idx="10"/>
          </p:nvPr>
        </p:nvSpPr>
        <p:spPr/>
        <p:txBody>
          <a:bodyPr/>
          <a:lstStyle/>
          <a:p>
            <a:fld id="{FCB44F4C-44AE-4942-96F4-0F71FBD1BCE3}" type="slidenum">
              <a:rPr lang="en-US" smtClean="0"/>
              <a:t>13</a:t>
            </a:fld>
            <a:endParaRPr lang="en-US"/>
          </a:p>
        </p:txBody>
      </p:sp>
    </p:spTree>
    <p:extLst>
      <p:ext uri="{BB962C8B-B14F-4D97-AF65-F5344CB8AC3E}">
        <p14:creationId xmlns:p14="http://schemas.microsoft.com/office/powerpoint/2010/main" val="29399831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4/9/2024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tmp"/></Relationships>
</file>

<file path=ppt/slides/_rels/slide11.xml.rels><?xml version="1.0" encoding="UTF-8" standalone="yes"?>
<Relationships xmlns="http://schemas.openxmlformats.org/package/2006/relationships"><Relationship Id="rId3" Type="http://schemas.openxmlformats.org/officeDocument/2006/relationships/hyperlink" Target="https://www.nj.gov/treasury/purchase/forms.shtml"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7.tmp"/></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2976" y="422189"/>
            <a:ext cx="9706634" cy="3630827"/>
          </a:xfrm>
        </p:spPr>
        <p:txBody>
          <a:bodyPr/>
          <a:lstStyle/>
          <a:p>
            <a:pPr algn="ctr"/>
            <a:r>
              <a:rPr lang="en-US" sz="4400" dirty="0"/>
              <a:t>Optional Pre-Quote </a:t>
            </a:r>
            <a:r>
              <a:rPr lang="en-US" sz="4400" dirty="0" smtClean="0"/>
              <a:t>Conference</a:t>
            </a:r>
            <a:br>
              <a:rPr lang="en-US" sz="4400" dirty="0" smtClean="0"/>
            </a:br>
            <a:r>
              <a:rPr lang="en-US" sz="4400" dirty="0"/>
              <a:t/>
            </a:r>
            <a:br>
              <a:rPr lang="en-US" sz="4400" dirty="0"/>
            </a:br>
            <a:r>
              <a:rPr lang="en-US" sz="4400" dirty="0"/>
              <a:t>T0764 – Printing and Mailing Services – Taxation &amp; State Agencies</a:t>
            </a:r>
            <a:endParaRPr lang="en-US" sz="4400" dirty="0"/>
          </a:p>
        </p:txBody>
      </p:sp>
      <p:sp>
        <p:nvSpPr>
          <p:cNvPr id="3" name="Subtitle 2"/>
          <p:cNvSpPr>
            <a:spLocks noGrp="1"/>
          </p:cNvSpPr>
          <p:nvPr>
            <p:ph type="subTitle" idx="1"/>
          </p:nvPr>
        </p:nvSpPr>
        <p:spPr>
          <a:xfrm>
            <a:off x="2019928" y="4777380"/>
            <a:ext cx="8825658" cy="1279388"/>
          </a:xfrm>
        </p:spPr>
        <p:txBody>
          <a:bodyPr>
            <a:normAutofit/>
          </a:bodyPr>
          <a:lstStyle/>
          <a:p>
            <a:r>
              <a:rPr lang="en-US" sz="2800" dirty="0"/>
              <a:t>Q&amp;a due by 2pm </a:t>
            </a:r>
            <a:r>
              <a:rPr lang="en-US" sz="2800" dirty="0" smtClean="0"/>
              <a:t>May 1, </a:t>
            </a:r>
            <a:r>
              <a:rPr lang="en-US" sz="2800" dirty="0" smtClean="0"/>
              <a:t>2024</a:t>
            </a:r>
            <a:endParaRPr lang="en-US" sz="2800" dirty="0"/>
          </a:p>
          <a:p>
            <a:r>
              <a:rPr lang="en-US" sz="2800" dirty="0"/>
              <a:t>Quotes due by 2pm </a:t>
            </a:r>
            <a:r>
              <a:rPr lang="en-US" sz="2800" dirty="0" smtClean="0"/>
              <a:t>May </a:t>
            </a:r>
            <a:r>
              <a:rPr lang="en-US" sz="2800" dirty="0" smtClean="0"/>
              <a:t>22, </a:t>
            </a:r>
            <a:r>
              <a:rPr lang="en-US" sz="2800" dirty="0" smtClean="0"/>
              <a:t>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a:xfrm>
            <a:off x="1103312" y="2052919"/>
            <a:ext cx="9302329" cy="3850170"/>
          </a:xfrm>
        </p:spPr>
        <p:txBody>
          <a:bodyPr>
            <a:normAutofit/>
          </a:bodyPr>
          <a:lstStyle/>
          <a:p>
            <a:r>
              <a:rPr lang="en-US" dirty="0" smtClean="0"/>
              <a:t>Please </a:t>
            </a:r>
            <a:r>
              <a:rPr lang="en-US" dirty="0"/>
              <a:t>mute your phone at all times unless speaking.</a:t>
            </a:r>
          </a:p>
          <a:p>
            <a:r>
              <a:rPr lang="en-US" dirty="0"/>
              <a:t>Please identify yourself and the firm you represent prior to asking a question.</a:t>
            </a:r>
          </a:p>
          <a:p>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only address procedural questions regarding the Bid Solicitation and Quote submission requirements. </a:t>
            </a:r>
          </a:p>
          <a:p>
            <a:r>
              <a:rPr lang="en-US" dirty="0"/>
              <a:t>No questions relating to the Scope of Work or the services or products required in the Bid Solicitation will be addressed. Vendors must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and set-aside requirements</a:t>
            </a:r>
          </a:p>
          <a:p>
            <a:r>
              <a:rPr lang="en-US" dirty="0"/>
              <a:t>Section 1: Purpose and intent, background</a:t>
            </a:r>
          </a:p>
          <a:p>
            <a:r>
              <a:rPr lang="en-US" dirty="0"/>
              <a:t>Section 2: Pre-quote Submission information, Q&amp;A and exceptions to the State Standard Terms and Conditions, Bid Amendments</a:t>
            </a:r>
          </a:p>
          <a:p>
            <a:r>
              <a:rPr lang="en-US" dirty="0"/>
              <a:t>Section 3: Quote submission requirements including forms, Public Works Contractor Registration, and State Price Sheet Instructions</a:t>
            </a:r>
          </a:p>
          <a:p>
            <a:r>
              <a:rPr lang="en-US" dirty="0"/>
              <a:t>Section 4: Scope of Work – Requirements of the Contractor</a:t>
            </a:r>
          </a:p>
          <a:p>
            <a:r>
              <a:rPr lang="en-US" dirty="0"/>
              <a:t>Section 5: General Contract Terms, Extension Option, Transition, ownership of material, and substitution of staff</a:t>
            </a:r>
          </a:p>
          <a:p>
            <a:r>
              <a:rPr lang="en-US" dirty="0"/>
              <a:t>Section 6: Data security requirements. </a:t>
            </a:r>
            <a:endParaRPr lang="en-US" dirty="0" smtClean="0"/>
          </a:p>
          <a:p>
            <a:r>
              <a:rPr lang="en-US" dirty="0" smtClean="0"/>
              <a:t>Section </a:t>
            </a:r>
            <a:r>
              <a:rPr lang="en-US" dirty="0"/>
              <a:t>7: Modifications to the State Standard Terms and Conditions</a:t>
            </a:r>
          </a:p>
          <a:p>
            <a:r>
              <a:rPr lang="en-US" dirty="0"/>
              <a:t>Section 8: Evaluation criteria, clarifications, best and final offers</a:t>
            </a:r>
          </a:p>
          <a:p>
            <a:r>
              <a:rPr lang="en-US" dirty="0"/>
              <a:t>Section 9: Glossary</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wipe(down)">
                                      <p:cBhvr>
                                        <p:cTn id="11" dur="500"/>
                                        <p:tgtEl>
                                          <p:spTgt spid="3">
                                            <p:txEl>
                                              <p:pRg st="1" end="1"/>
                                            </p:txEl>
                                          </p:spTgt>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00"/>
                                        <p:tgtEl>
                                          <p:spTgt spid="3">
                                            <p:txEl>
                                              <p:pRg st="2" end="2"/>
                                            </p:txEl>
                                          </p:spTgt>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wipe(down)">
                                      <p:cBhvr>
                                        <p:cTn id="19" dur="500"/>
                                        <p:tgtEl>
                                          <p:spTgt spid="3">
                                            <p:txEl>
                                              <p:pRg st="3" end="3"/>
                                            </p:txEl>
                                          </p:spTgt>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00"/>
                                        <p:tgtEl>
                                          <p:spTgt spid="3">
                                            <p:txEl>
                                              <p:pRg st="4" end="4"/>
                                            </p:txEl>
                                          </p:spTgt>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wipe(down)">
                                      <p:cBhvr>
                                        <p:cTn id="27" dur="500"/>
                                        <p:tgtEl>
                                          <p:spTgt spid="3">
                                            <p:txEl>
                                              <p:pRg st="5" end="5"/>
                                            </p:txEl>
                                          </p:spTgt>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animEffect transition="in" filter="wipe(down)">
                                      <p:cBhvr>
                                        <p:cTn id="31" dur="500"/>
                                        <p:tgtEl>
                                          <p:spTgt spid="3">
                                            <p:txEl>
                                              <p:pRg st="6" end="6"/>
                                            </p:txEl>
                                          </p:spTgt>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animEffect transition="in" filter="wipe(down)">
                                      <p:cBhvr>
                                        <p:cTn id="35" dur="500"/>
                                        <p:tgtEl>
                                          <p:spTgt spid="3">
                                            <p:txEl>
                                              <p:pRg st="7" end="7"/>
                                            </p:txEl>
                                          </p:spTgt>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wipe(down)">
                                      <p:cBhvr>
                                        <p:cTn id="39" dur="500"/>
                                        <p:tgtEl>
                                          <p:spTgt spid="3">
                                            <p:txEl>
                                              <p:pRg st="8" end="8"/>
                                            </p:txEl>
                                          </p:spTgt>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animEffect transition="in" filter="wipe(down)">
                                      <p:cBhvr>
                                        <p:cTn id="4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728722"/>
            <a:ext cx="8946541" cy="4195481"/>
          </a:xfrm>
        </p:spPr>
        <p:txBody>
          <a:bodyPr>
            <a:normAutofit/>
          </a:bodyPr>
          <a:lstStyle/>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a:t>
            </a:r>
            <a:r>
              <a:rPr lang="en-US" dirty="0" smtClean="0"/>
              <a:t>as specified/directed in the Bid Solicitation.</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anim calcmode="lin" valueType="num">
                                      <p:cBhvr>
                                        <p:cTn id="13"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2000"/>
                                        <p:tgtEl>
                                          <p:spTgt spid="3">
                                            <p:txEl>
                                              <p:pRg st="3" end="3"/>
                                            </p:txEl>
                                          </p:spTgt>
                                        </p:tgtEl>
                                      </p:cBhvr>
                                    </p:animEffect>
                                    <p:anim calcmode="lin" valueType="num">
                                      <p:cBhvr>
                                        <p:cTn id="1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2000"/>
                                        <p:tgtEl>
                                          <p:spTgt spid="3">
                                            <p:txEl>
                                              <p:pRg st="4" end="4"/>
                                            </p:txEl>
                                          </p:spTgt>
                                        </p:tgtEl>
                                      </p:cBhvr>
                                    </p:animEffect>
                                    <p:anim calcmode="lin" valueType="num">
                                      <p:cBhvr>
                                        <p:cTn id="2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633048" y="179586"/>
            <a:ext cx="9404723" cy="1400530"/>
          </a:xfrm>
        </p:spPr>
        <p:txBody>
          <a:bodyPr/>
          <a:lstStyle/>
          <a:p>
            <a:r>
              <a:rPr lang="en-US" dirty="0"/>
              <a:t>State-Supplied Price Sheet</a:t>
            </a:r>
            <a:br>
              <a:rPr lang="en-US" dirty="0"/>
            </a:br>
            <a:endParaRPr lang="en-US" dirty="0"/>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133790" y="972347"/>
            <a:ext cx="11818724" cy="5537310"/>
          </a:xfrm>
        </p:spPr>
        <p:txBody>
          <a:bodyPr>
            <a:normAutofit/>
          </a:bodyPr>
          <a:lstStyle/>
          <a:p>
            <a:r>
              <a:rPr lang="en-US" sz="1800" dirty="0"/>
              <a:t>This Bid Solicitation consists of one-hundred and nineteen (119) price lines, itemized and categorized as follows</a:t>
            </a:r>
            <a:r>
              <a:rPr lang="en-US" sz="1800" dirty="0" smtClean="0"/>
              <a:t>:</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11156117"/>
              </p:ext>
            </p:extLst>
          </p:nvPr>
        </p:nvGraphicFramePr>
        <p:xfrm>
          <a:off x="1910207" y="1540160"/>
          <a:ext cx="10009149" cy="5009454"/>
        </p:xfrm>
        <a:graphic>
          <a:graphicData uri="http://schemas.openxmlformats.org/drawingml/2006/table">
            <a:tbl>
              <a:tblPr firstRow="1" firstCol="1" bandRow="1"/>
              <a:tblGrid>
                <a:gridCol w="5223079">
                  <a:extLst>
                    <a:ext uri="{9D8B030D-6E8A-4147-A177-3AD203B41FA5}">
                      <a16:colId xmlns:a16="http://schemas.microsoft.com/office/drawing/2014/main" val="1841341718"/>
                    </a:ext>
                  </a:extLst>
                </a:gridCol>
                <a:gridCol w="4786070">
                  <a:extLst>
                    <a:ext uri="{9D8B030D-6E8A-4147-A177-3AD203B41FA5}">
                      <a16:colId xmlns:a16="http://schemas.microsoft.com/office/drawing/2014/main" val="3104589881"/>
                    </a:ext>
                  </a:extLst>
                </a:gridCol>
              </a:tblGrid>
              <a:tr h="442246">
                <a:tc>
                  <a:txBody>
                    <a:bodyPr/>
                    <a:lstStyle/>
                    <a:p>
                      <a:pPr marL="0" marR="0" algn="just">
                        <a:lnSpc>
                          <a:spcPct val="107000"/>
                        </a:lnSpc>
                        <a:spcBef>
                          <a:spcPts val="0"/>
                        </a:spcBef>
                        <a:spcAft>
                          <a:spcPts val="0"/>
                        </a:spcAft>
                      </a:pPr>
                      <a:r>
                        <a:rPr lang="en-US" sz="1800" b="1" dirty="0">
                          <a:effectLst/>
                          <a:latin typeface="+mn-lt"/>
                          <a:ea typeface="Times New Roman" panose="02020603050405020304" pitchFamily="18" charset="0"/>
                          <a:cs typeface="Times New Roman" panose="02020603050405020304" pitchFamily="18" charset="0"/>
                        </a:rPr>
                        <a:t>Category</a:t>
                      </a:r>
                      <a:endParaRPr lang="en-US" sz="1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b="1" dirty="0">
                          <a:effectLst/>
                          <a:latin typeface="+mn-lt"/>
                          <a:ea typeface="Times New Roman" panose="02020603050405020304" pitchFamily="18" charset="0"/>
                          <a:cs typeface="Times New Roman" panose="02020603050405020304" pitchFamily="18" charset="0"/>
                        </a:rPr>
                        <a:t>Price Lines</a:t>
                      </a:r>
                      <a:endParaRPr lang="en-US" sz="1800" b="1"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9901790"/>
                  </a:ext>
                </a:extLst>
              </a:tr>
              <a:tr h="442246">
                <a:tc>
                  <a:txBody>
                    <a:bodyPr/>
                    <a:lstStyle/>
                    <a:p>
                      <a:pPr marL="0" marR="0" algn="just">
                        <a:lnSpc>
                          <a:spcPct val="107000"/>
                        </a:lnSpc>
                        <a:spcBef>
                          <a:spcPts val="0"/>
                        </a:spcBef>
                        <a:spcAft>
                          <a:spcPts val="0"/>
                        </a:spcAft>
                      </a:pPr>
                      <a:r>
                        <a:rPr lang="en-US" sz="1800" dirty="0">
                          <a:effectLst/>
                          <a:latin typeface="+mn-lt"/>
                          <a:ea typeface="Times New Roman" panose="02020603050405020304" pitchFamily="18" charset="0"/>
                          <a:cs typeface="Times New Roman" panose="02020603050405020304" pitchFamily="18" charset="0"/>
                        </a:rPr>
                        <a:t>Paper</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1 - 10</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76825497"/>
                  </a:ext>
                </a:extLst>
              </a:tr>
              <a:tr h="442246">
                <a:tc>
                  <a:txBody>
                    <a:bodyPr/>
                    <a:lstStyle/>
                    <a:p>
                      <a:pPr marL="0" marR="0" algn="just">
                        <a:lnSpc>
                          <a:spcPct val="107000"/>
                        </a:lnSpc>
                        <a:spcBef>
                          <a:spcPts val="0"/>
                        </a:spcBef>
                        <a:spcAft>
                          <a:spcPts val="0"/>
                        </a:spcAft>
                      </a:pPr>
                      <a:r>
                        <a:rPr lang="en-US" sz="1800" dirty="0">
                          <a:effectLst/>
                          <a:latin typeface="+mn-lt"/>
                          <a:ea typeface="Times New Roman" panose="02020603050405020304" pitchFamily="18" charset="0"/>
                          <a:cs typeface="Times New Roman" panose="02020603050405020304" pitchFamily="18" charset="0"/>
                        </a:rPr>
                        <a:t>Laser Printing</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11 -55</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8480669"/>
                  </a:ext>
                </a:extLst>
              </a:tr>
              <a:tr h="442246">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Perforations and Foldings</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56 - 62</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1567301"/>
                  </a:ext>
                </a:extLst>
              </a:tr>
              <a:tr h="442246">
                <a:tc>
                  <a:txBody>
                    <a:bodyPr/>
                    <a:lstStyle/>
                    <a:p>
                      <a:pPr marL="0" marR="0">
                        <a:lnSpc>
                          <a:spcPct val="107000"/>
                        </a:lnSpc>
                        <a:spcBef>
                          <a:spcPts val="0"/>
                        </a:spcBef>
                        <a:spcAft>
                          <a:spcPts val="0"/>
                        </a:spcAft>
                      </a:pPr>
                      <a:r>
                        <a:rPr lang="en-US" sz="1800" dirty="0">
                          <a:effectLst/>
                          <a:latin typeface="+mn-lt"/>
                          <a:ea typeface="Times New Roman" panose="02020603050405020304" pitchFamily="18" charset="0"/>
                          <a:cs typeface="Times New Roman" panose="02020603050405020304" pitchFamily="18" charset="0"/>
                        </a:rPr>
                        <a:t>Pre-Printed Forms - Offset Printing</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63 - 82</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92983670"/>
                  </a:ext>
                </a:extLst>
              </a:tr>
              <a:tr h="442246">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Envelopes</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83 - 94</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33606961"/>
                  </a:ext>
                </a:extLst>
              </a:tr>
              <a:tr h="442246">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Offset Printing - Envelopes</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95 - 99</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4162495"/>
                  </a:ext>
                </a:extLst>
              </a:tr>
              <a:tr h="442246">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Services - Per Each</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100 - 112</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5099423"/>
                  </a:ext>
                </a:extLst>
              </a:tr>
              <a:tr h="567549">
                <a:tc>
                  <a:txBody>
                    <a:bodyPr/>
                    <a:lstStyle/>
                    <a:p>
                      <a:pPr marL="0" marR="0">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Minimum Order Charge &lt;1000- Applies to All Ranges</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 113</a:t>
                      </a:r>
                      <a:endParaRPr lang="en-US" sz="180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6418467"/>
                  </a:ext>
                </a:extLst>
              </a:tr>
              <a:tr h="442246">
                <a:tc>
                  <a:txBody>
                    <a:bodyPr/>
                    <a:lstStyle/>
                    <a:p>
                      <a:pPr marL="0" marR="0" algn="just">
                        <a:lnSpc>
                          <a:spcPct val="107000"/>
                        </a:lnSpc>
                        <a:spcBef>
                          <a:spcPts val="0"/>
                        </a:spcBef>
                        <a:spcAft>
                          <a:spcPts val="0"/>
                        </a:spcAft>
                      </a:pPr>
                      <a:r>
                        <a:rPr lang="en-US" sz="1800" dirty="0">
                          <a:effectLst/>
                          <a:latin typeface="+mn-lt"/>
                          <a:ea typeface="Times New Roman" panose="02020603050405020304" pitchFamily="18" charset="0"/>
                          <a:cs typeface="Times New Roman" panose="02020603050405020304" pitchFamily="18" charset="0"/>
                        </a:rPr>
                        <a:t>Per Item - Applies to All Ranges</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a:effectLst/>
                          <a:latin typeface="+mn-lt"/>
                          <a:ea typeface="Times New Roman" panose="02020603050405020304" pitchFamily="18" charset="0"/>
                          <a:cs typeface="Times New Roman" panose="02020603050405020304" pitchFamily="18" charset="0"/>
                        </a:rPr>
                        <a:t>Price Lines 114 - 116</a:t>
                      </a:r>
                      <a:endParaRPr lang="en-US" sz="180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9140189"/>
                  </a:ext>
                </a:extLst>
              </a:tr>
              <a:tr h="442246">
                <a:tc>
                  <a:txBody>
                    <a:bodyPr/>
                    <a:lstStyle/>
                    <a:p>
                      <a:pPr marL="0" marR="0" algn="just">
                        <a:lnSpc>
                          <a:spcPct val="107000"/>
                        </a:lnSpc>
                        <a:spcBef>
                          <a:spcPts val="0"/>
                        </a:spcBef>
                        <a:spcAft>
                          <a:spcPts val="0"/>
                        </a:spcAft>
                      </a:pPr>
                      <a:r>
                        <a:rPr lang="en-US" sz="1800" dirty="0">
                          <a:effectLst/>
                          <a:latin typeface="+mn-lt"/>
                          <a:ea typeface="Times New Roman" panose="02020603050405020304" pitchFamily="18" charset="0"/>
                          <a:cs typeface="Times New Roman" panose="02020603050405020304" pitchFamily="18" charset="0"/>
                        </a:rPr>
                        <a:t>Unit Price Per Hour - Applies to All Ranges</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just">
                        <a:lnSpc>
                          <a:spcPct val="107000"/>
                        </a:lnSpc>
                        <a:spcBef>
                          <a:spcPts val="0"/>
                        </a:spcBef>
                        <a:spcAft>
                          <a:spcPts val="0"/>
                        </a:spcAft>
                      </a:pPr>
                      <a:r>
                        <a:rPr lang="en-US" sz="1800" dirty="0">
                          <a:effectLst/>
                          <a:latin typeface="+mn-lt"/>
                          <a:ea typeface="Times New Roman" panose="02020603050405020304" pitchFamily="18" charset="0"/>
                          <a:cs typeface="Times New Roman" panose="02020603050405020304" pitchFamily="18" charset="0"/>
                        </a:rPr>
                        <a:t>Price Lines 117 - 119</a:t>
                      </a:r>
                      <a:endParaRPr lang="en-US" sz="1800" dirty="0">
                        <a:effectLst/>
                        <a:latin typeface="+mn-lt"/>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7255237"/>
                  </a:ext>
                </a:extLst>
              </a:tr>
            </a:tbl>
          </a:graphicData>
        </a:graphic>
      </p:graphicFrame>
      <p:sp>
        <p:nvSpPr>
          <p:cNvPr id="5" name="Rectangle 1"/>
          <p:cNvSpPr>
            <a:spLocks noChangeArrowheads="1"/>
          </p:cNvSpPr>
          <p:nvPr/>
        </p:nvSpPr>
        <p:spPr bwMode="auto">
          <a:xfrm>
            <a:off x="3465557" y="627389"/>
            <a:ext cx="21236465" cy="2218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69651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181" y="205583"/>
            <a:ext cx="9404723" cy="1400530"/>
          </a:xfrm>
        </p:spPr>
        <p:txBody>
          <a:bodyPr/>
          <a:lstStyle/>
          <a:p>
            <a:r>
              <a:rPr lang="en-US" sz="4000" dirty="0"/>
              <a:t>State-Supplied </a:t>
            </a:r>
            <a:r>
              <a:rPr lang="en-US" sz="3600" dirty="0"/>
              <a:t>Price</a:t>
            </a:r>
            <a:r>
              <a:rPr lang="en-US" sz="4000" dirty="0"/>
              <a:t> </a:t>
            </a:r>
            <a:r>
              <a:rPr lang="en-US" sz="4000" dirty="0" smtClean="0"/>
              <a:t>Sheet Cont.</a:t>
            </a:r>
            <a:endParaRPr lang="en-US" sz="4000" dirty="0"/>
          </a:p>
        </p:txBody>
      </p:sp>
      <p:sp>
        <p:nvSpPr>
          <p:cNvPr id="3" name="Content Placeholder 2"/>
          <p:cNvSpPr>
            <a:spLocks noGrp="1"/>
          </p:cNvSpPr>
          <p:nvPr>
            <p:ph idx="1"/>
          </p:nvPr>
        </p:nvSpPr>
        <p:spPr>
          <a:xfrm>
            <a:off x="172994" y="1013254"/>
            <a:ext cx="11837773" cy="5412259"/>
          </a:xfrm>
        </p:spPr>
        <p:txBody>
          <a:bodyPr>
            <a:normAutofit fontScale="25000" lnSpcReduction="20000"/>
          </a:bodyPr>
          <a:lstStyle/>
          <a:p>
            <a:r>
              <a:rPr lang="en-US" sz="6000" b="1" dirty="0"/>
              <a:t>Price Lines 1 – 112 are broken up into 6 Ranges:</a:t>
            </a:r>
          </a:p>
          <a:p>
            <a:pPr lvl="1"/>
            <a:r>
              <a:rPr lang="en-US" sz="6000" dirty="0"/>
              <a:t>•	Range 1,001 – 5,000;</a:t>
            </a:r>
          </a:p>
          <a:p>
            <a:pPr lvl="1"/>
            <a:r>
              <a:rPr lang="en-US" sz="6000" dirty="0"/>
              <a:t>•	Range 5,001 – 10,000;</a:t>
            </a:r>
          </a:p>
          <a:p>
            <a:pPr lvl="1"/>
            <a:r>
              <a:rPr lang="en-US" sz="6000" dirty="0"/>
              <a:t>•	Range 10,001 – 50,000;</a:t>
            </a:r>
          </a:p>
          <a:p>
            <a:pPr lvl="1"/>
            <a:r>
              <a:rPr lang="en-US" sz="6000" dirty="0"/>
              <a:t>•	Range 50,001 – 100,000;</a:t>
            </a:r>
          </a:p>
          <a:p>
            <a:pPr lvl="1"/>
            <a:r>
              <a:rPr lang="en-US" sz="6000" dirty="0"/>
              <a:t>•	Range 100,001 – 500,000;</a:t>
            </a:r>
          </a:p>
          <a:p>
            <a:pPr lvl="1"/>
            <a:r>
              <a:rPr lang="en-US" sz="6000" dirty="0"/>
              <a:t>•	Range 500,001 and UP;</a:t>
            </a:r>
          </a:p>
          <a:p>
            <a:endParaRPr lang="en-US" sz="6000" dirty="0"/>
          </a:p>
          <a:p>
            <a:pPr marL="0" indent="0">
              <a:buNone/>
            </a:pPr>
            <a:r>
              <a:rPr lang="en-US" sz="6000" dirty="0"/>
              <a:t>Bidder must bid on all price lines (1 – 119) and all 6 ranges on each price line to be considered for award. Failure to submit pricing for all price lines and all 6 ranges on each price line will result in the Bidder’s Quote being deemed nonresponsive. The State intends to award all price lines and one (1) Contract to a single Bidder. </a:t>
            </a:r>
            <a:endParaRPr lang="en-US" sz="6000" dirty="0" smtClean="0"/>
          </a:p>
          <a:p>
            <a:pPr marL="0" indent="0">
              <a:buNone/>
            </a:pPr>
            <a:endParaRPr lang="en-US" sz="6000" dirty="0"/>
          </a:p>
          <a:p>
            <a:pPr lvl="1"/>
            <a:r>
              <a:rPr lang="en-US" sz="6000" dirty="0" smtClean="0"/>
              <a:t>•</a:t>
            </a:r>
            <a:r>
              <a:rPr lang="en-US" sz="6000" b="1" dirty="0" smtClean="0"/>
              <a:t>Step </a:t>
            </a:r>
            <a:r>
              <a:rPr lang="en-US" sz="6000" b="1" dirty="0"/>
              <a:t>1 </a:t>
            </a:r>
            <a:r>
              <a:rPr lang="en-US" sz="6000" dirty="0"/>
              <a:t>- The Bidder should enter the Bidder’s name in the field titled “Bidder Name:” located at the top of the State-Supplied Price Sheet</a:t>
            </a:r>
            <a:r>
              <a:rPr lang="en-US" sz="6000" dirty="0" smtClean="0"/>
              <a:t>.</a:t>
            </a:r>
            <a:endParaRPr lang="en-US" sz="6000" dirty="0"/>
          </a:p>
          <a:p>
            <a:pPr lvl="1"/>
            <a:r>
              <a:rPr lang="en-US" sz="6000" b="1" dirty="0" smtClean="0"/>
              <a:t>•Step </a:t>
            </a:r>
            <a:r>
              <a:rPr lang="en-US" sz="6000" b="1" dirty="0"/>
              <a:t>2 </a:t>
            </a:r>
            <a:r>
              <a:rPr lang="en-US" sz="6000" dirty="0"/>
              <a:t>– For Price Lines 1- 112, the Bidder shall insert a firm, fixed price in US dollars for all 6 ranges in the corresponding  columns titled “Range 1,001 – 5,000”, “Range 5,001 – 10,000”, “Range 10,001 – 50,000” “Range 50,001 – 100,000”, “Range 100,001 – 500,000” and “Range 500,001 and UP” on the State-Supplied Price Sheet. If a Bidder leaves the unit price column blank, it shall be considered that the Bidder provided no Quote for that price line item. </a:t>
            </a:r>
          </a:p>
          <a:p>
            <a:pPr lvl="1"/>
            <a:r>
              <a:rPr lang="en-US" sz="6000" dirty="0" smtClean="0"/>
              <a:t>•</a:t>
            </a:r>
            <a:r>
              <a:rPr lang="en-US" sz="6000" b="1" dirty="0" smtClean="0"/>
              <a:t>Step </a:t>
            </a:r>
            <a:r>
              <a:rPr lang="en-US" sz="6000" b="1" dirty="0"/>
              <a:t>3 </a:t>
            </a:r>
            <a:r>
              <a:rPr lang="en-US" sz="6000" dirty="0"/>
              <a:t>– For Price Lines 113 – 119, the Bidder shall insert a firm, fixed price in US dollars. Note the single price for each of these price lines apply to all Ranges.  If a Bidder leaves the unit price column blank, it shall be considered that the Bidder provided no Quote for that price line item. </a:t>
            </a:r>
          </a:p>
          <a:p>
            <a:endParaRPr lang="en-US" dirty="0"/>
          </a:p>
        </p:txBody>
      </p:sp>
    </p:spTree>
    <p:extLst>
      <p:ext uri="{BB962C8B-B14F-4D97-AF65-F5344CB8AC3E}">
        <p14:creationId xmlns:p14="http://schemas.microsoft.com/office/powerpoint/2010/main" val="12946225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3"/>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4"/>
          <p:cNvPicPr>
            <a:picLocks noChangeAspect="1"/>
          </p:cNvPicPr>
          <p:nvPr/>
        </p:nvPicPr>
        <p:blipFill>
          <a:blip r:embed="rId3"/>
          <a:stretch>
            <a:fillRect/>
          </a:stretch>
        </p:blipFill>
        <p:spPr>
          <a:xfrm>
            <a:off x="0" y="576535"/>
            <a:ext cx="12102860" cy="5802493"/>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8219" y="1070556"/>
            <a:ext cx="9404723" cy="1400530"/>
          </a:xfrm>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1514620" y="3181162"/>
            <a:ext cx="11307778" cy="1938992"/>
          </a:xfrm>
          <a:prstGeom prst="rect">
            <a:avLst/>
          </a:prstGeom>
        </p:spPr>
        <p:txBody>
          <a:bodyPr wrap="square">
            <a:spAutoFit/>
          </a:bodyPr>
          <a:lstStyle/>
          <a:p>
            <a:r>
              <a:rPr lang="en-US" sz="4000" dirty="0"/>
              <a:t>Q&amp;A due by 2pm </a:t>
            </a:r>
            <a:r>
              <a:rPr lang="en-US" sz="4000" dirty="0" smtClean="0"/>
              <a:t>May 1, </a:t>
            </a:r>
            <a:r>
              <a:rPr lang="en-US" sz="4000" dirty="0" smtClean="0"/>
              <a:t>2024</a:t>
            </a:r>
            <a:endParaRPr lang="en-US" sz="4000" dirty="0"/>
          </a:p>
          <a:p>
            <a:endParaRPr lang="en-US" sz="4000" dirty="0"/>
          </a:p>
          <a:p>
            <a:r>
              <a:rPr lang="en-US" sz="4000" dirty="0"/>
              <a:t>Quotes due by 2pm </a:t>
            </a:r>
            <a:r>
              <a:rPr lang="en-US" sz="4000" dirty="0" smtClean="0"/>
              <a:t>May </a:t>
            </a:r>
            <a:r>
              <a:rPr lang="en-US" sz="4000" dirty="0" smtClean="0"/>
              <a:t>22, </a:t>
            </a:r>
            <a:r>
              <a:rPr lang="en-US" sz="4000" dirty="0" smtClean="0"/>
              <a:t>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1808</TotalTime>
  <Words>2521</Words>
  <Application>Microsoft Office PowerPoint</Application>
  <PresentationFormat>Widescreen</PresentationFormat>
  <Paragraphs>147</Paragraphs>
  <Slides>13</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Times New Roman</vt:lpstr>
      <vt:lpstr>Wingdings 3</vt:lpstr>
      <vt:lpstr>Ion</vt:lpstr>
      <vt:lpstr>Optional Pre-Quote Conference  T0764 – Printing and Mailing Services – Taxation &amp; State Agencies</vt:lpstr>
      <vt:lpstr>WELCOME &amp; INTRODUCTIONS </vt:lpstr>
      <vt:lpstr>PURPOSE &amp; GENERAL INFORMATION</vt:lpstr>
      <vt:lpstr>BID SOLICITATION AT A GLANCE</vt:lpstr>
      <vt:lpstr>BID SOLICITATION AT A GLANCE</vt:lpstr>
      <vt:lpstr>PRICE SHEET PITFALLS</vt:lpstr>
      <vt:lpstr>State-Supplied Price Sheet </vt:lpstr>
      <vt:lpstr>State-Supplied Price Sheet Cont.</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Young, Kimara [TREAS]</cp:lastModifiedBy>
  <cp:revision>164</cp:revision>
  <cp:lastPrinted>2020-02-11T14:28:14Z</cp:lastPrinted>
  <dcterms:created xsi:type="dcterms:W3CDTF">2020-01-31T19:31:42Z</dcterms:created>
  <dcterms:modified xsi:type="dcterms:W3CDTF">2024-04-09T15:27:22Z</dcterms:modified>
</cp:coreProperties>
</file>