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2" r:id="rId7"/>
    <p:sldId id="274" r:id="rId8"/>
    <p:sldId id="268" r:id="rId9"/>
    <p:sldId id="269" r:id="rId10"/>
    <p:sldId id="273" r:id="rId11"/>
    <p:sldId id="267" r:id="rId12"/>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87" d="100"/>
          <a:sy n="87" d="100"/>
        </p:scale>
        <p:origin x="480" y="5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7/15/2024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7/15/2024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7/15/2024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7/15/2024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7/15/2024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7/15/2024</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7/15/2024</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7/15/2024</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7/15/2024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7/15/2024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7/15/2024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7/15/2024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7/15/2024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7/15/2024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7/15/2024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7/15/2024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7/15/2024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7/15/2024</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4000" dirty="0" smtClean="0"/>
              <a:t>Optional Pre-Quote Conference</a:t>
            </a:r>
            <a:br>
              <a:rPr lang="en-US" sz="4000" dirty="0" smtClean="0"/>
            </a:br>
            <a:r>
              <a:rPr lang="en-US" sz="4000" dirty="0" smtClean="0"/>
              <a:t>T1619 </a:t>
            </a:r>
            <a:r>
              <a:rPr lang="en-US" sz="4000" dirty="0"/>
              <a:t>- Medical Consulting: External Quality Review Organization, DMAHS</a:t>
            </a:r>
            <a:r>
              <a:rPr lang="en-US" sz="4000" dirty="0" smtClean="0"/>
              <a:t/>
            </a:r>
            <a:br>
              <a:rPr lang="en-US" sz="4000" dirty="0" smtClean="0"/>
            </a:br>
            <a:r>
              <a:rPr lang="en-US" sz="4000" dirty="0" smtClean="0"/>
              <a:t>Bid Solicitation </a:t>
            </a:r>
            <a:r>
              <a:rPr lang="en-US" sz="4000" dirty="0" smtClean="0"/>
              <a:t>24DPP00958</a:t>
            </a:r>
            <a:endParaRPr lang="en-US" sz="40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smtClean="0"/>
              <a:t>Q&amp;a due by 2pm, </a:t>
            </a:r>
            <a:r>
              <a:rPr lang="en-US" sz="2800" dirty="0" smtClean="0"/>
              <a:t>August 15</a:t>
            </a:r>
            <a:r>
              <a:rPr lang="en-US" sz="2800" dirty="0" smtClean="0"/>
              <a:t>, </a:t>
            </a:r>
            <a:r>
              <a:rPr lang="en-US" sz="2800" dirty="0" smtClean="0"/>
              <a:t>2024</a:t>
            </a:r>
          </a:p>
          <a:p>
            <a:r>
              <a:rPr lang="en-US" sz="2800" dirty="0" smtClean="0"/>
              <a:t>Quotes due by 2pm, </a:t>
            </a:r>
            <a:r>
              <a:rPr lang="en-US" sz="2800" dirty="0" smtClean="0"/>
              <a:t>September 5, </a:t>
            </a:r>
            <a:r>
              <a:rPr lang="en-US" sz="2800" dirty="0" smtClean="0"/>
              <a:t>2024</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a:bodyPr>
          <a:lstStyle/>
          <a:p>
            <a:r>
              <a:rPr lang="en-US" dirty="0" smtClean="0"/>
              <a:t>Please introduce yourself by providing your name and the firm you represent in the chat room.</a:t>
            </a:r>
          </a:p>
          <a:p>
            <a:r>
              <a:rPr lang="en-US" dirty="0" smtClean="0"/>
              <a:t>Please </a:t>
            </a:r>
            <a:r>
              <a:rPr lang="en-US" dirty="0"/>
              <a:t>identify yourself </a:t>
            </a:r>
            <a:r>
              <a:rPr lang="en-US" dirty="0" smtClean="0"/>
              <a:t>and </a:t>
            </a:r>
            <a:r>
              <a:rPr lang="en-US" dirty="0"/>
              <a:t>the firm you represent prior to asking a question</a:t>
            </a:r>
            <a:r>
              <a:rPr lang="en-US" dirty="0" smtClean="0"/>
              <a:t>. </a:t>
            </a:r>
            <a:endParaRPr lang="en-US" dirty="0"/>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a:t>
            </a:r>
            <a:r>
              <a:rPr lang="en-US" dirty="0" smtClean="0"/>
              <a:t>support:(609</a:t>
            </a:r>
            <a:r>
              <a:rPr lang="en-US" dirty="0"/>
              <a:t>) 341-3500 Staffed Monday to Friday 8:30 a.m. to 4:30 p.m.</a:t>
            </a:r>
          </a:p>
          <a:p>
            <a:pPr lvl="1"/>
            <a:r>
              <a:rPr lang="en-US" dirty="0">
                <a:hlinkClick r:id="rId2"/>
              </a:rPr>
              <a:t>https://</a:t>
            </a:r>
            <a:r>
              <a:rPr lang="en-US" dirty="0" smtClean="0">
                <a:hlinkClick r:id="rId2"/>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pPr lvl="0"/>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Cover page: Submission dates </a:t>
            </a:r>
          </a:p>
          <a:p>
            <a:r>
              <a:rPr lang="en-US" dirty="0" smtClean="0"/>
              <a:t>Section 1: Purpose, background, Q&amp;A and exceptions, Bid Amendments, Quote content, support</a:t>
            </a:r>
          </a:p>
          <a:p>
            <a:r>
              <a:rPr lang="en-US" dirty="0" smtClean="0"/>
              <a:t>Section 2: Pre-Quote Submission Information</a:t>
            </a:r>
          </a:p>
          <a:p>
            <a:r>
              <a:rPr lang="en-US" dirty="0" smtClean="0"/>
              <a:t>Section 3: Quote Submission Requirements – Requirements of the Bidder, including forms, technical approach, schedules</a:t>
            </a:r>
            <a:r>
              <a:rPr lang="en-US" smtClean="0"/>
              <a:t>, resumes</a:t>
            </a:r>
            <a:r>
              <a:rPr lang="en-US" dirty="0" smtClean="0"/>
              <a:t>, firm experience, financial capability, and price sheet instructions, as well as additional  terms and prohibition on conflicting terms and conditions </a:t>
            </a:r>
          </a:p>
          <a:p>
            <a:r>
              <a:rPr lang="en-US" dirty="0" smtClean="0"/>
              <a:t>Section 4: Scope of Work – Requirements of the Contractor</a:t>
            </a:r>
          </a:p>
          <a:p>
            <a:r>
              <a:rPr lang="en-US" dirty="0" smtClean="0"/>
              <a:t>Section 5: General Contract Terms, including Contract Term and Extension Option, performance security, ownership of material, and staff substitutions</a:t>
            </a:r>
          </a:p>
          <a:p>
            <a:r>
              <a:rPr lang="en-US" dirty="0" smtClean="0"/>
              <a:t>Section 6: Data Security Requirements  - Contractor Responsibility</a:t>
            </a:r>
          </a:p>
          <a:p>
            <a:r>
              <a:rPr lang="en-US" dirty="0" smtClean="0"/>
              <a:t>Section 7: Modifications to the State of New Jersey Standard Terms and Conditions – Contractor Insurance Requirements</a:t>
            </a:r>
          </a:p>
          <a:p>
            <a:endParaRPr lang="en-US" dirty="0"/>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down)">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lnSpcReduction="10000"/>
          </a:bodyPr>
          <a:lstStyle/>
          <a:p>
            <a:r>
              <a:rPr lang="en-US" dirty="0" smtClean="0"/>
              <a:t>Section 8: Evaluation criteria, clarifications, best and final offer</a:t>
            </a:r>
          </a:p>
          <a:p>
            <a:r>
              <a:rPr lang="en-US" dirty="0" smtClean="0"/>
              <a:t>Section 9: Glossary</a:t>
            </a:r>
          </a:p>
          <a:p>
            <a:pPr marL="0" indent="0">
              <a:buNone/>
            </a:pPr>
            <a:endParaRPr lang="en-US" dirty="0"/>
          </a:p>
          <a:p>
            <a:r>
              <a:rPr lang="en-US" dirty="0" smtClean="0"/>
              <a:t>Reminders</a:t>
            </a:r>
          </a:p>
          <a:p>
            <a:pPr lvl="1"/>
            <a:r>
              <a:rPr lang="en-US" dirty="0" smtClean="0"/>
              <a:t>Review Bid Solicitation in its entirety and submit any questions prior to the deadline including exceptions. Updated documents will be posted in NJSTART and should be reviewed as posted.</a:t>
            </a:r>
          </a:p>
          <a:p>
            <a:pPr lvl="1"/>
            <a:r>
              <a:rPr lang="en-US" dirty="0" smtClean="0"/>
              <a:t>Submit Quotes on time addressing all mandatory requirements including forms, or Quote may be deemed non-responsive. “Shall” denotes a mandatory requirement; however, not submitting requested information (“should”) could impact technical score</a:t>
            </a:r>
          </a:p>
          <a:p>
            <a:pPr lvl="1"/>
            <a:r>
              <a:rPr lang="en-US" dirty="0" smtClean="0"/>
              <a:t>Price </a:t>
            </a:r>
            <a:r>
              <a:rPr lang="en-US" dirty="0"/>
              <a:t>Sheet must be </a:t>
            </a:r>
            <a:r>
              <a:rPr lang="en-US" dirty="0" smtClean="0"/>
              <a:t>completed in its entirety with </a:t>
            </a:r>
            <a:r>
              <a:rPr lang="en-US" dirty="0"/>
              <a:t>no </a:t>
            </a:r>
            <a:r>
              <a:rPr lang="en-US" dirty="0" smtClean="0"/>
              <a:t>lines added or removed, or additional language or fees referenced</a:t>
            </a:r>
            <a:endParaRPr lang="en-US"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2000"/>
                                        <p:tgtEl>
                                          <p:spTgt spid="3">
                                            <p:txEl>
                                              <p:pRg st="3" end="3"/>
                                            </p:txEl>
                                          </p:spTgt>
                                        </p:tgtEl>
                                      </p:cBhvr>
                                    </p:animEffect>
                                    <p:anim calcmode="lin" valueType="num">
                                      <p:cBhvr>
                                        <p:cTn id="22"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3" end="3"/>
                                            </p:txEl>
                                          </p:spTgt>
                                        </p:tgtEl>
                                        <p:attrNameLst>
                                          <p:attrName>ppt_h</p:attrName>
                                        </p:attrNameLst>
                                      </p:cBhvr>
                                      <p:tavLst>
                                        <p:tav tm="0">
                                          <p:val>
                                            <p:strVal val="#ppt_h"/>
                                          </p:val>
                                        </p:tav>
                                        <p:tav tm="100000">
                                          <p:val>
                                            <p:strVal val="#ppt_h"/>
                                          </p:val>
                                        </p:tav>
                                      </p:tavLst>
                                    </p:anim>
                                  </p:childTnLst>
                                </p:cTn>
                              </p:par>
                              <p:par>
                                <p:cTn id="24" presetID="45" presetClass="entr" presetSubtype="0" fill="hold" grpId="0" nodeType="with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Effect transition="in" filter="fade">
                                      <p:cBhvr>
                                        <p:cTn id="26" dur="2000"/>
                                        <p:tgtEl>
                                          <p:spTgt spid="3">
                                            <p:txEl>
                                              <p:pRg st="4" end="4"/>
                                            </p:txEl>
                                          </p:spTgt>
                                        </p:tgtEl>
                                      </p:cBhvr>
                                    </p:animEffect>
                                    <p:anim calcmode="lin" valueType="num">
                                      <p:cBhvr>
                                        <p:cTn id="27"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28" dur="2000" fill="hold"/>
                                        <p:tgtEl>
                                          <p:spTgt spid="3">
                                            <p:txEl>
                                              <p:pRg st="4" end="4"/>
                                            </p:txEl>
                                          </p:spTgt>
                                        </p:tgtEl>
                                        <p:attrNameLst>
                                          <p:attrName>ppt_h</p:attrName>
                                        </p:attrNameLst>
                                      </p:cBhvr>
                                      <p:tavLst>
                                        <p:tav tm="0">
                                          <p:val>
                                            <p:strVal val="#ppt_h"/>
                                          </p:val>
                                        </p:tav>
                                        <p:tav tm="100000">
                                          <p:val>
                                            <p:strVal val="#ppt_h"/>
                                          </p:val>
                                        </p:tav>
                                      </p:tavLst>
                                    </p:anim>
                                  </p:childTnLst>
                                </p:cTn>
                              </p:par>
                              <p:par>
                                <p:cTn id="29" presetID="45" presetClass="entr" presetSubtype="0" fill="hold" grpId="0"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Effect transition="in" filter="fade">
                                      <p:cBhvr>
                                        <p:cTn id="31" dur="2000"/>
                                        <p:tgtEl>
                                          <p:spTgt spid="3">
                                            <p:txEl>
                                              <p:pRg st="5" end="5"/>
                                            </p:txEl>
                                          </p:spTgt>
                                        </p:tgtEl>
                                      </p:cBhvr>
                                    </p:animEffect>
                                    <p:anim calcmode="lin" valueType="num">
                                      <p:cBhvr>
                                        <p:cTn id="32"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3" dur="2000" fill="hold"/>
                                        <p:tgtEl>
                                          <p:spTgt spid="3">
                                            <p:txEl>
                                              <p:pRg st="5" end="5"/>
                                            </p:txEl>
                                          </p:spTgt>
                                        </p:tgtEl>
                                        <p:attrNameLst>
                                          <p:attrName>ppt_h</p:attrName>
                                        </p:attrNameLst>
                                      </p:cBhvr>
                                      <p:tavLst>
                                        <p:tav tm="0">
                                          <p:val>
                                            <p:strVal val="#ppt_h"/>
                                          </p:val>
                                        </p:tav>
                                        <p:tav tm="100000">
                                          <p:val>
                                            <p:strVal val="#ppt_h"/>
                                          </p:val>
                                        </p:tav>
                                      </p:tavLst>
                                    </p:anim>
                                  </p:childTnLst>
                                </p:cTn>
                              </p:par>
                              <p:par>
                                <p:cTn id="34" presetID="45" presetClass="entr" presetSubtype="0" fill="hold" grpId="0" nodeType="withEffect">
                                  <p:stCondLst>
                                    <p:cond delay="0"/>
                                  </p:stCondLst>
                                  <p:childTnLst>
                                    <p:set>
                                      <p:cBhvr>
                                        <p:cTn id="35" dur="1" fill="hold">
                                          <p:stCondLst>
                                            <p:cond delay="0"/>
                                          </p:stCondLst>
                                        </p:cTn>
                                        <p:tgtEl>
                                          <p:spTgt spid="3">
                                            <p:txEl>
                                              <p:pRg st="6" end="6"/>
                                            </p:txEl>
                                          </p:spTgt>
                                        </p:tgtEl>
                                        <p:attrNameLst>
                                          <p:attrName>style.visibility</p:attrName>
                                        </p:attrNameLst>
                                      </p:cBhvr>
                                      <p:to>
                                        <p:strVal val="visible"/>
                                      </p:to>
                                    </p:set>
                                    <p:animEffect transition="in" filter="fade">
                                      <p:cBhvr>
                                        <p:cTn id="36" dur="2000"/>
                                        <p:tgtEl>
                                          <p:spTgt spid="3">
                                            <p:txEl>
                                              <p:pRg st="6" end="6"/>
                                            </p:txEl>
                                          </p:spTgt>
                                        </p:tgtEl>
                                      </p:cBhvr>
                                    </p:animEffect>
                                    <p:anim calcmode="lin" valueType="num">
                                      <p:cBhvr>
                                        <p:cTn id="37"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38" dur="2000" fill="hold"/>
                                        <p:tgtEl>
                                          <p:spTgt spid="3">
                                            <p:txEl>
                                              <p:pRg st="6" end="6"/>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p:txBody>
          <a:bodyPr>
            <a:normAutofit lnSpcReduction="10000"/>
          </a:bodyPr>
          <a:lstStyle/>
          <a:p>
            <a:r>
              <a:rPr lang="en-US" dirty="0" smtClean="0"/>
              <a:t>Complete all required price lines on the Price Sheet, or Quote may be deemed non-responsive. Indicate “no charge” if the cost is $0.  Do not leave any price lines blank. </a:t>
            </a:r>
          </a:p>
          <a:p>
            <a:r>
              <a:rPr lang="en-US" dirty="0" smtClean="0"/>
              <a:t>Do not make formatting changes to the Price Sheet.  If the price line requires a dollar amount, don’t change it to a percentage, or vice versa.    If the price line includes 2 decimal places, don’t change the settings to allow 4 decimals.  </a:t>
            </a:r>
            <a:endParaRPr lang="en-US" dirty="0"/>
          </a:p>
          <a:p>
            <a:r>
              <a:rPr lang="en-US" dirty="0" smtClean="0"/>
              <a:t>Confirm that you have completed all tabs on the Price Sheet.</a:t>
            </a:r>
          </a:p>
          <a:p>
            <a:r>
              <a:rPr lang="en-US" dirty="0" smtClean="0"/>
              <a:t>Do not add additional language, assumptions, or fees on the Price Sheet. Do not add or remove any price lines.</a:t>
            </a:r>
          </a:p>
          <a:p>
            <a:r>
              <a:rPr lang="en-US" dirty="0" smtClean="0"/>
              <a:t>Confirm you have completed the proper version of the Price Sheet; it may have been revised via Bid Amendment.</a:t>
            </a:r>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p:txBody>
          <a:bodyPr>
            <a:normAutofit fontScale="92500" lnSpcReduction="10000"/>
          </a:bodyPr>
          <a:lstStyle/>
          <a:p>
            <a:r>
              <a:rPr lang="en-US" dirty="0" smtClean="0"/>
              <a:t>Do NOT include language such as this:</a:t>
            </a:r>
            <a:endParaRPr lang="en-US" dirty="0"/>
          </a:p>
          <a:p>
            <a:pPr lvl="1"/>
            <a:r>
              <a:rPr lang="en-US" dirty="0" smtClean="0"/>
              <a:t>Vendor </a:t>
            </a:r>
            <a:r>
              <a:rPr lang="en-US" dirty="0"/>
              <a:t>accepts all terms and conditions of this </a:t>
            </a:r>
            <a:r>
              <a:rPr lang="en-US" dirty="0" smtClean="0"/>
              <a:t>Bid Solicitation with </a:t>
            </a:r>
            <a:r>
              <a:rPr lang="en-US" dirty="0"/>
              <a:t>the following additional language</a:t>
            </a:r>
            <a:r>
              <a:rPr lang="en-US" dirty="0" smtClean="0"/>
              <a:t>: Section X </a:t>
            </a:r>
            <a:r>
              <a:rPr lang="en-US" dirty="0"/>
              <a:t>- Agree, as it applies to changes that impact administrative fees as outlined in this provision, provided that Vendor reserves the right to modify </a:t>
            </a:r>
            <a:r>
              <a:rPr lang="en-US" dirty="0" smtClean="0"/>
              <a:t>Contracted </a:t>
            </a:r>
            <a:r>
              <a:rPr lang="en-US" dirty="0"/>
              <a:t>Terms based on changes by the </a:t>
            </a:r>
            <a:r>
              <a:rPr lang="en-US" dirty="0" smtClean="0"/>
              <a:t>State.</a:t>
            </a:r>
          </a:p>
          <a:p>
            <a:pPr lvl="1"/>
            <a:r>
              <a:rPr lang="en-US" dirty="0" smtClean="0"/>
              <a:t>Vendor reserves the right to charge additional fees for services that require extensive time and effort.</a:t>
            </a:r>
          </a:p>
          <a:p>
            <a:pPr lvl="1"/>
            <a:r>
              <a:rPr lang="en-US" dirty="0"/>
              <a:t>This </a:t>
            </a:r>
            <a:r>
              <a:rPr lang="en-US" dirty="0" smtClean="0"/>
              <a:t>Quote </a:t>
            </a:r>
            <a:r>
              <a:rPr lang="en-US" dirty="0"/>
              <a:t>is a nonbinding expression of interest only and is not intended to create a binding commitment on either party unless and until a definitive agreement has been executed between the parties.</a:t>
            </a:r>
          </a:p>
          <a:p>
            <a:pPr lvl="1"/>
            <a:r>
              <a:rPr lang="en-US" dirty="0"/>
              <a:t>This </a:t>
            </a:r>
            <a:r>
              <a:rPr lang="en-US" dirty="0" smtClean="0"/>
              <a:t>Quote </a:t>
            </a:r>
            <a:r>
              <a:rPr lang="en-US" dirty="0"/>
              <a:t>may include statements regarding plans for future products and services, or future versions of existing products and services. Any such statements are provided solely for your general information and are not part of this </a:t>
            </a:r>
            <a:r>
              <a:rPr lang="en-US" dirty="0" smtClean="0"/>
              <a:t>Quote </a:t>
            </a:r>
            <a:r>
              <a:rPr lang="en-US" dirty="0"/>
              <a:t>unless specifically stated in writing in this </a:t>
            </a:r>
            <a:r>
              <a:rPr lang="en-US" dirty="0" smtClean="0"/>
              <a:t>Quote.</a:t>
            </a:r>
            <a:endParaRPr lang="en-US" dirty="0"/>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353085" y="3105835"/>
            <a:ext cx="11307778" cy="1938992"/>
          </a:xfrm>
          <a:prstGeom prst="rect">
            <a:avLst/>
          </a:prstGeom>
        </p:spPr>
        <p:txBody>
          <a:bodyPr wrap="square">
            <a:spAutoFit/>
          </a:bodyPr>
          <a:lstStyle/>
          <a:p>
            <a:r>
              <a:rPr lang="en-US" sz="4000" dirty="0" smtClean="0"/>
              <a:t>Q&amp;A </a:t>
            </a:r>
            <a:r>
              <a:rPr lang="en-US" sz="4000" dirty="0"/>
              <a:t>due by </a:t>
            </a:r>
            <a:r>
              <a:rPr lang="en-US" sz="4000" dirty="0" smtClean="0"/>
              <a:t>2pm, </a:t>
            </a:r>
            <a:r>
              <a:rPr lang="en-US" sz="4000" dirty="0" smtClean="0"/>
              <a:t>August 15, </a:t>
            </a:r>
            <a:r>
              <a:rPr lang="en-US" sz="4000" dirty="0" smtClean="0"/>
              <a:t>2024</a:t>
            </a:r>
          </a:p>
          <a:p>
            <a:endParaRPr lang="en-US" sz="4000" dirty="0"/>
          </a:p>
          <a:p>
            <a:r>
              <a:rPr lang="en-US" sz="4000" dirty="0"/>
              <a:t>Quotes due by </a:t>
            </a:r>
            <a:r>
              <a:rPr lang="en-US" sz="4000" dirty="0" smtClean="0"/>
              <a:t>2pm, </a:t>
            </a:r>
            <a:r>
              <a:rPr lang="en-US" sz="4000" dirty="0" smtClean="0"/>
              <a:t>September 5, </a:t>
            </a:r>
            <a:r>
              <a:rPr lang="en-US" sz="4000" dirty="0" smtClean="0"/>
              <a:t>2024</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1009</TotalTime>
  <Words>786</Words>
  <Application>Microsoft Office PowerPoint</Application>
  <PresentationFormat>Widescreen</PresentationFormat>
  <Paragraphs>50</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Century Gothic</vt:lpstr>
      <vt:lpstr>Wingdings 3</vt:lpstr>
      <vt:lpstr>Ion</vt:lpstr>
      <vt:lpstr>Optional Pre-Quote Conference T1619 - Medical Consulting: External Quality Review Organization, DMAHS Bid Solicitation 24DPP00958</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Amanda McMullen</cp:lastModifiedBy>
  <cp:revision>59</cp:revision>
  <cp:lastPrinted>2020-02-11T14:28:14Z</cp:lastPrinted>
  <dcterms:created xsi:type="dcterms:W3CDTF">2020-01-31T19:31:42Z</dcterms:created>
  <dcterms:modified xsi:type="dcterms:W3CDTF">2024-07-15T14:47:39Z</dcterms:modified>
</cp:coreProperties>
</file>