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70" r:id="rId5"/>
    <p:sldId id="275" r:id="rId6"/>
    <p:sldId id="271" r:id="rId7"/>
    <p:sldId id="272" r:id="rId8"/>
    <p:sldId id="274" r:id="rId9"/>
    <p:sldId id="268" r:id="rId10"/>
    <p:sldId id="269" r:id="rId11"/>
    <p:sldId id="273" r:id="rId12"/>
    <p:sldId id="267" r:id="rId13"/>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08FBE"/>
    <a:srgbClr val="3D7DB1"/>
    <a:srgbClr val="3E8DB0"/>
    <a:srgbClr val="4091AE"/>
    <a:srgbClr val="4875A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7" d="100"/>
          <a:sy n="117" d="100"/>
        </p:scale>
        <p:origin x="300" y="7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7/22/2024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7/22/2024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7/22/2024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7/22/2024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7/22/2024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7/22/2024</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7/22/2024</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7/22/2024</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7/22/2024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7/22/2024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7/22/2024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7/22/2024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7/22/2024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7/22/2024</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7/22/2024</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7/22/2024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7/22/2024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7/22/2024</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4400" dirty="0"/>
              <a:t>Optional Pre-Quote Conference</a:t>
            </a:r>
            <a:br>
              <a:rPr lang="en-US" sz="4400" dirty="0"/>
            </a:br>
            <a:r>
              <a:rPr lang="en-US" sz="4400" dirty="0"/>
              <a:t>T1368 Technical Support for Air Quality, NJDEP</a:t>
            </a:r>
            <a:br>
              <a:rPr lang="en-US" sz="4400" dirty="0"/>
            </a:br>
            <a:r>
              <a:rPr lang="en-US" sz="4400" dirty="0"/>
              <a:t>24DPP00948</a:t>
            </a:r>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a:t>Q&amp;a due </a:t>
            </a:r>
            <a:r>
              <a:rPr lang="en-US" sz="2800" dirty="0" smtClean="0"/>
              <a:t>by 2pm, </a:t>
            </a:r>
            <a:r>
              <a:rPr lang="en-US" sz="2800" dirty="0" smtClean="0"/>
              <a:t>August</a:t>
            </a:r>
            <a:r>
              <a:rPr lang="en-US" sz="2800" dirty="0" smtClean="0"/>
              <a:t> 1</a:t>
            </a:r>
            <a:r>
              <a:rPr lang="en-US" sz="2800" dirty="0" smtClean="0"/>
              <a:t>, 2024</a:t>
            </a:r>
          </a:p>
          <a:p>
            <a:r>
              <a:rPr lang="en-US" sz="2800" dirty="0" smtClean="0"/>
              <a:t>Quotes </a:t>
            </a:r>
            <a:r>
              <a:rPr lang="en-US" sz="2800" dirty="0"/>
              <a:t>due </a:t>
            </a:r>
            <a:r>
              <a:rPr lang="en-US" sz="2800" dirty="0" smtClean="0"/>
              <a:t>by 2pm, </a:t>
            </a:r>
            <a:r>
              <a:rPr lang="en-US" sz="2800" dirty="0" smtClean="0"/>
              <a:t>September </a:t>
            </a:r>
            <a:r>
              <a:rPr lang="en-US" sz="2800" dirty="0" smtClean="0"/>
              <a:t>20, 2024</a:t>
            </a:r>
            <a:endParaRPr lang="en-US" sz="2800"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a:bodyPr>
          <a:lstStyle/>
          <a:p>
            <a:r>
              <a:rPr lang="en-US" dirty="0"/>
              <a:t>Please identify yourself and the firm you represent when prompted during roll-call so that you are properly logged for attending the conference.</a:t>
            </a:r>
          </a:p>
          <a:p>
            <a:r>
              <a:rPr lang="en-US" dirty="0"/>
              <a:t>Please mute your phone at all times unless speaking.</a:t>
            </a:r>
          </a:p>
          <a:p>
            <a:r>
              <a:rPr lang="en-US" dirty="0"/>
              <a:t>Please identify yourself and the firm you represent prior to asking a question.</a:t>
            </a:r>
          </a:p>
          <a:p>
            <a:r>
              <a:rPr lang="en-US" dirty="0"/>
              <a:t>Please make sure you are registered in NJSTART, and that your contact information remains current.  </a:t>
            </a:r>
          </a:p>
          <a:p>
            <a:pPr lvl="1"/>
            <a:r>
              <a:rPr lang="en-US" dirty="0"/>
              <a:t>NJSTART Vendor email support: </a:t>
            </a:r>
            <a:r>
              <a:rPr lang="en-US" b="1" dirty="0"/>
              <a:t>njstart@treas.nj.gov</a:t>
            </a:r>
            <a:r>
              <a:rPr lang="en-US" dirty="0"/>
              <a:t/>
            </a:r>
            <a:br>
              <a:rPr lang="en-US" dirty="0"/>
            </a:br>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only address procedural questions regarding the Bid Solicitation and Quote submission requirements. </a:t>
            </a:r>
          </a:p>
          <a:p>
            <a:r>
              <a:rPr lang="en-US" dirty="0"/>
              <a:t>No questions relating to the Scope of Work or the services or products required in the Bid Solicitation will be addressed. Vendors must utilize the Q&amp;A Tab of the Bid Solicitation in NJSTART to submit those questions electronically.</a:t>
            </a:r>
          </a:p>
          <a:p>
            <a:pPr lvl="0"/>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fontScale="85000" lnSpcReduction="20000"/>
          </a:bodyPr>
          <a:lstStyle/>
          <a:p>
            <a:r>
              <a:rPr lang="en-US" dirty="0"/>
              <a:t>Cover page: Submission dates and set-aside requirements</a:t>
            </a:r>
          </a:p>
          <a:p>
            <a:r>
              <a:rPr lang="en-US" dirty="0"/>
              <a:t>Section 1: Purpose and intent, background</a:t>
            </a:r>
          </a:p>
          <a:p>
            <a:r>
              <a:rPr lang="en-US" dirty="0"/>
              <a:t>Section 2: Pre-quote Submission information, Q&amp;A and exceptions to the State Standard Terms and Conditions, Bid Amendments</a:t>
            </a:r>
          </a:p>
          <a:p>
            <a:r>
              <a:rPr lang="en-US" dirty="0"/>
              <a:t>Section 3: Quote submission requirements including </a:t>
            </a:r>
            <a:r>
              <a:rPr lang="en-US" dirty="0" smtClean="0"/>
              <a:t>forms and </a:t>
            </a:r>
            <a:r>
              <a:rPr lang="en-US" dirty="0"/>
              <a:t>State Price Sheet Instructions</a:t>
            </a:r>
          </a:p>
          <a:p>
            <a:r>
              <a:rPr lang="en-US" dirty="0"/>
              <a:t>Section 4: Scope of Work – Requirements of the Contractor</a:t>
            </a:r>
          </a:p>
          <a:p>
            <a:r>
              <a:rPr lang="en-US" dirty="0"/>
              <a:t>Section 5: General Contract Terms, Extension Option, Transition, ownership of material, and substitution of staff</a:t>
            </a:r>
          </a:p>
          <a:p>
            <a:r>
              <a:rPr lang="en-US" dirty="0"/>
              <a:t>Section 6: Data security </a:t>
            </a:r>
            <a:r>
              <a:rPr lang="en-US" dirty="0" smtClean="0"/>
              <a:t>requirements</a:t>
            </a:r>
          </a:p>
          <a:p>
            <a:r>
              <a:rPr lang="en-US" dirty="0" smtClean="0"/>
              <a:t>Section </a:t>
            </a:r>
            <a:r>
              <a:rPr lang="en-US" dirty="0"/>
              <a:t>7: Modifications to the State Standard Terms and Conditions</a:t>
            </a:r>
          </a:p>
          <a:p>
            <a:r>
              <a:rPr lang="en-US" dirty="0"/>
              <a:t>Section 8: Evaluation criteria, clarifications, best and final offers</a:t>
            </a:r>
          </a:p>
          <a:p>
            <a:r>
              <a:rPr lang="en-US" dirty="0"/>
              <a:t>Section 9: Glossary</a:t>
            </a:r>
          </a:p>
        </p:txBody>
      </p:sp>
    </p:spTree>
    <p:extLst>
      <p:ext uri="{BB962C8B-B14F-4D97-AF65-F5344CB8AC3E}">
        <p14:creationId xmlns:p14="http://schemas.microsoft.com/office/powerpoint/2010/main" val="368625062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s://gbc-powerpoint.officeapps.live.com/pods/GetClipboardImage.ashx?Id=522199df-06d3-44a7-a2c6-bc6476773330&amp;DC=GB4&amp;pkey=46ab44be-a732-48d6-b3ac-3012dd98eb16&amp;wdwaccluster=GB4"/>
          <p:cNvSpPr>
            <a:spLocks noChangeAspect="1" noChangeArrowheads="1"/>
          </p:cNvSpPr>
          <p:nvPr/>
        </p:nvSpPr>
        <p:spPr bwMode="auto">
          <a:xfrm flipV="1">
            <a:off x="212725" y="160338"/>
            <a:ext cx="304800" cy="49824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Title 1"/>
          <p:cNvSpPr>
            <a:spLocks noGrp="1"/>
          </p:cNvSpPr>
          <p:nvPr>
            <p:ph type="title"/>
          </p:nvPr>
        </p:nvSpPr>
        <p:spPr>
          <a:xfrm>
            <a:off x="646111" y="452718"/>
            <a:ext cx="9404723" cy="1081726"/>
          </a:xfrm>
        </p:spPr>
        <p:txBody>
          <a:bodyPr/>
          <a:lstStyle/>
          <a:p>
            <a:r>
              <a:rPr lang="en-US" dirty="0"/>
              <a:t>BID SOLICITATION AT A GLANCE</a:t>
            </a:r>
          </a:p>
        </p:txBody>
      </p:sp>
      <p:sp>
        <p:nvSpPr>
          <p:cNvPr id="8" name="Content Placeholder 2"/>
          <p:cNvSpPr txBox="1">
            <a:spLocks/>
          </p:cNvSpPr>
          <p:nvPr/>
        </p:nvSpPr>
        <p:spPr>
          <a:xfrm>
            <a:off x="517525" y="1811796"/>
            <a:ext cx="5044289" cy="4195481"/>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r>
              <a:rPr lang="en-US" sz="1600" dirty="0" smtClean="0"/>
              <a:t>Section 3.13.1 Offer and Acceptance - SHOULD</a:t>
            </a:r>
          </a:p>
          <a:p>
            <a:r>
              <a:rPr lang="en-US" sz="1600" dirty="0" smtClean="0">
                <a:solidFill>
                  <a:srgbClr val="FFFF00"/>
                </a:solidFill>
              </a:rPr>
              <a:t>Section 3.13.2 Ownership Disclosure - SHALL</a:t>
            </a:r>
          </a:p>
          <a:p>
            <a:r>
              <a:rPr lang="en-US" sz="1600" dirty="0" smtClean="0"/>
              <a:t>Section 3.13.3 Disclosure of Investment Activities in Iran Form - SHOULD</a:t>
            </a:r>
          </a:p>
          <a:p>
            <a:r>
              <a:rPr lang="en-US" sz="1600" dirty="0" smtClean="0"/>
              <a:t>Section 3.13.4 Disclosure of Investigations and Other Actions Involving Bidder Form - SHOULD</a:t>
            </a:r>
          </a:p>
          <a:p>
            <a:r>
              <a:rPr lang="en-US" sz="1600" dirty="0" smtClean="0"/>
              <a:t>Section 3.13.5 MacBride Principles Form - SHOULD</a:t>
            </a:r>
          </a:p>
          <a:p>
            <a:r>
              <a:rPr lang="en-US" sz="1600" dirty="0" smtClean="0"/>
              <a:t>Section 3.13.6 Service Performance Within the United States - SHOULD</a:t>
            </a:r>
          </a:p>
          <a:p>
            <a:r>
              <a:rPr lang="en-US" sz="1600" dirty="0" smtClean="0"/>
              <a:t>3.13.7 Confidentiality/Commitment to Defend - SHOULD</a:t>
            </a:r>
            <a:endParaRPr lang="en-US" sz="1600" dirty="0"/>
          </a:p>
        </p:txBody>
      </p:sp>
      <p:sp>
        <p:nvSpPr>
          <p:cNvPr id="9" name="Content Placeholder 2"/>
          <p:cNvSpPr>
            <a:spLocks noGrp="1"/>
          </p:cNvSpPr>
          <p:nvPr>
            <p:ph idx="1"/>
          </p:nvPr>
        </p:nvSpPr>
        <p:spPr>
          <a:xfrm>
            <a:off x="5935991" y="1820298"/>
            <a:ext cx="4419225" cy="4195481"/>
          </a:xfrm>
        </p:spPr>
        <p:txBody>
          <a:bodyPr>
            <a:normAutofit fontScale="77500" lnSpcReduction="20000"/>
          </a:bodyPr>
          <a:lstStyle/>
          <a:p>
            <a:r>
              <a:rPr lang="en-US" dirty="0" smtClean="0">
                <a:solidFill>
                  <a:srgbClr val="FFFF00"/>
                </a:solidFill>
              </a:rPr>
              <a:t>Section 3.13.8 Subcontractor Utilization Plan - SHALL</a:t>
            </a:r>
          </a:p>
          <a:p>
            <a:r>
              <a:rPr lang="en-US" dirty="0" smtClean="0">
                <a:solidFill>
                  <a:srgbClr val="FFFF00"/>
                </a:solidFill>
              </a:rPr>
              <a:t>Section 3.13.10 Affirmative Action - SHALL</a:t>
            </a:r>
          </a:p>
          <a:p>
            <a:r>
              <a:rPr lang="en-US" dirty="0" smtClean="0"/>
              <a:t>Section 3.13.12 State of New Jersey Security Due Diligence Third-Party Information Security Questionnaire - SHOULD</a:t>
            </a:r>
          </a:p>
          <a:p>
            <a:r>
              <a:rPr lang="en-US" dirty="0" smtClean="0">
                <a:solidFill>
                  <a:srgbClr val="FFFF00"/>
                </a:solidFill>
              </a:rPr>
              <a:t>Section 3.13.13 Business Registration - SHALL</a:t>
            </a:r>
          </a:p>
          <a:p>
            <a:r>
              <a:rPr lang="en-US" dirty="0" smtClean="0"/>
              <a:t>Section 3.13.14 Certification of Non-Involvement in Prohibited Activities in Russia or Belarus - SHOULD</a:t>
            </a:r>
          </a:p>
          <a:p>
            <a:r>
              <a:rPr lang="en-US" dirty="0" smtClean="0">
                <a:solidFill>
                  <a:srgbClr val="FFFF00"/>
                </a:solidFill>
              </a:rPr>
              <a:t>Section 3.19 Prior Business Relationship Certification - SHALL</a:t>
            </a:r>
          </a:p>
          <a:p>
            <a:r>
              <a:rPr lang="en-US" dirty="0" smtClean="0"/>
              <a:t>Section 3.23 Professional Staffing Plan - SHOULD</a:t>
            </a:r>
          </a:p>
        </p:txBody>
      </p:sp>
    </p:spTree>
    <p:extLst>
      <p:ext uri="{BB962C8B-B14F-4D97-AF65-F5344CB8AC3E}">
        <p14:creationId xmlns:p14="http://schemas.microsoft.com/office/powerpoint/2010/main" val="294846807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4293" y="1728722"/>
            <a:ext cx="8946541" cy="4195481"/>
          </a:xfrm>
        </p:spPr>
        <p:txBody>
          <a:bodyPr>
            <a:normAutofit/>
          </a:bodyPr>
          <a:lstStyle/>
          <a:p>
            <a:pPr marL="0" indent="0">
              <a:buNone/>
            </a:pPr>
            <a:endParaRPr lang="en-US" dirty="0"/>
          </a:p>
          <a:p>
            <a:r>
              <a:rPr lang="en-US" dirty="0"/>
              <a:t>Reminders</a:t>
            </a:r>
          </a:p>
          <a:p>
            <a:pPr lvl="1"/>
            <a:r>
              <a:rPr lang="en-US" dirty="0"/>
              <a:t>Review Bid Solicitation in its entirety and submit any questions prior to the deadline including exceptions. Updated documents will be posted in NJSTART and should be reviewed as posted.</a:t>
            </a:r>
          </a:p>
          <a:p>
            <a:pPr lvl="1"/>
            <a:r>
              <a:rPr lang="en-US" dirty="0"/>
              <a:t>Submit Quotes on time addressing all mandatory requirements including forms, or Quote may be deemed non-responsive. “Shall” denotes a mandatory requirement; however, not submitting requested information (“should”) could impact technical score</a:t>
            </a:r>
          </a:p>
          <a:p>
            <a:pPr lvl="1"/>
            <a:r>
              <a:rPr lang="en-US" dirty="0"/>
              <a:t>Price Sheet must be completed in its entirety with no lines added or removed, or additional language or fees referenced</a:t>
            </a:r>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p:txBody>
          <a:bodyPr>
            <a:normAutofit/>
          </a:bodyPr>
          <a:lstStyle/>
          <a:p>
            <a:r>
              <a:rPr lang="en-US" dirty="0"/>
              <a:t>Complete all required price lines on the Price Sheet, or Quote may be deemed non-responsive. Indicate “no charge” if the cost is $0.  Do not leave any price lines blank. </a:t>
            </a:r>
          </a:p>
          <a:p>
            <a:r>
              <a:rPr lang="en-US" dirty="0"/>
              <a:t>Do not make formatting changes to the Price Sheet.  If the price line requires a dollar amount, don’t change it to a percentage, or vice versa.    If the price line includes 2 decimal places, don’t change the settings to allow 4 decimals.  </a:t>
            </a:r>
          </a:p>
          <a:p>
            <a:r>
              <a:rPr lang="en-US" dirty="0"/>
              <a:t>Do not add additional language, assumptions, or fees on the Price Sheet. Do not add or remove any price lines.</a:t>
            </a:r>
          </a:p>
          <a:p>
            <a:r>
              <a:rPr lang="en-US" dirty="0"/>
              <a:t>Confirm you have completed the proper version of the Price Sheet; it may have been revised via Bid Amendment.</a:t>
            </a:r>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p:txBody>
          <a:bodyPr>
            <a:normAutofit fontScale="92500" lnSpcReduction="10000"/>
          </a:bodyPr>
          <a:lstStyle/>
          <a:p>
            <a:r>
              <a:rPr lang="en-US" dirty="0"/>
              <a:t>Do NOT include language such as this:</a:t>
            </a:r>
          </a:p>
          <a:p>
            <a:pPr lvl="1"/>
            <a:r>
              <a:rPr lang="en-US"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dirty="0"/>
              <a:t>Vendor reserves the right to charge additional fees for services that require extensive time and effort.</a:t>
            </a:r>
          </a:p>
          <a:p>
            <a:pPr lvl="1"/>
            <a:r>
              <a:rPr lang="en-US" dirty="0"/>
              <a:t>This Quote is a nonbinding expression of interest only and is not intended to create a binding commitment on either party unless and until a definitive agreement has been executed between the parties.</a:t>
            </a:r>
          </a:p>
          <a:p>
            <a:pPr lvl="1"/>
            <a:r>
              <a:rPr lang="en-US"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1" y="452718"/>
            <a:ext cx="10459693"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646112" y="452718"/>
            <a:ext cx="10459692" cy="5795681"/>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323439"/>
          </a:xfrm>
          <a:prstGeom prst="rect">
            <a:avLst/>
          </a:prstGeom>
        </p:spPr>
        <p:txBody>
          <a:bodyPr wrap="square">
            <a:spAutoFit/>
          </a:bodyPr>
          <a:lstStyle/>
          <a:p>
            <a:r>
              <a:rPr lang="en-US" sz="4000" dirty="0"/>
              <a:t>Q&amp;A due by </a:t>
            </a:r>
            <a:r>
              <a:rPr lang="en-US" sz="4000" dirty="0" smtClean="0"/>
              <a:t>2pm</a:t>
            </a:r>
            <a:r>
              <a:rPr lang="en-US" sz="4000" smtClean="0"/>
              <a:t>, </a:t>
            </a:r>
            <a:r>
              <a:rPr lang="en-US" sz="4000" smtClean="0"/>
              <a:t>August </a:t>
            </a:r>
            <a:r>
              <a:rPr lang="en-US" sz="4000" smtClean="0"/>
              <a:t>1</a:t>
            </a:r>
            <a:r>
              <a:rPr lang="en-US" sz="4000" dirty="0" smtClean="0"/>
              <a:t>, 2024</a:t>
            </a:r>
            <a:endParaRPr lang="en-US" sz="4000" dirty="0"/>
          </a:p>
          <a:p>
            <a:r>
              <a:rPr lang="en-US" sz="4000" dirty="0"/>
              <a:t>Quotes due </a:t>
            </a:r>
            <a:r>
              <a:rPr lang="en-US" sz="4000" dirty="0" smtClean="0"/>
              <a:t>by 2pm, September 20, 2024</a:t>
            </a:r>
            <a:endParaRPr lang="en-US" sz="40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1835</TotalTime>
  <Words>854</Words>
  <Application>Microsoft Office PowerPoint</Application>
  <PresentationFormat>Widescreen</PresentationFormat>
  <Paragraphs>63</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Century Gothic</vt:lpstr>
      <vt:lpstr>Wingdings 3</vt:lpstr>
      <vt:lpstr>Ion</vt:lpstr>
      <vt:lpstr>Optional Pre-Quote Conference T1368 Technical Support for Air Quality, NJDEP 24DPP00948</vt:lpstr>
      <vt:lpstr>WELCOME &amp; INTRODUCTIONS </vt:lpstr>
      <vt:lpstr>PURPOSE &amp; GENERAL INFORMATION</vt:lpstr>
      <vt:lpstr>BID SOLICITATION AT A GLANCE</vt:lpstr>
      <vt:lpstr>BID SOLICITATION AT A GLANCE</vt:lpstr>
      <vt:lpstr>BID SOLICITATION AT A GLANCE</vt:lpstr>
      <vt:lpstr>PRICE SHEET PITFALLS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Jared Rodriguez</cp:lastModifiedBy>
  <cp:revision>175</cp:revision>
  <cp:lastPrinted>2020-02-11T14:28:14Z</cp:lastPrinted>
  <dcterms:created xsi:type="dcterms:W3CDTF">2020-01-31T19:31:42Z</dcterms:created>
  <dcterms:modified xsi:type="dcterms:W3CDTF">2024-07-22T18:40:36Z</dcterms:modified>
</cp:coreProperties>
</file>