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77" r:id="rId17"/>
    <p:sldId id="276" r:id="rId18"/>
    <p:sldId id="278" r:id="rId19"/>
    <p:sldId id="267" r:id="rId20"/>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1" y="77"/>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3/17/2025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3/17/2025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3/17/2025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3/17/2025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3/17/2025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3/17/2025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3/17/2025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3/17/2025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4" y="1447800"/>
            <a:ext cx="10192815" cy="3329581"/>
          </a:xfrm>
        </p:spPr>
        <p:txBody>
          <a:bodyPr/>
          <a:lstStyle/>
          <a:p>
            <a:r>
              <a:rPr lang="en-US" sz="4400" dirty="0" smtClean="0"/>
              <a:t>Optional Pre-Quote Conference</a:t>
            </a:r>
            <a:br>
              <a:rPr lang="en-US" sz="4400" dirty="0" smtClean="0"/>
            </a:br>
            <a:r>
              <a:rPr lang="en-US" sz="4400" dirty="0"/>
              <a:t>T3144 - Specialized Microbial Cleaning, Employee Health Based Cleaning – Statewide</a:t>
            </a:r>
            <a:br>
              <a:rPr lang="en-US" sz="4400" dirty="0"/>
            </a:br>
            <a:r>
              <a:rPr lang="en-US" sz="4400" dirty="0"/>
              <a:t>24DPP00945</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a:t>
            </a:r>
            <a:r>
              <a:rPr lang="en-US" sz="2800" dirty="0" smtClean="0"/>
              <a:t>2pm – Thursday April </a:t>
            </a:r>
            <a:r>
              <a:rPr lang="en-US" sz="2800" dirty="0" smtClean="0"/>
              <a:t>10, 2025</a:t>
            </a:r>
          </a:p>
          <a:p>
            <a:r>
              <a:rPr lang="en-US" sz="2800" dirty="0" smtClean="0"/>
              <a:t>Quotes due by </a:t>
            </a:r>
            <a:r>
              <a:rPr lang="en-US" sz="2800" dirty="0" smtClean="0"/>
              <a:t>2pm – Thursday </a:t>
            </a:r>
            <a:r>
              <a:rPr lang="en-US" sz="2800" dirty="0" smtClean="0"/>
              <a:t>May 8</a:t>
            </a:r>
            <a:r>
              <a:rPr lang="en-US" sz="2800" dirty="0" smtClean="0"/>
              <a:t>, </a:t>
            </a:r>
            <a:r>
              <a:rPr lang="en-US" sz="2800" dirty="0" smtClean="0"/>
              <a:t>2025</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a:t>
            </a:r>
            <a:r>
              <a:rPr lang="en-US" dirty="0" smtClean="0"/>
              <a:t>. </a:t>
            </a:r>
            <a:r>
              <a:rPr lang="en-US" dirty="0" smtClean="0"/>
              <a:t>If the price line includes 2 decimal places, don’t change the settings to allow 4 decimals.  </a:t>
            </a:r>
            <a:endParaRPr lang="en-US" dirty="0"/>
          </a:p>
          <a:p>
            <a:r>
              <a:rPr lang="en-US" dirty="0" smtClean="0"/>
              <a:t>Confirm that you have completed </a:t>
            </a:r>
            <a:r>
              <a:rPr lang="en-US" b="1" u="sng" dirty="0" smtClean="0"/>
              <a:t>all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2384" y="347463"/>
            <a:ext cx="9404723" cy="1400530"/>
          </a:xfrm>
        </p:spPr>
        <p:txBody>
          <a:bodyPr/>
          <a:lstStyle/>
          <a:p>
            <a:pPr algn="ctr"/>
            <a:r>
              <a:rPr lang="en-US" dirty="0" smtClean="0"/>
              <a:t>T3144 – State Supplied Price Sheet </a:t>
            </a:r>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2296025005"/>
              </p:ext>
            </p:extLst>
          </p:nvPr>
        </p:nvGraphicFramePr>
        <p:xfrm>
          <a:off x="2201669" y="1322261"/>
          <a:ext cx="7764633" cy="5281385"/>
        </p:xfrm>
        <a:graphic>
          <a:graphicData uri="http://schemas.openxmlformats.org/drawingml/2006/table">
            <a:tbl>
              <a:tblPr/>
              <a:tblGrid>
                <a:gridCol w="787289">
                  <a:extLst>
                    <a:ext uri="{9D8B030D-6E8A-4147-A177-3AD203B41FA5}">
                      <a16:colId xmlns:a16="http://schemas.microsoft.com/office/drawing/2014/main" val="3879551965"/>
                    </a:ext>
                  </a:extLst>
                </a:gridCol>
                <a:gridCol w="3198359">
                  <a:extLst>
                    <a:ext uri="{9D8B030D-6E8A-4147-A177-3AD203B41FA5}">
                      <a16:colId xmlns:a16="http://schemas.microsoft.com/office/drawing/2014/main" val="3871031238"/>
                    </a:ext>
                  </a:extLst>
                </a:gridCol>
                <a:gridCol w="629833">
                  <a:extLst>
                    <a:ext uri="{9D8B030D-6E8A-4147-A177-3AD203B41FA5}">
                      <a16:colId xmlns:a16="http://schemas.microsoft.com/office/drawing/2014/main" val="1517448866"/>
                    </a:ext>
                  </a:extLst>
                </a:gridCol>
                <a:gridCol w="852896">
                  <a:extLst>
                    <a:ext uri="{9D8B030D-6E8A-4147-A177-3AD203B41FA5}">
                      <a16:colId xmlns:a16="http://schemas.microsoft.com/office/drawing/2014/main" val="2916466745"/>
                    </a:ext>
                  </a:extLst>
                </a:gridCol>
                <a:gridCol w="2296256">
                  <a:extLst>
                    <a:ext uri="{9D8B030D-6E8A-4147-A177-3AD203B41FA5}">
                      <a16:colId xmlns:a16="http://schemas.microsoft.com/office/drawing/2014/main" val="2282228729"/>
                    </a:ext>
                  </a:extLst>
                </a:gridCol>
              </a:tblGrid>
              <a:tr h="418674">
                <a:tc gridSpan="5">
                  <a:txBody>
                    <a:bodyPr/>
                    <a:lstStyle/>
                    <a:p>
                      <a:pPr algn="ctr" fontAlgn="b"/>
                      <a:r>
                        <a:rPr lang="en-US" sz="800" b="1" i="0" u="none" strike="noStrike" dirty="0">
                          <a:solidFill>
                            <a:srgbClr val="000000"/>
                          </a:solidFill>
                          <a:effectLst/>
                          <a:latin typeface="Calibri" panose="020F0502020204030204" pitchFamily="34" charset="0"/>
                        </a:rPr>
                        <a:t>T3144 - State-Supplied Price Sheet</a:t>
                      </a:r>
                      <a:br>
                        <a:rPr lang="en-US" sz="800" b="1" i="0" u="none" strike="noStrike" dirty="0">
                          <a:solidFill>
                            <a:srgbClr val="000000"/>
                          </a:solidFill>
                          <a:effectLst/>
                          <a:latin typeface="Calibri" panose="020F0502020204030204" pitchFamily="34" charset="0"/>
                        </a:rPr>
                      </a:br>
                      <a:r>
                        <a:rPr lang="en-US" sz="800" b="1" i="0" u="none" strike="noStrike" dirty="0">
                          <a:solidFill>
                            <a:srgbClr val="000000"/>
                          </a:solidFill>
                          <a:effectLst/>
                          <a:latin typeface="Calibri" panose="020F0502020204030204" pitchFamily="34" charset="0"/>
                        </a:rPr>
                        <a:t>Specialized Microbial Cleaning, Employee Health Based Cleaning - Statewide</a:t>
                      </a:r>
                      <a:br>
                        <a:rPr lang="en-US" sz="800" b="1" i="0" u="none" strike="noStrike" dirty="0">
                          <a:solidFill>
                            <a:srgbClr val="000000"/>
                          </a:solidFill>
                          <a:effectLst/>
                          <a:latin typeface="Calibri" panose="020F0502020204030204" pitchFamily="34" charset="0"/>
                        </a:rPr>
                      </a:br>
                      <a:r>
                        <a:rPr lang="en-US" sz="800" b="1" i="0" u="none" strike="noStrike" dirty="0">
                          <a:solidFill>
                            <a:srgbClr val="FFFF00"/>
                          </a:solidFill>
                          <a:effectLst/>
                          <a:latin typeface="Calibri" panose="020F0502020204030204" pitchFamily="34" charset="0"/>
                        </a:rPr>
                        <a:t>Bid Solicitation: 24DPP00945</a:t>
                      </a:r>
                      <a:br>
                        <a:rPr lang="en-US" sz="800" b="1" i="0" u="none" strike="noStrike" dirty="0">
                          <a:solidFill>
                            <a:srgbClr val="FFFF00"/>
                          </a:solidFill>
                          <a:effectLst/>
                          <a:latin typeface="Calibri" panose="020F0502020204030204" pitchFamily="34" charset="0"/>
                        </a:rPr>
                      </a:br>
                      <a:r>
                        <a:rPr lang="en-US" sz="800" b="1" i="0" u="none" strike="noStrike" dirty="0">
                          <a:solidFill>
                            <a:srgbClr val="FFFF00"/>
                          </a:solidFill>
                          <a:effectLst/>
                          <a:latin typeface="Calibri" panose="020F0502020204030204" pitchFamily="34" charset="0"/>
                        </a:rPr>
                        <a:t>Please refer to Bid Solicitation Section 3.22 STATE-SUPPLIED PRICE SHEET INSTRUCTIONS</a:t>
                      </a:r>
                      <a:endParaRPr lang="en-US" sz="800" b="1" i="0" u="none" strike="noStrike" dirty="0">
                        <a:solidFill>
                          <a:srgbClr val="000000"/>
                        </a:solidFill>
                        <a:effectLst/>
                        <a:latin typeface="Calibri" panose="020F0502020204030204" pitchFamily="34" charset="0"/>
                      </a:endParaRP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492847390"/>
                  </a:ext>
                </a:extLst>
              </a:tr>
              <a:tr h="259454">
                <a:tc>
                  <a:txBody>
                    <a:bodyPr/>
                    <a:lstStyle/>
                    <a:p>
                      <a:pPr algn="l" fontAlgn="ctr"/>
                      <a:r>
                        <a:rPr lang="en-US" sz="700" b="1" i="0" u="none" strike="noStrike" dirty="0">
                          <a:solidFill>
                            <a:srgbClr val="FFFF00"/>
                          </a:solidFill>
                          <a:effectLst/>
                          <a:latin typeface="Calibri" panose="020F0502020204030204" pitchFamily="34" charset="0"/>
                        </a:rPr>
                        <a:t>Bidder Name:</a:t>
                      </a:r>
                    </a:p>
                  </a:txBody>
                  <a:tcPr marL="2806" marR="2806" marT="280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gridSpan="2">
                  <a:txBody>
                    <a:bodyPr/>
                    <a:lstStyle/>
                    <a:p>
                      <a:pPr algn="ctr" fontAlgn="b"/>
                      <a:r>
                        <a:rPr lang="en-US" sz="800" b="1" i="0" u="none" strike="noStrike" dirty="0">
                          <a:solidFill>
                            <a:srgbClr val="000000"/>
                          </a:solidFill>
                          <a:effectLst/>
                          <a:latin typeface="Calibri" panose="020F0502020204030204" pitchFamily="34" charset="0"/>
                        </a:rPr>
                        <a:t> </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US"/>
                    </a:p>
                  </a:txBody>
                  <a:tcPr/>
                </a:tc>
                <a:tc>
                  <a:txBody>
                    <a:bodyPr/>
                    <a:lstStyle/>
                    <a:p>
                      <a:pPr algn="l" fontAlgn="b"/>
                      <a:r>
                        <a:rPr lang="en-US" sz="800" b="1" i="0" u="none" strike="noStrike" dirty="0">
                          <a:solidFill>
                            <a:srgbClr val="FFFF00"/>
                          </a:solidFill>
                          <a:effectLst/>
                          <a:latin typeface="Calibri" panose="020F0502020204030204" pitchFamily="34" charset="0"/>
                        </a:rPr>
                        <a:t>Date:</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fontAlgn="b"/>
                      <a:r>
                        <a:rPr lang="en-US" sz="800" b="1" i="0" u="none" strike="noStrike">
                          <a:solidFill>
                            <a:srgbClr val="000000"/>
                          </a:solidFill>
                          <a:effectLst/>
                          <a:latin typeface="Calibri" panose="020F0502020204030204" pitchFamily="34" charset="0"/>
                        </a:rPr>
                        <a:t> </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188101136"/>
                  </a:ext>
                </a:extLst>
              </a:tr>
              <a:tr h="200603">
                <a:tc>
                  <a:txBody>
                    <a:bodyPr/>
                    <a:lstStyle/>
                    <a:p>
                      <a:pPr algn="ctr" fontAlgn="ctr"/>
                      <a:r>
                        <a:rPr lang="en-US" sz="800" b="1" i="0" u="none" strike="noStrike" dirty="0">
                          <a:solidFill>
                            <a:srgbClr val="000000"/>
                          </a:solidFill>
                          <a:effectLst/>
                          <a:latin typeface="Candara" panose="020E0502030303020204" pitchFamily="34" charset="0"/>
                        </a:rPr>
                        <a:t>Line </a:t>
                      </a:r>
                    </a:p>
                  </a:txBody>
                  <a:tcPr marL="2806" marR="2806" marT="280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D79B"/>
                    </a:solidFill>
                  </a:tcPr>
                </a:tc>
                <a:tc>
                  <a:txBody>
                    <a:bodyPr/>
                    <a:lstStyle/>
                    <a:p>
                      <a:pPr algn="ctr" fontAlgn="ctr"/>
                      <a:r>
                        <a:rPr lang="en-US" sz="800" b="1" i="0" u="none" strike="noStrike">
                          <a:solidFill>
                            <a:srgbClr val="000000"/>
                          </a:solidFill>
                          <a:effectLst/>
                          <a:latin typeface="Candara" panose="020E0502030303020204" pitchFamily="34" charset="0"/>
                        </a:rPr>
                        <a:t>Description</a:t>
                      </a:r>
                    </a:p>
                  </a:txBody>
                  <a:tcPr marL="2806" marR="2806" marT="280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D79B"/>
                    </a:solidFill>
                  </a:tcPr>
                </a:tc>
                <a:tc>
                  <a:txBody>
                    <a:bodyPr/>
                    <a:lstStyle/>
                    <a:p>
                      <a:pPr algn="ctr" fontAlgn="ctr"/>
                      <a:r>
                        <a:rPr lang="en-US" sz="800" b="1" i="0" u="none" strike="noStrike" dirty="0">
                          <a:solidFill>
                            <a:srgbClr val="000000"/>
                          </a:solidFill>
                          <a:effectLst/>
                          <a:latin typeface="Candara" panose="020E0502030303020204" pitchFamily="34" charset="0"/>
                        </a:rPr>
                        <a:t>Region</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D79B"/>
                    </a:solidFill>
                  </a:tcPr>
                </a:tc>
                <a:tc>
                  <a:txBody>
                    <a:bodyPr/>
                    <a:lstStyle/>
                    <a:p>
                      <a:pPr algn="ctr" fontAlgn="ctr"/>
                      <a:r>
                        <a:rPr lang="en-US" sz="800" b="1" i="0" u="none" strike="noStrike">
                          <a:solidFill>
                            <a:srgbClr val="000000"/>
                          </a:solidFill>
                          <a:effectLst/>
                          <a:latin typeface="Candara" panose="020E0502030303020204" pitchFamily="34" charset="0"/>
                        </a:rPr>
                        <a:t>Unit</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D79B"/>
                    </a:solidFill>
                  </a:tcPr>
                </a:tc>
                <a:tc>
                  <a:txBody>
                    <a:bodyPr/>
                    <a:lstStyle/>
                    <a:p>
                      <a:pPr algn="ctr" fontAlgn="ctr"/>
                      <a:r>
                        <a:rPr lang="en-US" sz="800" b="1" i="0" u="none" strike="noStrike">
                          <a:solidFill>
                            <a:srgbClr val="000000"/>
                          </a:solidFill>
                          <a:effectLst/>
                          <a:latin typeface="Candara" panose="020E0502030303020204" pitchFamily="34" charset="0"/>
                        </a:rPr>
                        <a:t> Unit Pricing</a:t>
                      </a:r>
                      <a:br>
                        <a:rPr lang="en-US" sz="800" b="1" i="0" u="none" strike="noStrike">
                          <a:solidFill>
                            <a:srgbClr val="000000"/>
                          </a:solidFill>
                          <a:effectLst/>
                          <a:latin typeface="Candara" panose="020E0502030303020204" pitchFamily="34" charset="0"/>
                        </a:rPr>
                      </a:br>
                      <a:r>
                        <a:rPr lang="en-US" sz="800" b="1" i="0" u="none" strike="noStrike">
                          <a:solidFill>
                            <a:srgbClr val="000000"/>
                          </a:solidFill>
                          <a:effectLst/>
                          <a:latin typeface="Candara" panose="020E0502030303020204" pitchFamily="34" charset="0"/>
                        </a:rPr>
                        <a:t>(Required)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D79B"/>
                    </a:solidFill>
                  </a:tcPr>
                </a:tc>
                <a:extLst>
                  <a:ext uri="{0D108BD9-81ED-4DB2-BD59-A6C34878D82A}">
                    <a16:rowId xmlns:a16="http://schemas.microsoft.com/office/drawing/2014/main" val="2357982318"/>
                  </a:ext>
                </a:extLst>
              </a:tr>
              <a:tr h="100302">
                <a:tc gridSpan="5">
                  <a:txBody>
                    <a:bodyPr/>
                    <a:lstStyle/>
                    <a:p>
                      <a:pPr algn="ctr" fontAlgn="ctr"/>
                      <a:r>
                        <a:rPr lang="en-US" sz="800" b="1" i="0" u="none" strike="noStrike" dirty="0">
                          <a:solidFill>
                            <a:srgbClr val="000000"/>
                          </a:solidFill>
                          <a:effectLst/>
                          <a:latin typeface="Calibri" panose="020F0502020204030204" pitchFamily="34" charset="0"/>
                        </a:rPr>
                        <a:t>Group 1 - North Region</a:t>
                      </a:r>
                    </a:p>
                  </a:txBody>
                  <a:tcPr marL="2806" marR="2806" marT="280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418728428"/>
                  </a:ext>
                </a:extLst>
              </a:tr>
              <a:tr h="167171">
                <a:tc>
                  <a:txBody>
                    <a:bodyPr/>
                    <a:lstStyle/>
                    <a:p>
                      <a:pPr algn="ctr" fontAlgn="b"/>
                      <a:r>
                        <a:rPr lang="en-US" sz="800" b="0" i="0" u="none" strike="noStrike" dirty="0">
                          <a:solidFill>
                            <a:srgbClr val="000000"/>
                          </a:solidFill>
                          <a:effectLst/>
                          <a:latin typeface="Calibri" panose="020F0502020204030204" pitchFamily="34" charset="0"/>
                        </a:rPr>
                        <a:t>1</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Supervisor </a:t>
                      </a:r>
                      <a:r>
                        <a:rPr lang="en-US" sz="800" b="0" i="0" u="none" strike="noStrike" dirty="0">
                          <a:solidFill>
                            <a:srgbClr val="000000"/>
                          </a:solidFill>
                          <a:effectLst/>
                          <a:latin typeface="Calibri" panose="020F0502020204030204" pitchFamily="34" charset="0"/>
                        </a:rPr>
                        <a:t>- Straight Time</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North</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Hour</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552174111"/>
                  </a:ext>
                </a:extLst>
              </a:tr>
              <a:tr h="167171">
                <a:tc>
                  <a:txBody>
                    <a:bodyPr/>
                    <a:lstStyle/>
                    <a:p>
                      <a:pPr algn="ctr" fontAlgn="b"/>
                      <a:r>
                        <a:rPr lang="en-US" sz="800" b="0" i="0" u="none" strike="noStrike" dirty="0">
                          <a:solidFill>
                            <a:srgbClr val="000000"/>
                          </a:solidFill>
                          <a:effectLst/>
                          <a:latin typeface="Calibri" panose="020F0502020204030204" pitchFamily="34" charset="0"/>
                        </a:rPr>
                        <a:t>2</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Supervisor – </a:t>
                      </a:r>
                      <a:r>
                        <a:rPr lang="en-US" sz="800" b="0" i="0" u="none" strike="noStrike" dirty="0">
                          <a:solidFill>
                            <a:srgbClr val="000000"/>
                          </a:solidFill>
                          <a:effectLst/>
                          <a:latin typeface="Calibri" panose="020F0502020204030204" pitchFamily="34" charset="0"/>
                        </a:rPr>
                        <a:t>Overtime</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North</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Hour</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2801800019"/>
                  </a:ext>
                </a:extLst>
              </a:tr>
              <a:tr h="171990">
                <a:tc>
                  <a:txBody>
                    <a:bodyPr/>
                    <a:lstStyle/>
                    <a:p>
                      <a:pPr algn="ctr" fontAlgn="b"/>
                      <a:r>
                        <a:rPr lang="en-US" sz="800" b="0" i="0" u="none" strike="noStrike" dirty="0">
                          <a:solidFill>
                            <a:srgbClr val="000000"/>
                          </a:solidFill>
                          <a:effectLst/>
                          <a:latin typeface="Calibri" panose="020F0502020204030204" pitchFamily="34" charset="0"/>
                        </a:rPr>
                        <a:t>3</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Project </a:t>
                      </a:r>
                      <a:r>
                        <a:rPr lang="en-US" sz="800" b="0" i="0" u="none" strike="noStrike" dirty="0">
                          <a:solidFill>
                            <a:srgbClr val="000000"/>
                          </a:solidFill>
                          <a:effectLst/>
                          <a:latin typeface="Calibri" panose="020F0502020204030204" pitchFamily="34" charset="0"/>
                        </a:rPr>
                        <a:t>Manager - Straight Time</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North</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Hour</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3532443370"/>
                  </a:ext>
                </a:extLst>
              </a:tr>
              <a:tr h="167171">
                <a:tc>
                  <a:txBody>
                    <a:bodyPr/>
                    <a:lstStyle/>
                    <a:p>
                      <a:pPr algn="ctr" fontAlgn="b"/>
                      <a:r>
                        <a:rPr lang="en-US" sz="800" b="0" i="0" u="none" strike="noStrike" dirty="0">
                          <a:solidFill>
                            <a:srgbClr val="000000"/>
                          </a:solidFill>
                          <a:effectLst/>
                          <a:latin typeface="Calibri" panose="020F0502020204030204" pitchFamily="34" charset="0"/>
                        </a:rPr>
                        <a:t>4</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Project </a:t>
                      </a:r>
                      <a:r>
                        <a:rPr lang="en-US" sz="800" b="0" i="0" u="none" strike="noStrike" dirty="0">
                          <a:solidFill>
                            <a:srgbClr val="000000"/>
                          </a:solidFill>
                          <a:effectLst/>
                          <a:latin typeface="Calibri" panose="020F0502020204030204" pitchFamily="34" charset="0"/>
                        </a:rPr>
                        <a:t>Manager </a:t>
                      </a:r>
                      <a:r>
                        <a:rPr lang="en-US" sz="800" b="0" i="0" u="none" strike="noStrike" dirty="0" smtClean="0">
                          <a:solidFill>
                            <a:srgbClr val="000000"/>
                          </a:solidFill>
                          <a:effectLst/>
                          <a:latin typeface="Calibri" panose="020F0502020204030204" pitchFamily="34" charset="0"/>
                        </a:rPr>
                        <a:t>– </a:t>
                      </a:r>
                      <a:r>
                        <a:rPr lang="en-US" sz="800" b="0" i="0" u="none" strike="noStrike" dirty="0">
                          <a:solidFill>
                            <a:srgbClr val="000000"/>
                          </a:solidFill>
                          <a:effectLst/>
                          <a:latin typeface="Calibri" panose="020F0502020204030204" pitchFamily="34" charset="0"/>
                        </a:rPr>
                        <a:t>Overtime</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North</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Hour</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185849958"/>
                  </a:ext>
                </a:extLst>
              </a:tr>
              <a:tr h="167171">
                <a:tc>
                  <a:txBody>
                    <a:bodyPr/>
                    <a:lstStyle/>
                    <a:p>
                      <a:pPr algn="ctr" fontAlgn="b"/>
                      <a:r>
                        <a:rPr lang="en-US" sz="800" b="0" i="0" u="none" strike="noStrike" dirty="0">
                          <a:solidFill>
                            <a:srgbClr val="000000"/>
                          </a:solidFill>
                          <a:effectLst/>
                          <a:latin typeface="Calibri" panose="020F0502020204030204" pitchFamily="34" charset="0"/>
                        </a:rPr>
                        <a:t>5</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Technician </a:t>
                      </a:r>
                      <a:r>
                        <a:rPr lang="en-US" sz="800" b="0" i="0" u="none" strike="noStrike" dirty="0">
                          <a:solidFill>
                            <a:srgbClr val="000000"/>
                          </a:solidFill>
                          <a:effectLst/>
                          <a:latin typeface="Calibri" panose="020F0502020204030204" pitchFamily="34" charset="0"/>
                        </a:rPr>
                        <a:t>- Straight Time</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North</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Hour</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3644317952"/>
                  </a:ext>
                </a:extLst>
              </a:tr>
              <a:tr h="167171">
                <a:tc>
                  <a:txBody>
                    <a:bodyPr/>
                    <a:lstStyle/>
                    <a:p>
                      <a:pPr algn="ctr" fontAlgn="b"/>
                      <a:r>
                        <a:rPr lang="en-US" sz="800" b="0" i="0" u="none" strike="noStrike" dirty="0">
                          <a:solidFill>
                            <a:srgbClr val="000000"/>
                          </a:solidFill>
                          <a:effectLst/>
                          <a:latin typeface="Calibri" panose="020F0502020204030204" pitchFamily="34" charset="0"/>
                        </a:rPr>
                        <a:t>6</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Technician – </a:t>
                      </a:r>
                      <a:r>
                        <a:rPr lang="en-US" sz="800" b="0" i="0" u="none" strike="noStrike" dirty="0">
                          <a:solidFill>
                            <a:srgbClr val="000000"/>
                          </a:solidFill>
                          <a:effectLst/>
                          <a:latin typeface="Calibri" panose="020F0502020204030204" pitchFamily="34" charset="0"/>
                        </a:rPr>
                        <a:t>Overtime</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North</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Hour</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2624423275"/>
                  </a:ext>
                </a:extLst>
              </a:tr>
              <a:tr h="167171">
                <a:tc>
                  <a:txBody>
                    <a:bodyPr/>
                    <a:lstStyle/>
                    <a:p>
                      <a:pPr algn="ctr" fontAlgn="b"/>
                      <a:r>
                        <a:rPr lang="en-US" sz="800" b="0" i="0" u="none" strike="noStrike" dirty="0">
                          <a:solidFill>
                            <a:srgbClr val="000000"/>
                          </a:solidFill>
                          <a:effectLst/>
                          <a:latin typeface="Calibri" panose="020F0502020204030204" pitchFamily="34" charset="0"/>
                        </a:rPr>
                        <a:t>7</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(Limited </a:t>
                      </a:r>
                      <a:r>
                        <a:rPr lang="en-US" sz="800" b="0" i="0" u="none" strike="noStrike" dirty="0">
                          <a:solidFill>
                            <a:srgbClr val="000000"/>
                          </a:solidFill>
                          <a:effectLst/>
                          <a:latin typeface="Calibri" panose="020F0502020204030204" pitchFamily="34" charset="0"/>
                        </a:rPr>
                        <a:t>Directional) Fogging</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North</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Day</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783217433"/>
                  </a:ext>
                </a:extLst>
              </a:tr>
              <a:tr h="100302">
                <a:tc>
                  <a:txBody>
                    <a:bodyPr/>
                    <a:lstStyle/>
                    <a:p>
                      <a:pPr algn="ctr" fontAlgn="b"/>
                      <a:r>
                        <a:rPr lang="en-US" sz="800" b="0" i="0" u="none" strike="noStrike" dirty="0">
                          <a:solidFill>
                            <a:srgbClr val="000000"/>
                          </a:solidFill>
                          <a:effectLst/>
                          <a:latin typeface="Calibri" panose="020F0502020204030204" pitchFamily="34" charset="0"/>
                        </a:rPr>
                        <a:t> </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0000"/>
                    </a:solidFill>
                  </a:tcPr>
                </a:tc>
                <a:tc>
                  <a:txBody>
                    <a:bodyPr/>
                    <a:lstStyle/>
                    <a:p>
                      <a:pPr algn="l" fontAlgn="b"/>
                      <a:r>
                        <a:rPr lang="en-US" sz="800" b="0" i="0" u="none" strike="noStrike" dirty="0">
                          <a:solidFill>
                            <a:srgbClr val="000000"/>
                          </a:solidFill>
                          <a:effectLst/>
                          <a:latin typeface="Calibri" panose="020F0502020204030204" pitchFamily="34" charset="0"/>
                        </a:rPr>
                        <a:t> </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0000"/>
                    </a:solidFill>
                  </a:tcPr>
                </a:tc>
                <a:tc>
                  <a:txBody>
                    <a:bodyPr/>
                    <a:lstStyle/>
                    <a:p>
                      <a:pPr algn="ctr" fontAlgn="ctr"/>
                      <a:r>
                        <a:rPr lang="en-US" sz="800" b="0" i="0" u="none" strike="noStrike">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0000"/>
                    </a:solidFill>
                  </a:tcPr>
                </a:tc>
                <a:tc>
                  <a:txBody>
                    <a:bodyPr/>
                    <a:lstStyle/>
                    <a:p>
                      <a:pPr algn="ctr" fontAlgn="ctr"/>
                      <a:r>
                        <a:rPr lang="en-US" sz="800" b="0" i="0" u="none" strike="noStrike">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0000"/>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0000"/>
                    </a:solidFill>
                  </a:tcPr>
                </a:tc>
                <a:extLst>
                  <a:ext uri="{0D108BD9-81ED-4DB2-BD59-A6C34878D82A}">
                    <a16:rowId xmlns:a16="http://schemas.microsoft.com/office/drawing/2014/main" val="4142595761"/>
                  </a:ext>
                </a:extLst>
              </a:tr>
              <a:tr h="100302">
                <a:tc gridSpan="5">
                  <a:txBody>
                    <a:bodyPr/>
                    <a:lstStyle/>
                    <a:p>
                      <a:pPr algn="ctr" fontAlgn="b"/>
                      <a:r>
                        <a:rPr lang="en-US" sz="800" b="1" i="0" u="none" strike="noStrike" dirty="0">
                          <a:solidFill>
                            <a:srgbClr val="000000"/>
                          </a:solidFill>
                          <a:effectLst/>
                          <a:latin typeface="Calibri" panose="020F0502020204030204" pitchFamily="34" charset="0"/>
                        </a:rPr>
                        <a:t>Group 2 - Central Region</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799686470"/>
                  </a:ext>
                </a:extLst>
              </a:tr>
              <a:tr h="167171">
                <a:tc>
                  <a:txBody>
                    <a:bodyPr/>
                    <a:lstStyle/>
                    <a:p>
                      <a:pPr algn="ctr" fontAlgn="b"/>
                      <a:r>
                        <a:rPr lang="en-US" sz="800" b="0" i="0" u="none" strike="noStrike" dirty="0">
                          <a:solidFill>
                            <a:srgbClr val="000000"/>
                          </a:solidFill>
                          <a:effectLst/>
                          <a:latin typeface="Calibri" panose="020F0502020204030204" pitchFamily="34" charset="0"/>
                        </a:rPr>
                        <a:t>8</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Supervisor </a:t>
                      </a:r>
                      <a:r>
                        <a:rPr lang="en-US" sz="800" b="0" i="0" u="none" strike="noStrike" dirty="0">
                          <a:solidFill>
                            <a:srgbClr val="000000"/>
                          </a:solidFill>
                          <a:effectLst/>
                          <a:latin typeface="Calibri" panose="020F0502020204030204" pitchFamily="34" charset="0"/>
                        </a:rPr>
                        <a:t>- Straight Time</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Central</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Hour</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845694434"/>
                  </a:ext>
                </a:extLst>
              </a:tr>
              <a:tr h="167171">
                <a:tc>
                  <a:txBody>
                    <a:bodyPr/>
                    <a:lstStyle/>
                    <a:p>
                      <a:pPr algn="ctr" fontAlgn="b"/>
                      <a:r>
                        <a:rPr lang="en-US" sz="800" b="0" i="0" u="none" strike="noStrike" dirty="0">
                          <a:solidFill>
                            <a:srgbClr val="000000"/>
                          </a:solidFill>
                          <a:effectLst/>
                          <a:latin typeface="Calibri" panose="020F0502020204030204" pitchFamily="34" charset="0"/>
                        </a:rPr>
                        <a:t>9</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Supervisor – </a:t>
                      </a:r>
                      <a:r>
                        <a:rPr lang="en-US" sz="800" b="0" i="0" u="none" strike="noStrike" dirty="0">
                          <a:solidFill>
                            <a:srgbClr val="000000"/>
                          </a:solidFill>
                          <a:effectLst/>
                          <a:latin typeface="Calibri" panose="020F0502020204030204" pitchFamily="34" charset="0"/>
                        </a:rPr>
                        <a:t>Overtime</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Central</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Hour</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858819303"/>
                  </a:ext>
                </a:extLst>
              </a:tr>
              <a:tr h="167171">
                <a:tc>
                  <a:txBody>
                    <a:bodyPr/>
                    <a:lstStyle/>
                    <a:p>
                      <a:pPr algn="ctr" fontAlgn="b"/>
                      <a:r>
                        <a:rPr lang="en-US" sz="800" b="0" i="0" u="none" strike="noStrike" dirty="0">
                          <a:solidFill>
                            <a:srgbClr val="000000"/>
                          </a:solidFill>
                          <a:effectLst/>
                          <a:latin typeface="Calibri" panose="020F0502020204030204" pitchFamily="34" charset="0"/>
                        </a:rPr>
                        <a:t>10</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Project </a:t>
                      </a:r>
                      <a:r>
                        <a:rPr lang="en-US" sz="800" b="0" i="0" u="none" strike="noStrike" dirty="0">
                          <a:solidFill>
                            <a:srgbClr val="000000"/>
                          </a:solidFill>
                          <a:effectLst/>
                          <a:latin typeface="Calibri" panose="020F0502020204030204" pitchFamily="34" charset="0"/>
                        </a:rPr>
                        <a:t>Manager - Straight Time</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Central</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Hour</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67874580"/>
                  </a:ext>
                </a:extLst>
              </a:tr>
              <a:tr h="167171">
                <a:tc>
                  <a:txBody>
                    <a:bodyPr/>
                    <a:lstStyle/>
                    <a:p>
                      <a:pPr algn="ctr" fontAlgn="b"/>
                      <a:r>
                        <a:rPr lang="en-US" sz="800" b="0" i="0" u="none" strike="noStrike" dirty="0">
                          <a:solidFill>
                            <a:srgbClr val="000000"/>
                          </a:solidFill>
                          <a:effectLst/>
                          <a:latin typeface="Calibri" panose="020F0502020204030204" pitchFamily="34" charset="0"/>
                        </a:rPr>
                        <a:t>11</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Project </a:t>
                      </a:r>
                      <a:r>
                        <a:rPr lang="en-US" sz="800" b="0" i="0" u="none" strike="noStrike" dirty="0">
                          <a:solidFill>
                            <a:srgbClr val="000000"/>
                          </a:solidFill>
                          <a:effectLst/>
                          <a:latin typeface="Calibri" panose="020F0502020204030204" pitchFamily="34" charset="0"/>
                        </a:rPr>
                        <a:t>Manager </a:t>
                      </a:r>
                      <a:r>
                        <a:rPr lang="en-US" sz="800" b="0" i="0" u="none" strike="noStrike" dirty="0" smtClean="0">
                          <a:solidFill>
                            <a:srgbClr val="000000"/>
                          </a:solidFill>
                          <a:effectLst/>
                          <a:latin typeface="Calibri" panose="020F0502020204030204" pitchFamily="34" charset="0"/>
                        </a:rPr>
                        <a:t>– </a:t>
                      </a:r>
                      <a:r>
                        <a:rPr lang="en-US" sz="800" b="0" i="0" u="none" strike="noStrike" dirty="0">
                          <a:solidFill>
                            <a:srgbClr val="000000"/>
                          </a:solidFill>
                          <a:effectLst/>
                          <a:latin typeface="Calibri" panose="020F0502020204030204" pitchFamily="34" charset="0"/>
                        </a:rPr>
                        <a:t>Overtime</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Central</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Hour</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2332482045"/>
                  </a:ext>
                </a:extLst>
              </a:tr>
              <a:tr h="167171">
                <a:tc>
                  <a:txBody>
                    <a:bodyPr/>
                    <a:lstStyle/>
                    <a:p>
                      <a:pPr algn="ctr" fontAlgn="b"/>
                      <a:r>
                        <a:rPr lang="en-US" sz="800" b="0" i="0" u="none" strike="noStrike" dirty="0">
                          <a:solidFill>
                            <a:srgbClr val="000000"/>
                          </a:solidFill>
                          <a:effectLst/>
                          <a:latin typeface="Calibri" panose="020F0502020204030204" pitchFamily="34" charset="0"/>
                        </a:rPr>
                        <a:t>12</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Technician </a:t>
                      </a:r>
                      <a:r>
                        <a:rPr lang="en-US" sz="800" b="0" i="0" u="none" strike="noStrike" dirty="0">
                          <a:solidFill>
                            <a:srgbClr val="000000"/>
                          </a:solidFill>
                          <a:effectLst/>
                          <a:latin typeface="Calibri" panose="020F0502020204030204" pitchFamily="34" charset="0"/>
                        </a:rPr>
                        <a:t>- Straight Time</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Central</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Hour</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3240267743"/>
                  </a:ext>
                </a:extLst>
              </a:tr>
              <a:tr h="167171">
                <a:tc>
                  <a:txBody>
                    <a:bodyPr/>
                    <a:lstStyle/>
                    <a:p>
                      <a:pPr algn="ctr" fontAlgn="b"/>
                      <a:r>
                        <a:rPr lang="en-US" sz="800" b="0" i="0" u="none" strike="noStrike" dirty="0">
                          <a:solidFill>
                            <a:srgbClr val="000000"/>
                          </a:solidFill>
                          <a:effectLst/>
                          <a:latin typeface="Calibri" panose="020F0502020204030204" pitchFamily="34" charset="0"/>
                        </a:rPr>
                        <a:t>13</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Technician – </a:t>
                      </a:r>
                      <a:r>
                        <a:rPr lang="en-US" sz="800" b="0" i="0" u="none" strike="noStrike" dirty="0">
                          <a:solidFill>
                            <a:srgbClr val="000000"/>
                          </a:solidFill>
                          <a:effectLst/>
                          <a:latin typeface="Calibri" panose="020F0502020204030204" pitchFamily="34" charset="0"/>
                        </a:rPr>
                        <a:t>Overtime</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Central</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Hour</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2381088090"/>
                  </a:ext>
                </a:extLst>
              </a:tr>
              <a:tr h="167171">
                <a:tc>
                  <a:txBody>
                    <a:bodyPr/>
                    <a:lstStyle/>
                    <a:p>
                      <a:pPr algn="ctr" fontAlgn="b"/>
                      <a:r>
                        <a:rPr lang="en-US" sz="800" b="0" i="0" u="none" strike="noStrike" dirty="0">
                          <a:solidFill>
                            <a:srgbClr val="000000"/>
                          </a:solidFill>
                          <a:effectLst/>
                          <a:latin typeface="Calibri" panose="020F0502020204030204" pitchFamily="34" charset="0"/>
                        </a:rPr>
                        <a:t>14</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a:t>
                      </a:r>
                      <a:r>
                        <a:rPr lang="en-US" sz="800" b="0" i="0" u="none" strike="noStrike" dirty="0">
                          <a:solidFill>
                            <a:srgbClr val="000000"/>
                          </a:solidFill>
                          <a:effectLst/>
                          <a:latin typeface="Calibri" panose="020F0502020204030204" pitchFamily="34" charset="0"/>
                        </a:rPr>
                        <a:t>Limited Directional) Fogging</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Central</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Day</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42991096"/>
                  </a:ext>
                </a:extLst>
              </a:tr>
              <a:tr h="100302">
                <a:tc>
                  <a:txBody>
                    <a:bodyPr/>
                    <a:lstStyle/>
                    <a:p>
                      <a:pPr algn="ctr" fontAlgn="b"/>
                      <a:r>
                        <a:rPr lang="en-US" sz="800" b="0" i="0" u="none" strike="noStrike" dirty="0">
                          <a:solidFill>
                            <a:srgbClr val="000000"/>
                          </a:solidFill>
                          <a:effectLst/>
                          <a:latin typeface="Calibri" panose="020F0502020204030204" pitchFamily="34" charset="0"/>
                        </a:rPr>
                        <a:t> </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0000"/>
                    </a:solidFill>
                  </a:tcPr>
                </a:tc>
                <a:tc>
                  <a:txBody>
                    <a:bodyPr/>
                    <a:lstStyle/>
                    <a:p>
                      <a:pPr algn="l" fontAlgn="b"/>
                      <a:r>
                        <a:rPr lang="en-US" sz="800" b="0" i="0" u="none" strike="noStrike" dirty="0">
                          <a:solidFill>
                            <a:srgbClr val="000000"/>
                          </a:solidFill>
                          <a:effectLst/>
                          <a:latin typeface="Calibri" panose="020F0502020204030204" pitchFamily="34" charset="0"/>
                        </a:rPr>
                        <a:t> </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0000"/>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0000"/>
                    </a:solidFill>
                  </a:tcPr>
                </a:tc>
                <a:tc>
                  <a:txBody>
                    <a:bodyPr/>
                    <a:lstStyle/>
                    <a:p>
                      <a:pPr algn="ctr" fontAlgn="ctr"/>
                      <a:r>
                        <a:rPr lang="en-US" sz="800" b="0" i="0" u="none" strike="noStrike">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0000"/>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0000"/>
                    </a:solidFill>
                  </a:tcPr>
                </a:tc>
                <a:extLst>
                  <a:ext uri="{0D108BD9-81ED-4DB2-BD59-A6C34878D82A}">
                    <a16:rowId xmlns:a16="http://schemas.microsoft.com/office/drawing/2014/main" val="4160762771"/>
                  </a:ext>
                </a:extLst>
              </a:tr>
              <a:tr h="100302">
                <a:tc gridSpan="5">
                  <a:txBody>
                    <a:bodyPr/>
                    <a:lstStyle/>
                    <a:p>
                      <a:pPr algn="ctr" fontAlgn="b"/>
                      <a:r>
                        <a:rPr lang="en-US" sz="800" b="1" i="0" u="none" strike="noStrike" dirty="0">
                          <a:solidFill>
                            <a:srgbClr val="000000"/>
                          </a:solidFill>
                          <a:effectLst/>
                          <a:latin typeface="Calibri" panose="020F0502020204030204" pitchFamily="34" charset="0"/>
                        </a:rPr>
                        <a:t>Group 3 - South Region</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077070493"/>
                  </a:ext>
                </a:extLst>
              </a:tr>
              <a:tr h="167171">
                <a:tc>
                  <a:txBody>
                    <a:bodyPr/>
                    <a:lstStyle/>
                    <a:p>
                      <a:pPr algn="ctr" fontAlgn="b"/>
                      <a:r>
                        <a:rPr lang="en-US" sz="800" b="0" i="0" u="none" strike="noStrike" dirty="0">
                          <a:solidFill>
                            <a:srgbClr val="000000"/>
                          </a:solidFill>
                          <a:effectLst/>
                          <a:latin typeface="Calibri" panose="020F0502020204030204" pitchFamily="34" charset="0"/>
                        </a:rPr>
                        <a:t>15</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Supervisor </a:t>
                      </a:r>
                      <a:r>
                        <a:rPr lang="en-US" sz="800" b="0" i="0" u="none" strike="noStrike" dirty="0">
                          <a:solidFill>
                            <a:srgbClr val="000000"/>
                          </a:solidFill>
                          <a:effectLst/>
                          <a:latin typeface="Calibri" panose="020F0502020204030204" pitchFamily="34" charset="0"/>
                        </a:rPr>
                        <a:t>- Straight Time</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South</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Hour</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2152635727"/>
                  </a:ext>
                </a:extLst>
              </a:tr>
              <a:tr h="167171">
                <a:tc>
                  <a:txBody>
                    <a:bodyPr/>
                    <a:lstStyle/>
                    <a:p>
                      <a:pPr algn="ctr" fontAlgn="b"/>
                      <a:r>
                        <a:rPr lang="en-US" sz="800" b="0" i="0" u="none" strike="noStrike" dirty="0">
                          <a:solidFill>
                            <a:srgbClr val="000000"/>
                          </a:solidFill>
                          <a:effectLst/>
                          <a:latin typeface="Calibri" panose="020F0502020204030204" pitchFamily="34" charset="0"/>
                        </a:rPr>
                        <a:t>16</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Supervisor – </a:t>
                      </a:r>
                      <a:r>
                        <a:rPr lang="en-US" sz="800" b="0" i="0" u="none" strike="noStrike" dirty="0">
                          <a:solidFill>
                            <a:srgbClr val="000000"/>
                          </a:solidFill>
                          <a:effectLst/>
                          <a:latin typeface="Calibri" panose="020F0502020204030204" pitchFamily="34" charset="0"/>
                        </a:rPr>
                        <a:t>Overtime</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South</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Hour</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3892954100"/>
                  </a:ext>
                </a:extLst>
              </a:tr>
              <a:tr h="167171">
                <a:tc>
                  <a:txBody>
                    <a:bodyPr/>
                    <a:lstStyle/>
                    <a:p>
                      <a:pPr algn="ctr" fontAlgn="b"/>
                      <a:r>
                        <a:rPr lang="en-US" sz="800" b="0" i="0" u="none" strike="noStrike" dirty="0">
                          <a:solidFill>
                            <a:srgbClr val="000000"/>
                          </a:solidFill>
                          <a:effectLst/>
                          <a:latin typeface="Calibri" panose="020F0502020204030204" pitchFamily="34" charset="0"/>
                        </a:rPr>
                        <a:t>17</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Project </a:t>
                      </a:r>
                      <a:r>
                        <a:rPr lang="en-US" sz="800" b="0" i="0" u="none" strike="noStrike" dirty="0">
                          <a:solidFill>
                            <a:srgbClr val="000000"/>
                          </a:solidFill>
                          <a:effectLst/>
                          <a:latin typeface="Calibri" panose="020F0502020204030204" pitchFamily="34" charset="0"/>
                        </a:rPr>
                        <a:t>Manager - Straight Time</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South</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Hour</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620090050"/>
                  </a:ext>
                </a:extLst>
              </a:tr>
              <a:tr h="188204">
                <a:tc>
                  <a:txBody>
                    <a:bodyPr/>
                    <a:lstStyle/>
                    <a:p>
                      <a:pPr algn="ctr" fontAlgn="b"/>
                      <a:r>
                        <a:rPr lang="en-US" sz="800" b="0" i="0" u="none" strike="noStrike" dirty="0">
                          <a:solidFill>
                            <a:srgbClr val="000000"/>
                          </a:solidFill>
                          <a:effectLst/>
                          <a:latin typeface="Calibri" panose="020F0502020204030204" pitchFamily="34" charset="0"/>
                        </a:rPr>
                        <a:t>18</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Project </a:t>
                      </a:r>
                      <a:r>
                        <a:rPr lang="en-US" sz="800" b="0" i="0" u="none" strike="noStrike" dirty="0">
                          <a:solidFill>
                            <a:srgbClr val="000000"/>
                          </a:solidFill>
                          <a:effectLst/>
                          <a:latin typeface="Calibri" panose="020F0502020204030204" pitchFamily="34" charset="0"/>
                        </a:rPr>
                        <a:t>Manager </a:t>
                      </a:r>
                      <a:r>
                        <a:rPr lang="en-US" sz="800" b="0" i="0" u="none" strike="noStrike" dirty="0" smtClean="0">
                          <a:solidFill>
                            <a:srgbClr val="000000"/>
                          </a:solidFill>
                          <a:effectLst/>
                          <a:latin typeface="Calibri" panose="020F0502020204030204" pitchFamily="34" charset="0"/>
                        </a:rPr>
                        <a:t>– </a:t>
                      </a:r>
                      <a:r>
                        <a:rPr lang="en-US" sz="800" b="0" i="0" u="none" strike="noStrike" dirty="0">
                          <a:solidFill>
                            <a:srgbClr val="000000"/>
                          </a:solidFill>
                          <a:effectLst/>
                          <a:latin typeface="Calibri" panose="020F0502020204030204" pitchFamily="34" charset="0"/>
                        </a:rPr>
                        <a:t>Overtime</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South</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Hour</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2241328483"/>
                  </a:ext>
                </a:extLst>
              </a:tr>
              <a:tr h="167171">
                <a:tc>
                  <a:txBody>
                    <a:bodyPr/>
                    <a:lstStyle/>
                    <a:p>
                      <a:pPr algn="ctr" fontAlgn="b"/>
                      <a:r>
                        <a:rPr lang="en-US" sz="800" b="0" i="0" u="none" strike="noStrike" dirty="0">
                          <a:solidFill>
                            <a:srgbClr val="000000"/>
                          </a:solidFill>
                          <a:effectLst/>
                          <a:latin typeface="Calibri" panose="020F0502020204030204" pitchFamily="34" charset="0"/>
                        </a:rPr>
                        <a:t>19</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Technician </a:t>
                      </a:r>
                      <a:r>
                        <a:rPr lang="en-US" sz="800" b="0" i="0" u="none" strike="noStrike" dirty="0">
                          <a:solidFill>
                            <a:srgbClr val="000000"/>
                          </a:solidFill>
                          <a:effectLst/>
                          <a:latin typeface="Calibri" panose="020F0502020204030204" pitchFamily="34" charset="0"/>
                        </a:rPr>
                        <a:t>- Straight Time</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South</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Hour</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2528157992"/>
                  </a:ext>
                </a:extLst>
              </a:tr>
              <a:tr h="167171">
                <a:tc>
                  <a:txBody>
                    <a:bodyPr/>
                    <a:lstStyle/>
                    <a:p>
                      <a:pPr algn="ctr" fontAlgn="b"/>
                      <a:r>
                        <a:rPr lang="en-US" sz="800" b="0" i="0" u="none" strike="noStrike" dirty="0">
                          <a:solidFill>
                            <a:srgbClr val="000000"/>
                          </a:solidFill>
                          <a:effectLst/>
                          <a:latin typeface="Calibri" panose="020F0502020204030204" pitchFamily="34" charset="0"/>
                        </a:rPr>
                        <a:t>20</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Technician – </a:t>
                      </a:r>
                      <a:r>
                        <a:rPr lang="en-US" sz="800" b="0" i="0" u="none" strike="noStrike" dirty="0">
                          <a:solidFill>
                            <a:srgbClr val="000000"/>
                          </a:solidFill>
                          <a:effectLst/>
                          <a:latin typeface="Calibri" panose="020F0502020204030204" pitchFamily="34" charset="0"/>
                        </a:rPr>
                        <a:t>Overtime</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South</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Hour</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363933411"/>
                  </a:ext>
                </a:extLst>
              </a:tr>
              <a:tr h="167171">
                <a:tc>
                  <a:txBody>
                    <a:bodyPr/>
                    <a:lstStyle/>
                    <a:p>
                      <a:pPr algn="ctr" fontAlgn="b"/>
                      <a:r>
                        <a:rPr lang="en-US" sz="800" b="0" i="0" u="none" strike="noStrike" dirty="0">
                          <a:solidFill>
                            <a:srgbClr val="000000"/>
                          </a:solidFill>
                          <a:effectLst/>
                          <a:latin typeface="Calibri" panose="020F0502020204030204" pitchFamily="34" charset="0"/>
                        </a:rPr>
                        <a:t>21</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l" fontAlgn="b"/>
                      <a:r>
                        <a:rPr lang="en-US" sz="800" b="0" i="0" u="none" strike="noStrike" dirty="0" smtClean="0">
                          <a:solidFill>
                            <a:srgbClr val="000000"/>
                          </a:solidFill>
                          <a:effectLst/>
                          <a:latin typeface="Calibri" panose="020F0502020204030204" pitchFamily="34" charset="0"/>
                        </a:rPr>
                        <a:t> (Limited </a:t>
                      </a:r>
                      <a:r>
                        <a:rPr lang="en-US" sz="800" b="0" i="0" u="none" strike="noStrike" dirty="0">
                          <a:solidFill>
                            <a:srgbClr val="000000"/>
                          </a:solidFill>
                          <a:effectLst/>
                          <a:latin typeface="Calibri" panose="020F0502020204030204" pitchFamily="34" charset="0"/>
                        </a:rPr>
                        <a:t>Directional) Fogging</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South</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a:solidFill>
                            <a:srgbClr val="000000"/>
                          </a:solidFill>
                          <a:effectLst/>
                          <a:latin typeface="Calibri" panose="020F0502020204030204" pitchFamily="34" charset="0"/>
                        </a:rPr>
                        <a:t>Day</a:t>
                      </a:r>
                    </a:p>
                  </a:txBody>
                  <a:tcPr marL="2806" marR="2806" marT="28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tc>
                  <a:txBody>
                    <a:bodyPr/>
                    <a:lstStyle/>
                    <a:p>
                      <a:pPr algn="ctr" fontAlgn="ctr"/>
                      <a:r>
                        <a:rPr lang="en-US" sz="800" b="0" i="0" u="none" strike="noStrike" dirty="0">
                          <a:solidFill>
                            <a:srgbClr val="000000"/>
                          </a:solidFill>
                          <a:effectLst/>
                          <a:latin typeface="Calibri" panose="020F0502020204030204" pitchFamily="34" charset="0"/>
                        </a:rPr>
                        <a:t> </a:t>
                      </a:r>
                    </a:p>
                  </a:txBody>
                  <a:tcPr marL="2806" marR="2806" marT="280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2569457765"/>
                  </a:ext>
                </a:extLst>
              </a:tr>
              <a:tr h="83585">
                <a:tc>
                  <a:txBody>
                    <a:bodyPr/>
                    <a:lstStyle/>
                    <a:p>
                      <a:pPr algn="l" fontAlgn="b"/>
                      <a:r>
                        <a:rPr lang="en-US" sz="400" b="0" i="0" u="none" strike="noStrike">
                          <a:solidFill>
                            <a:srgbClr val="000000"/>
                          </a:solidFill>
                          <a:effectLst/>
                          <a:latin typeface="Calibri" panose="020F0502020204030204" pitchFamily="34" charset="0"/>
                        </a:rPr>
                        <a:t> </a:t>
                      </a:r>
                    </a:p>
                  </a:txBody>
                  <a:tcPr marL="2806" marR="2806" marT="280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a:txBody>
                    <a:bodyPr/>
                    <a:lstStyle/>
                    <a:p>
                      <a:pPr algn="l" fontAlgn="b"/>
                      <a:r>
                        <a:rPr lang="en-US" sz="800" b="0" i="0" u="none" strike="noStrike">
                          <a:solidFill>
                            <a:srgbClr val="000000"/>
                          </a:solidFill>
                          <a:effectLst/>
                          <a:latin typeface="Calibri" panose="020F0502020204030204" pitchFamily="34" charset="0"/>
                        </a:rPr>
                        <a:t> </a:t>
                      </a:r>
                    </a:p>
                  </a:txBody>
                  <a:tcPr marL="2806" marR="2806" marT="280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a:txBody>
                    <a:bodyPr/>
                    <a:lstStyle/>
                    <a:p>
                      <a:pPr algn="l" fontAlgn="b"/>
                      <a:r>
                        <a:rPr lang="en-US" sz="800" b="0" i="0" u="none" strike="noStrike">
                          <a:solidFill>
                            <a:srgbClr val="000000"/>
                          </a:solidFill>
                          <a:effectLst/>
                          <a:latin typeface="Calibri" panose="020F0502020204030204" pitchFamily="34" charset="0"/>
                        </a:rPr>
                        <a:t> </a:t>
                      </a:r>
                    </a:p>
                  </a:txBody>
                  <a:tcPr marL="2806" marR="2806" marT="28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a:txBody>
                    <a:bodyPr/>
                    <a:lstStyle/>
                    <a:p>
                      <a:pPr algn="l" fontAlgn="b"/>
                      <a:r>
                        <a:rPr lang="en-US" sz="800" b="0" i="0" u="none" strike="noStrike">
                          <a:solidFill>
                            <a:srgbClr val="000000"/>
                          </a:solidFill>
                          <a:effectLst/>
                          <a:latin typeface="Calibri" panose="020F0502020204030204" pitchFamily="34" charset="0"/>
                        </a:rPr>
                        <a:t> </a:t>
                      </a:r>
                    </a:p>
                  </a:txBody>
                  <a:tcPr marL="2806" marR="2806" marT="28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a:txBody>
                    <a:bodyPr/>
                    <a:lstStyle/>
                    <a:p>
                      <a:pPr algn="l" fontAlgn="b"/>
                      <a:r>
                        <a:rPr lang="en-US" sz="800" b="0" i="0" u="none" strike="noStrike" dirty="0">
                          <a:solidFill>
                            <a:srgbClr val="000000"/>
                          </a:solidFill>
                          <a:effectLst/>
                          <a:latin typeface="Calibri" panose="020F0502020204030204" pitchFamily="34" charset="0"/>
                        </a:rPr>
                        <a:t> </a:t>
                      </a:r>
                    </a:p>
                  </a:txBody>
                  <a:tcPr marL="2806" marR="2806" marT="280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extLst>
                  <a:ext uri="{0D108BD9-81ED-4DB2-BD59-A6C34878D82A}">
                    <a16:rowId xmlns:a16="http://schemas.microsoft.com/office/drawing/2014/main" val="3335408286"/>
                  </a:ext>
                </a:extLst>
              </a:tr>
            </a:tbl>
          </a:graphicData>
        </a:graphic>
      </p:graphicFrame>
    </p:spTree>
    <p:extLst>
      <p:ext uri="{BB962C8B-B14F-4D97-AF65-F5344CB8AC3E}">
        <p14:creationId xmlns:p14="http://schemas.microsoft.com/office/powerpoint/2010/main" val="12959081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800" dirty="0" smtClean="0"/>
              <a:t>State Supplied Price Sheet </a:t>
            </a:r>
            <a:br>
              <a:rPr lang="en-US" sz="2800" dirty="0" smtClean="0"/>
            </a:br>
            <a:r>
              <a:rPr lang="en-US" sz="2800" dirty="0" smtClean="0"/>
              <a:t>T3144 </a:t>
            </a:r>
            <a:r>
              <a:rPr lang="en-US" sz="2800" dirty="0"/>
              <a:t>- Specialized Microbial Cleaning, Employee Health Based Cleaning – Statewide</a:t>
            </a:r>
          </a:p>
        </p:txBody>
      </p:sp>
      <p:sp>
        <p:nvSpPr>
          <p:cNvPr id="3" name="Content Placeholder 2"/>
          <p:cNvSpPr>
            <a:spLocks noGrp="1"/>
          </p:cNvSpPr>
          <p:nvPr>
            <p:ph idx="1"/>
          </p:nvPr>
        </p:nvSpPr>
        <p:spPr/>
        <p:txBody>
          <a:bodyPr>
            <a:normAutofit/>
          </a:bodyPr>
          <a:lstStyle/>
          <a:p>
            <a:r>
              <a:rPr lang="en-US" dirty="0" smtClean="0"/>
              <a:t>Please see </a:t>
            </a:r>
            <a:r>
              <a:rPr lang="en-US" dirty="0"/>
              <a:t>Section </a:t>
            </a:r>
            <a:r>
              <a:rPr lang="en-US" dirty="0" smtClean="0"/>
              <a:t>3.22, </a:t>
            </a:r>
            <a:r>
              <a:rPr lang="en-US" dirty="0"/>
              <a:t>State-Supplied Price Sheet Instructions, </a:t>
            </a:r>
            <a:r>
              <a:rPr lang="en-US" dirty="0" smtClean="0"/>
              <a:t>for directions.</a:t>
            </a:r>
            <a:endParaRPr lang="en-US" dirty="0"/>
          </a:p>
          <a:p>
            <a:r>
              <a:rPr lang="en-US" dirty="0"/>
              <a:t>There </a:t>
            </a:r>
            <a:r>
              <a:rPr lang="en-US" dirty="0" smtClean="0"/>
              <a:t>are twenty-one (21)  </a:t>
            </a:r>
            <a:r>
              <a:rPr lang="en-US" dirty="0"/>
              <a:t>price lines. Bidders can bid on one, two or all G</a:t>
            </a:r>
            <a:r>
              <a:rPr lang="en-US" dirty="0" smtClean="0"/>
              <a:t>roups.</a:t>
            </a:r>
            <a:endParaRPr lang="en-US" dirty="0"/>
          </a:p>
          <a:p>
            <a:r>
              <a:rPr lang="en-US" dirty="0"/>
              <a:t>Bidders are able to submit quotes &amp; be eligible for award of any combination of </a:t>
            </a:r>
            <a:r>
              <a:rPr lang="en-US" dirty="0" smtClean="0"/>
              <a:t>groups. </a:t>
            </a:r>
            <a:endParaRPr lang="en-US" dirty="0"/>
          </a:p>
          <a:p>
            <a:r>
              <a:rPr lang="en-US" dirty="0"/>
              <a:t>Any changes or alterations to the State-Supplied Price Sheet may result in the Bidder’s Quote being deemed non-responsive.</a:t>
            </a:r>
          </a:p>
          <a:p>
            <a:r>
              <a:rPr lang="en-US" dirty="0"/>
              <a:t>Bidders must bid on all price lines within </a:t>
            </a:r>
            <a:r>
              <a:rPr lang="en-US" dirty="0" smtClean="0"/>
              <a:t>the Group </a:t>
            </a:r>
            <a:r>
              <a:rPr lang="en-US" dirty="0"/>
              <a:t>to be considered responsive for that location.(Example: To be considered responsive for Group 1: </a:t>
            </a:r>
            <a:r>
              <a:rPr lang="en-US" dirty="0" smtClean="0"/>
              <a:t>North Region </a:t>
            </a:r>
            <a:r>
              <a:rPr lang="en-US" dirty="0"/>
              <a:t>– Bidders must bid on Price Lines </a:t>
            </a:r>
            <a:r>
              <a:rPr lang="en-US" dirty="0" smtClean="0"/>
              <a:t>1-7).</a:t>
            </a:r>
            <a:endParaRPr lang="en-US" dirty="0"/>
          </a:p>
          <a:p>
            <a:endParaRPr lang="en-US" dirty="0"/>
          </a:p>
        </p:txBody>
      </p:sp>
    </p:spTree>
    <p:extLst>
      <p:ext uri="{BB962C8B-B14F-4D97-AF65-F5344CB8AC3E}">
        <p14:creationId xmlns:p14="http://schemas.microsoft.com/office/powerpoint/2010/main" val="7837235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sp>
        <p:nvSpPr>
          <p:cNvPr id="3" name="Content Placeholder 2"/>
          <p:cNvSpPr>
            <a:spLocks noGrp="1"/>
          </p:cNvSpPr>
          <p:nvPr>
            <p:ph idx="1"/>
          </p:nvPr>
        </p:nvSpPr>
        <p:spPr/>
        <p:txBody>
          <a:bodyPr/>
          <a:lstStyle/>
          <a:p>
            <a:r>
              <a:rPr lang="en-US" dirty="0"/>
              <a:t>Your question must pertain to the Procedures and Quote Submission Requirement </a:t>
            </a:r>
            <a:r>
              <a:rPr lang="en-US" dirty="0" smtClean="0"/>
              <a:t>Only.</a:t>
            </a:r>
            <a:endParaRPr lang="en-US" dirty="0"/>
          </a:p>
          <a:p>
            <a:r>
              <a:rPr lang="en-US" dirty="0"/>
              <a:t>Any question </a:t>
            </a:r>
            <a:r>
              <a:rPr lang="en-US" dirty="0" smtClean="0"/>
              <a:t>regarding the </a:t>
            </a:r>
            <a:r>
              <a:rPr lang="en-US" dirty="0"/>
              <a:t>Bid Solicitation must be submitted during the Q&amp;A on NJSTART.</a:t>
            </a:r>
          </a:p>
          <a:p>
            <a:endParaRPr lang="en-US" dirty="0"/>
          </a:p>
        </p:txBody>
      </p:sp>
    </p:spTree>
    <p:extLst>
      <p:ext uri="{BB962C8B-B14F-4D97-AF65-F5344CB8AC3E}">
        <p14:creationId xmlns:p14="http://schemas.microsoft.com/office/powerpoint/2010/main" val="3607809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1895" y="938735"/>
            <a:ext cx="9404723" cy="1400530"/>
          </a:xfrm>
        </p:spPr>
        <p:txBody>
          <a:bodyPr/>
          <a:lstStyle/>
          <a:p>
            <a:r>
              <a:rPr lang="en-US" dirty="0" smtClean="0"/>
              <a:t>THANK YOU FOR ATTENDING</a:t>
            </a:r>
            <a:endParaRPr lang="en-US" dirty="0"/>
          </a:p>
        </p:txBody>
      </p:sp>
      <p:sp>
        <p:nvSpPr>
          <p:cNvPr id="3" name="Content Placeholder 2"/>
          <p:cNvSpPr>
            <a:spLocks noGrp="1"/>
          </p:cNvSpPr>
          <p:nvPr>
            <p:ph idx="1"/>
          </p:nvPr>
        </p:nvSpPr>
        <p:spPr>
          <a:xfrm>
            <a:off x="530703" y="2033183"/>
            <a:ext cx="8946541" cy="4195481"/>
          </a:xfrm>
        </p:spPr>
        <p:txBody>
          <a:bodyPr/>
          <a:lstStyle/>
          <a:p>
            <a:endParaRPr lang="en-US" dirty="0" smtClean="0"/>
          </a:p>
          <a:p>
            <a:endParaRPr lang="en-US" dirty="0"/>
          </a:p>
          <a:p>
            <a:endParaRPr lang="en-US" dirty="0" smtClean="0"/>
          </a:p>
        </p:txBody>
      </p:sp>
      <p:sp>
        <p:nvSpPr>
          <p:cNvPr id="4" name="Rectangle 3"/>
          <p:cNvSpPr/>
          <p:nvPr/>
        </p:nvSpPr>
        <p:spPr>
          <a:xfrm>
            <a:off x="471498" y="2645346"/>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on </a:t>
            </a:r>
            <a:r>
              <a:rPr lang="en-US" sz="4000" dirty="0" smtClean="0"/>
              <a:t>Thursday </a:t>
            </a:r>
            <a:r>
              <a:rPr lang="en-US" sz="4000" dirty="0" smtClean="0"/>
              <a:t>April </a:t>
            </a:r>
            <a:r>
              <a:rPr lang="en-US" sz="4000" dirty="0" smtClean="0"/>
              <a:t>10, 2025 </a:t>
            </a:r>
          </a:p>
          <a:p>
            <a:endParaRPr lang="en-US" sz="4000" dirty="0"/>
          </a:p>
          <a:p>
            <a:r>
              <a:rPr lang="en-US" sz="4000" dirty="0"/>
              <a:t>Quotes due </a:t>
            </a:r>
            <a:r>
              <a:rPr lang="en-US" sz="4000" dirty="0" smtClean="0"/>
              <a:t>by 2pm </a:t>
            </a:r>
            <a:r>
              <a:rPr lang="en-US" sz="4000" dirty="0" smtClean="0"/>
              <a:t>on Thursday May 8, </a:t>
            </a:r>
            <a:r>
              <a:rPr lang="en-US" sz="4000" dirty="0" smtClean="0"/>
              <a:t>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UHEEMK3J3FEE-1573984473-742</_dlc_DocId>
    <_dlc_DocIdUrl xmlns="d4e5d782-6a70-4577-82ee-b2c87f6aa0d2">
      <Url>http://treassp19/sites/purchase/NJSTART Document Templates/_layouts/15/DocIdRedir.aspx?ID=UHEEMK3J3FEE-1573984473-742</Url>
      <Description>UHEEMK3J3FEE-1573984473-742</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Props1.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2.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3.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312E865A-0D6C-468F-AD69-D8CD94906944}">
  <ds:schemaRefs>
    <ds:schemaRef ds:uri="http://schemas.microsoft.com/sharepoint/v3"/>
    <ds:schemaRef ds:uri="d4e5d782-6a70-4577-82ee-b2c87f6aa0d2"/>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4a2393ed-911e-4c9b-9d18-84f1fe0b670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Ion</Template>
  <TotalTime>1281</TotalTime>
  <Words>1315</Words>
  <Application>Microsoft Office PowerPoint</Application>
  <PresentationFormat>Widescreen</PresentationFormat>
  <Paragraphs>202</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Candara</vt:lpstr>
      <vt:lpstr>Century Gothic</vt:lpstr>
      <vt:lpstr>Wingdings 3</vt:lpstr>
      <vt:lpstr>Ion</vt:lpstr>
      <vt:lpstr>Optional Pre-Quote Conference T3144 - Specialized Microbial Cleaning, Employee Health Based Cleaning – Statewide 24DPP00945</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T3144 – State Supplied Price Sheet </vt:lpstr>
      <vt:lpstr>State Supplied Price Sheet  T3144 - Specialized Microbial Cleaning, Employee Health Based Cleaning – Statewide</vt:lpstr>
      <vt:lpstr>Questions?</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Aponte, Karissa [TREAS]</cp:lastModifiedBy>
  <cp:revision>66</cp:revision>
  <cp:lastPrinted>2020-02-11T14:28:14Z</cp:lastPrinted>
  <dcterms:created xsi:type="dcterms:W3CDTF">2020-01-31T19:31:42Z</dcterms:created>
  <dcterms:modified xsi:type="dcterms:W3CDTF">2025-03-17T14:18:28Z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6f03684b-8753-4c61-85da-780ed643e238</vt:lpwstr>
  </property>
  <property fmtid="{D5CDD505-2E9C-101B-9397-08002B2CF9AE}" pid="4" name="URL">
    <vt:lpwstr/>
  </property>
  <property fmtid="{D5CDD505-2E9C-101B-9397-08002B2CF9AE}" pid="5" name="DocumentSetDescription">
    <vt:lpwstr/>
  </property>
</Properties>
</file>