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6" r:id="rId6"/>
    <p:sldId id="277" r:id="rId7"/>
    <p:sldId id="271" r:id="rId8"/>
    <p:sldId id="272" r:id="rId9"/>
    <p:sldId id="274" r:id="rId10"/>
    <p:sldId id="268" r:id="rId11"/>
    <p:sldId id="269" r:id="rId12"/>
    <p:sldId id="273" r:id="rId13"/>
    <p:sldId id="267" r:id="rId14"/>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7" d="100"/>
          <a:sy n="117" d="100"/>
        </p:scale>
        <p:origin x="300"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2/22/2024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2/22/2024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2/22/2024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2/22/2024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2/22/2024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2/22/2024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2/22/2024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2/22/2024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2/22/2024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2/22/2024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2/22/2024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2/22/2024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2/22/2024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mc:AlternateContent xmlns:mc="http://schemas.openxmlformats.org/markup-compatibility/2006" xmlns:p14="http://schemas.microsoft.com/office/powerpoint/2010/main">
    <mc:Choice Requires="p14">
      <p:transition p14:dur="0"/>
    </mc:Choice>
    <mc:Fallback xmlns="">
      <p:transition/>
    </mc:Fallback>
  </mc:AlternateConten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000" dirty="0" smtClean="0"/>
              <a:t>Optional Pre-Quote Conference</a:t>
            </a:r>
            <a:br>
              <a:rPr lang="en-US" sz="4000" dirty="0" smtClean="0"/>
            </a:br>
            <a:r>
              <a:rPr lang="en-US" sz="4000" dirty="0"/>
              <a:t>T2658 NJDEP Non-Emergency Remedial Action Services (NERAS) 24DPP00939</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March 15, 2024</a:t>
            </a:r>
          </a:p>
          <a:p>
            <a:r>
              <a:rPr lang="en-US" sz="2800" dirty="0" smtClean="0"/>
              <a:t>Quotes due by 2pm, April 17, 2024</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smtClean="0"/>
              <a:t>Please introduce yourself by providing your name and the firm you represent in the chat room.</a:t>
            </a:r>
          </a:p>
          <a:p>
            <a:r>
              <a:rPr lang="en-US" dirty="0" smtClean="0"/>
              <a:t>Please </a:t>
            </a:r>
            <a:r>
              <a:rPr lang="en-US" dirty="0"/>
              <a:t>identify yourself </a:t>
            </a:r>
            <a:r>
              <a:rPr lang="en-US" dirty="0" smtClean="0"/>
              <a:t>and </a:t>
            </a:r>
            <a:r>
              <a:rPr lang="en-US" dirty="0"/>
              <a:t>the firm you represent prior to asking a question</a:t>
            </a:r>
            <a:r>
              <a:rPr lang="en-US" dirty="0" smtClean="0"/>
              <a:t>. </a:t>
            </a:r>
            <a:endParaRPr lang="en-US" dirty="0"/>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a:t>
            </a:r>
            <a:r>
              <a:rPr lang="en-US" dirty="0" smtClean="0"/>
              <a:t>support:(609</a:t>
            </a:r>
            <a:r>
              <a:rPr lang="en-US" dirty="0"/>
              <a:t>)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
        <p:nvSpPr>
          <p:cNvPr id="4" name="AutoShape 2" descr="https://gbc-powerpoint.officeapps.live.com/pods/GetClipboardImage.ashx?Id=57452e4e-39db-4267-b5a7-cf0f5ae0bb80&amp;DC=GB4&amp;pkey=dcf43693-bf33-4538-97c6-48efb24c602e&amp;wdwaccluster=GB4"/>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Cover page: Submission dates </a:t>
            </a:r>
          </a:p>
          <a:p>
            <a:r>
              <a:rPr lang="en-US" dirty="0" smtClean="0"/>
              <a:t>Section 1: Purpose, background, Q&amp;A and exceptions, Bid Amendments, Quote content, support</a:t>
            </a:r>
          </a:p>
          <a:p>
            <a:r>
              <a:rPr lang="en-US" dirty="0" smtClean="0"/>
              <a:t>Section 2: Pre-Quote Submission Information</a:t>
            </a:r>
          </a:p>
          <a:p>
            <a:r>
              <a:rPr lang="en-US" dirty="0" smtClean="0"/>
              <a:t>Section 3: Quote Submission Requirements – Requirements of the Bidder, including forms, technical approach, schedules</a:t>
            </a:r>
            <a:r>
              <a:rPr lang="en-US" smtClean="0"/>
              <a:t>, resumes</a:t>
            </a:r>
            <a:r>
              <a:rPr lang="en-US" dirty="0" smtClean="0"/>
              <a:t>, firm experience, financial capability, and price sheet instructions, as well as additional  terms and prohibition on conflicting terms and conditions </a:t>
            </a:r>
          </a:p>
          <a:p>
            <a:r>
              <a:rPr lang="en-US" dirty="0" smtClean="0"/>
              <a:t>Section 4: Scope of Work – Requirements of the Contractor</a:t>
            </a:r>
          </a:p>
          <a:p>
            <a:r>
              <a:rPr lang="en-US" dirty="0" smtClean="0"/>
              <a:t>Section 5: General Contract Terms, including Contract Term and Extension Option, performance security, ownership of material, and staff substitutions</a:t>
            </a:r>
          </a:p>
          <a:p>
            <a:r>
              <a:rPr lang="en-US" dirty="0" smtClean="0"/>
              <a:t>Section 6: Data Security Requirements  - Contractor Responsibility</a:t>
            </a:r>
          </a:p>
          <a:p>
            <a:r>
              <a:rPr lang="en-US" dirty="0" smtClean="0"/>
              <a:t>Section 7: Modifications to the State of New Jersey Standard Terms and Conditions – Contractor Insurance Requirements</a:t>
            </a:r>
          </a:p>
          <a:p>
            <a:endParaRPr lang="en-US" dirty="0"/>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3: Quote Submission Requirements</a:t>
            </a:r>
            <a:endParaRPr lang="en-US" dirty="0"/>
          </a:p>
        </p:txBody>
      </p:sp>
      <p:sp>
        <p:nvSpPr>
          <p:cNvPr id="3" name="Content Placeholder 2"/>
          <p:cNvSpPr>
            <a:spLocks noGrp="1"/>
          </p:cNvSpPr>
          <p:nvPr>
            <p:ph idx="1"/>
          </p:nvPr>
        </p:nvSpPr>
        <p:spPr/>
        <p:txBody>
          <a:bodyPr/>
          <a:lstStyle/>
          <a:p>
            <a:r>
              <a:rPr lang="en-US" dirty="0" smtClean="0"/>
              <a:t>Section 3.13.1 Offer and Acceptance- SHOULD</a:t>
            </a:r>
          </a:p>
          <a:p>
            <a:r>
              <a:rPr lang="en-US" dirty="0" smtClean="0">
                <a:solidFill>
                  <a:srgbClr val="FFFF00"/>
                </a:solidFill>
              </a:rPr>
              <a:t>Section 3.13.2 Ownership Disclosure- SHALL</a:t>
            </a:r>
          </a:p>
          <a:p>
            <a:r>
              <a:rPr lang="en-US" dirty="0" smtClean="0"/>
              <a:t>Section 3.13.3 Disclosure of Investment Activities in Iran Form- SHOULD</a:t>
            </a:r>
          </a:p>
          <a:p>
            <a:r>
              <a:rPr lang="en-US" dirty="0" smtClean="0"/>
              <a:t>Section 3.13.4 Disclosure of Investigations and Other Actions Involving Bidder Form- SHOULD</a:t>
            </a:r>
          </a:p>
          <a:p>
            <a:r>
              <a:rPr lang="en-US" dirty="0" smtClean="0"/>
              <a:t>Section 3.13.5 MacBride Principles Form- SHOULD</a:t>
            </a:r>
          </a:p>
          <a:p>
            <a:r>
              <a:rPr lang="en-US" dirty="0" smtClean="0"/>
              <a:t>Section 3.13.6 Service Performance Within the United States- SHOULD</a:t>
            </a:r>
          </a:p>
          <a:p>
            <a:r>
              <a:rPr lang="en-US" dirty="0" smtClean="0"/>
              <a:t>3.13.7 Confidentiality/Commitment to Defend- SHOULD</a:t>
            </a:r>
            <a:endParaRPr lang="en-US" dirty="0"/>
          </a:p>
        </p:txBody>
      </p:sp>
      <p:sp>
        <p:nvSpPr>
          <p:cNvPr id="4" name="AutoShape 2" descr="https://gbc-powerpoint.officeapps.live.com/pods/GetClipboardImage.ashx?Id=522199df-06d3-44a7-a2c6-bc6476773330&amp;DC=GB4&amp;pkey=46ab44be-a732-48d6-b3ac-3012dd98eb16&amp;wdwaccluster=GB4"/>
          <p:cNvSpPr>
            <a:spLocks noChangeAspect="1" noChangeArrowheads="1"/>
          </p:cNvSpPr>
          <p:nvPr/>
        </p:nvSpPr>
        <p:spPr bwMode="auto">
          <a:xfrm flipV="1">
            <a:off x="212725" y="160338"/>
            <a:ext cx="304800" cy="49824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4184883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Section 3: Quote Submission Requirements</a:t>
            </a:r>
            <a:endParaRPr lang="en-US" dirty="0"/>
          </a:p>
        </p:txBody>
      </p:sp>
      <p:sp>
        <p:nvSpPr>
          <p:cNvPr id="3" name="Content Placeholder 2"/>
          <p:cNvSpPr>
            <a:spLocks noGrp="1"/>
          </p:cNvSpPr>
          <p:nvPr>
            <p:ph idx="1"/>
          </p:nvPr>
        </p:nvSpPr>
        <p:spPr/>
        <p:txBody>
          <a:bodyPr/>
          <a:lstStyle/>
          <a:p>
            <a:r>
              <a:rPr lang="en-US" dirty="0" smtClean="0"/>
              <a:t>Section 3.13.8 Subcontractor Utilization Plan- SHOULD</a:t>
            </a:r>
          </a:p>
          <a:p>
            <a:r>
              <a:rPr lang="en-US" dirty="0" smtClean="0"/>
              <a:t>Section 3.13.10 Affirmative Action- SHOULD</a:t>
            </a:r>
          </a:p>
          <a:p>
            <a:r>
              <a:rPr lang="en-US" dirty="0" smtClean="0"/>
              <a:t>Section 3.13.13 Business Registration- SHOULD</a:t>
            </a:r>
          </a:p>
          <a:p>
            <a:r>
              <a:rPr lang="en-US" dirty="0" smtClean="0"/>
              <a:t>Section 3.13.14 Certification of Non-Involvement in Prohibited Activities in Russia or Belarus- SHOULD</a:t>
            </a:r>
          </a:p>
          <a:p>
            <a:r>
              <a:rPr lang="en-US" dirty="0" smtClean="0">
                <a:solidFill>
                  <a:srgbClr val="FFFF00"/>
                </a:solidFill>
              </a:rPr>
              <a:t>3.13.15 Public Works Contractor Registration- SHALL, Must be registered at the time of Quote Opening</a:t>
            </a:r>
          </a:p>
          <a:p>
            <a:r>
              <a:rPr lang="en-US" dirty="0" smtClean="0">
                <a:solidFill>
                  <a:srgbClr val="FFFF00"/>
                </a:solidFill>
              </a:rPr>
              <a:t>3.13.16 A-901 License- SHALL</a:t>
            </a:r>
          </a:p>
          <a:p>
            <a:r>
              <a:rPr lang="en-US" dirty="0" smtClean="0">
                <a:solidFill>
                  <a:srgbClr val="FFFF00"/>
                </a:solidFill>
              </a:rPr>
              <a:t>3.13.17 Certificate of Public Convenience and Necessity- SHALL</a:t>
            </a:r>
            <a:endParaRPr lang="en-US" dirty="0">
              <a:solidFill>
                <a:srgbClr val="FFFF00"/>
              </a:solidFill>
            </a:endParaRPr>
          </a:p>
        </p:txBody>
      </p:sp>
    </p:spTree>
    <p:extLst>
      <p:ext uri="{BB962C8B-B14F-4D97-AF65-F5344CB8AC3E}">
        <p14:creationId xmlns:p14="http://schemas.microsoft.com/office/powerpoint/2010/main" val="18769937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lnSpcReduction="10000"/>
          </a:bodyPr>
          <a:lstStyle/>
          <a:p>
            <a:r>
              <a:rPr lang="en-US" dirty="0" smtClean="0"/>
              <a:t>Section 8: Evaluation criteria, clarifications, best and final offer</a:t>
            </a:r>
          </a:p>
          <a:p>
            <a:r>
              <a:rPr lang="en-US" dirty="0" smtClean="0"/>
              <a:t>Section 9: Glossary</a:t>
            </a:r>
          </a:p>
          <a:p>
            <a:pPr marL="0" indent="0">
              <a:buNone/>
            </a:pPr>
            <a:endParaRPr lang="en-US" dirty="0"/>
          </a:p>
          <a:p>
            <a:r>
              <a:rPr lang="en-US" dirty="0" smtClean="0"/>
              <a:t>Reminders</a:t>
            </a:r>
          </a:p>
          <a:p>
            <a:pPr lvl="1"/>
            <a:r>
              <a:rPr lang="en-US" dirty="0" smtClean="0"/>
              <a:t>Review Bid Solicitation in its entirety and submit any questions prior to the deadline including exceptions. Updated documents will be posted in NJSTART and should be reviewed as posted.</a:t>
            </a:r>
          </a:p>
          <a:p>
            <a:pPr lvl="1"/>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1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a:t>
            </a:r>
            <a:r>
              <a:rPr lang="en-US" sz="4000" dirty="0" smtClean="0"/>
              <a:t>2pm, March 15, 2024</a:t>
            </a:r>
          </a:p>
          <a:p>
            <a:endParaRPr lang="en-US" sz="4000" dirty="0"/>
          </a:p>
          <a:p>
            <a:r>
              <a:rPr lang="en-US" sz="4000" dirty="0"/>
              <a:t>Quotes due by </a:t>
            </a:r>
            <a:r>
              <a:rPr lang="en-US" sz="4000" dirty="0" smtClean="0"/>
              <a:t>2pm, April 17, 2024</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1300</TotalTime>
  <Words>903</Words>
  <Application>Microsoft Office PowerPoint</Application>
  <PresentationFormat>Widescreen</PresentationFormat>
  <Paragraphs>66</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Century Gothic</vt:lpstr>
      <vt:lpstr>Wingdings 3</vt:lpstr>
      <vt:lpstr>Ion</vt:lpstr>
      <vt:lpstr>Optional Pre-Quote Conference T2658 NJDEP Non-Emergency Remedial Action Services (NERAS) 24DPP00939</vt:lpstr>
      <vt:lpstr>WELCOME &amp; INTRODUCTIONS </vt:lpstr>
      <vt:lpstr>PURPOSE &amp; GENERAL INFORMATION</vt:lpstr>
      <vt:lpstr>BID SOLICITATION AT A GLANCE</vt:lpstr>
      <vt:lpstr>Section 3: Quote Submission Requirements</vt:lpstr>
      <vt:lpstr>Section 3: Quote Submission Requirements</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Santos, Amanda [TREAS]</cp:lastModifiedBy>
  <cp:revision>63</cp:revision>
  <cp:lastPrinted>2020-02-11T14:28:14Z</cp:lastPrinted>
  <dcterms:created xsi:type="dcterms:W3CDTF">2020-01-31T19:31:42Z</dcterms:created>
  <dcterms:modified xsi:type="dcterms:W3CDTF">2024-02-22T21:03:38Z</dcterms:modified>
</cp:coreProperties>
</file>