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6" r:id="rId6"/>
    <p:sldId id="277" r:id="rId7"/>
    <p:sldId id="271" r:id="rId8"/>
    <p:sldId id="272" r:id="rId9"/>
    <p:sldId id="274" r:id="rId10"/>
    <p:sldId id="268" r:id="rId11"/>
    <p:sldId id="269" r:id="rId12"/>
    <p:sldId id="273" r:id="rId13"/>
    <p:sldId id="267" r:id="rId14"/>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5/6/2024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5/6/2024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5/6/2024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5/6/2024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5/6/2024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5/6/2024</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5/6/2024</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5/6/2024</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5/6/2024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5/6/2024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5/6/2024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5/6/2024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5/6/2024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5/6/2024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5/6/2024</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000" dirty="0"/>
              <a:t>Optional Pre-Quote Conference</a:t>
            </a:r>
            <a:br>
              <a:rPr lang="en-US" sz="4000" dirty="0"/>
            </a:br>
            <a:r>
              <a:rPr lang="en-US" sz="4000" dirty="0" smtClean="0"/>
              <a:t>T2549 Subsurface Remedial Action Services 24DPP00928</a:t>
            </a:r>
            <a:endParaRPr lang="en-US" sz="40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2pm, </a:t>
            </a:r>
            <a:r>
              <a:rPr lang="en-US" sz="2800" dirty="0" smtClean="0"/>
              <a:t>May 16, 2024</a:t>
            </a:r>
            <a:endParaRPr lang="en-US" sz="2800" dirty="0"/>
          </a:p>
          <a:p>
            <a:r>
              <a:rPr lang="en-US" sz="2800" dirty="0"/>
              <a:t>Quotes due by 2pm, </a:t>
            </a:r>
            <a:r>
              <a:rPr lang="en-US" sz="2800" dirty="0" smtClean="0"/>
              <a:t>June 25, 2024</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introduce yourself by providing your name and the firm you represent in the chat room.</a:t>
            </a:r>
          </a:p>
          <a:p>
            <a:r>
              <a:rPr lang="en-US" dirty="0"/>
              <a:t>Please identify yourself and the firm you represent prior to asking a question. </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t>NJSTART Vendor phone support:(609)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a:bodyPr>
          <a:lstStyle/>
          <a:p>
            <a:r>
              <a:rPr lang="en-US" dirty="0"/>
              <a:t>Cover page: Submission dates </a:t>
            </a:r>
          </a:p>
          <a:p>
            <a:r>
              <a:rPr lang="en-US" dirty="0"/>
              <a:t>Section 1: Purpose, background, Q&amp;A and exceptions, Bid Amendments, Quote content, support</a:t>
            </a:r>
          </a:p>
          <a:p>
            <a:r>
              <a:rPr lang="en-US" dirty="0"/>
              <a:t>Section 2: Pre-Quote Submission Information</a:t>
            </a:r>
          </a:p>
          <a:p>
            <a:r>
              <a:rPr lang="en-US" dirty="0"/>
              <a:t>Section 3: Quote Submission Requirements – Requirements of the Bidder, including forms, technical approach, schedules, resumes, firm experience, financial capability, and price sheet instructions, as well as additional  terms and prohibition on conflicting terms and conditions </a:t>
            </a:r>
          </a:p>
          <a:p>
            <a:endParaRPr lang="en-US" dirty="0"/>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3: Quote Submission Requirements</a:t>
            </a:r>
            <a:endParaRPr lang="en-US" dirty="0"/>
          </a:p>
        </p:txBody>
      </p:sp>
      <p:sp>
        <p:nvSpPr>
          <p:cNvPr id="3" name="Content Placeholder 2"/>
          <p:cNvSpPr>
            <a:spLocks noGrp="1"/>
          </p:cNvSpPr>
          <p:nvPr>
            <p:ph idx="1"/>
          </p:nvPr>
        </p:nvSpPr>
        <p:spPr/>
        <p:txBody>
          <a:bodyPr/>
          <a:lstStyle/>
          <a:p>
            <a:r>
              <a:rPr lang="en-US" dirty="0" smtClean="0"/>
              <a:t>Section 3.13.1 Offer and Acceptance- SHOULD</a:t>
            </a:r>
          </a:p>
          <a:p>
            <a:r>
              <a:rPr lang="en-US" dirty="0" smtClean="0">
                <a:solidFill>
                  <a:srgbClr val="FFFF00"/>
                </a:solidFill>
              </a:rPr>
              <a:t>Section 3.13.2 Ownership Disclosure- SHALL</a:t>
            </a:r>
          </a:p>
          <a:p>
            <a:r>
              <a:rPr lang="en-US" dirty="0" smtClean="0"/>
              <a:t>Section 3.13.3 Disclosure of Investment Activities in Iran Form- SHOULD</a:t>
            </a:r>
          </a:p>
          <a:p>
            <a:r>
              <a:rPr lang="en-US" dirty="0" smtClean="0"/>
              <a:t>Section 3.13.4 Disclosure of Investigations and Other Actions Involving Bidder Form- SHOULD</a:t>
            </a:r>
          </a:p>
          <a:p>
            <a:r>
              <a:rPr lang="en-US" dirty="0" smtClean="0"/>
              <a:t>Section 3.13.5 MacBride Principles Form- SHOULD</a:t>
            </a:r>
          </a:p>
          <a:p>
            <a:r>
              <a:rPr lang="en-US" dirty="0" smtClean="0"/>
              <a:t>Section 3.13.6 Service Performance Within the United States *Source Disclosure)- SHOULD</a:t>
            </a:r>
          </a:p>
          <a:p>
            <a:r>
              <a:rPr lang="en-US" dirty="0" smtClean="0"/>
              <a:t>3.13.7 Confidentiality/Commitment to Defend- SHOULD</a:t>
            </a:r>
            <a:endParaRPr lang="en-US" dirty="0"/>
          </a:p>
        </p:txBody>
      </p:sp>
      <p:sp>
        <p:nvSpPr>
          <p:cNvPr id="4" name="AutoShape 2" descr="https://gbc-powerpoint.officeapps.live.com/pods/GetClipboardImage.ashx?Id=522199df-06d3-44a7-a2c6-bc6476773330&amp;DC=GB4&amp;pkey=46ab44be-a732-48d6-b3ac-3012dd98eb16&amp;wdwaccluster=GB4"/>
          <p:cNvSpPr>
            <a:spLocks noChangeAspect="1" noChangeArrowheads="1"/>
          </p:cNvSpPr>
          <p:nvPr/>
        </p:nvSpPr>
        <p:spPr bwMode="auto">
          <a:xfrm flipV="1">
            <a:off x="212725" y="160338"/>
            <a:ext cx="304800" cy="49824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93381829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3: Quote Submission Requirements</a:t>
            </a:r>
            <a:endParaRPr lang="en-US" dirty="0"/>
          </a:p>
        </p:txBody>
      </p:sp>
      <p:sp>
        <p:nvSpPr>
          <p:cNvPr id="3" name="Content Placeholder 2"/>
          <p:cNvSpPr>
            <a:spLocks noGrp="1"/>
          </p:cNvSpPr>
          <p:nvPr>
            <p:ph idx="1"/>
          </p:nvPr>
        </p:nvSpPr>
        <p:spPr/>
        <p:txBody>
          <a:bodyPr/>
          <a:lstStyle/>
          <a:p>
            <a:r>
              <a:rPr lang="en-US" dirty="0" smtClean="0">
                <a:solidFill>
                  <a:srgbClr val="FFFF00"/>
                </a:solidFill>
              </a:rPr>
              <a:t>Section 3.13.8 Subcontractor Utilization Plan- SHALL (if Subcontracting)</a:t>
            </a:r>
          </a:p>
          <a:p>
            <a:r>
              <a:rPr lang="en-US" dirty="0" smtClean="0">
                <a:solidFill>
                  <a:srgbClr val="FFFF00"/>
                </a:solidFill>
              </a:rPr>
              <a:t>Section 3.13.10 Affirmative Action- </a:t>
            </a:r>
            <a:r>
              <a:rPr lang="en-US" dirty="0" smtClean="0">
                <a:solidFill>
                  <a:srgbClr val="FFFF00"/>
                </a:solidFill>
              </a:rPr>
              <a:t>SHALL</a:t>
            </a:r>
            <a:endParaRPr lang="en-US" dirty="0" smtClean="0">
              <a:solidFill>
                <a:srgbClr val="FFFF00"/>
              </a:solidFill>
            </a:endParaRPr>
          </a:p>
          <a:p>
            <a:r>
              <a:rPr lang="en-US" dirty="0" smtClean="0"/>
              <a:t>Section 3.13.13 Business Registration- SHOULD</a:t>
            </a:r>
          </a:p>
          <a:p>
            <a:r>
              <a:rPr lang="en-US" dirty="0" smtClean="0"/>
              <a:t>Section 3.13.14 Certification of Non-Involvement in Prohibited Activities in Russia or Belarus- SHOULD</a:t>
            </a:r>
          </a:p>
          <a:p>
            <a:r>
              <a:rPr lang="en-US" dirty="0" smtClean="0">
                <a:solidFill>
                  <a:srgbClr val="FFFF00"/>
                </a:solidFill>
              </a:rPr>
              <a:t>3.13.15 Public Works Contractor Registration- SHALL, Must be registered at the time of Quote Opening</a:t>
            </a:r>
          </a:p>
          <a:p>
            <a:r>
              <a:rPr lang="en-US" dirty="0" smtClean="0">
                <a:solidFill>
                  <a:srgbClr val="FFFF00"/>
                </a:solidFill>
              </a:rPr>
              <a:t>3.13.16 A-901 License- SHALL (proof application has been submitted)</a:t>
            </a:r>
          </a:p>
          <a:p>
            <a:r>
              <a:rPr lang="en-US" dirty="0" smtClean="0">
                <a:solidFill>
                  <a:srgbClr val="FFFF00"/>
                </a:solidFill>
              </a:rPr>
              <a:t>3.13.17 Certificate of Public Convenience and Necessity- SHALL</a:t>
            </a:r>
            <a:endParaRPr lang="en-US" dirty="0">
              <a:solidFill>
                <a:srgbClr val="FFFF00"/>
              </a:solidFill>
            </a:endParaRPr>
          </a:p>
        </p:txBody>
      </p:sp>
    </p:spTree>
    <p:extLst>
      <p:ext uri="{BB962C8B-B14F-4D97-AF65-F5344CB8AC3E}">
        <p14:creationId xmlns:p14="http://schemas.microsoft.com/office/powerpoint/2010/main" val="35255322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3312" y="1702966"/>
            <a:ext cx="8946541" cy="4545434"/>
          </a:xfrm>
        </p:spPr>
        <p:txBody>
          <a:bodyPr>
            <a:noAutofit/>
          </a:bodyPr>
          <a:lstStyle/>
          <a:p>
            <a:r>
              <a:rPr lang="en-US" sz="1400" dirty="0"/>
              <a:t>Section 4: Scope of Work – Requirements of the Contractor</a:t>
            </a:r>
          </a:p>
          <a:p>
            <a:r>
              <a:rPr lang="en-US" sz="1400" dirty="0"/>
              <a:t>Section 5: General Contract Terms, including Contract Term and Extension Option, performance security, ownership of material, and staff substitutions</a:t>
            </a:r>
          </a:p>
          <a:p>
            <a:r>
              <a:rPr lang="en-US" sz="1400" dirty="0"/>
              <a:t>Section 6: Data Security Requirements  - Contractor Responsibility</a:t>
            </a:r>
          </a:p>
          <a:p>
            <a:r>
              <a:rPr lang="en-US" sz="1400" dirty="0"/>
              <a:t>Section 7: Modifications to the State of New Jersey Standard Terms and Conditions – Contractor Insurance Requirements</a:t>
            </a:r>
          </a:p>
          <a:p>
            <a:r>
              <a:rPr lang="en-US" sz="1400" dirty="0" smtClean="0"/>
              <a:t>Section </a:t>
            </a:r>
            <a:r>
              <a:rPr lang="en-US" sz="1400" dirty="0"/>
              <a:t>8: Evaluation criteria, clarifications, best and final offer</a:t>
            </a:r>
          </a:p>
          <a:p>
            <a:r>
              <a:rPr lang="en-US" sz="1400" dirty="0"/>
              <a:t>Section 9: Glossary</a:t>
            </a:r>
          </a:p>
          <a:p>
            <a:pPr marL="0" indent="0">
              <a:buNone/>
            </a:pPr>
            <a:endParaRPr lang="en-US" sz="1400" dirty="0"/>
          </a:p>
          <a:p>
            <a:r>
              <a:rPr lang="en-US" sz="1400" dirty="0"/>
              <a:t>Reminders</a:t>
            </a:r>
          </a:p>
          <a:p>
            <a:pPr lvl="1"/>
            <a:r>
              <a:rPr lang="en-US" sz="1200" dirty="0"/>
              <a:t>Review Bid Solicitation in its entirety and submit any questions prior to the deadline including exceptions. Updated documents will be posted in NJSTART and should be reviewed as posted.</a:t>
            </a:r>
          </a:p>
          <a:p>
            <a:pPr lvl="1"/>
            <a:r>
              <a:rPr lang="en-US" sz="1200" dirty="0"/>
              <a:t>Submit Quotes on time addressing all mandatory requirements including forms, or Quote may be deemed non-responsive. “Shall” denotes a mandatory requirement; however, not submitting requested information (“should”) could impact technical score</a:t>
            </a:r>
          </a:p>
          <a:p>
            <a:pPr lvl="1"/>
            <a:r>
              <a:rPr lang="en-US" sz="1200" dirty="0"/>
              <a:t>Price Sheet must be completed in its entirety with no lines added or removed, or additional language or fees referenced</a:t>
            </a:r>
          </a:p>
          <a:p>
            <a:pPr marL="457200" lvl="1" indent="0">
              <a:buNone/>
            </a:pPr>
            <a:endParaRPr lang="en-US" sz="700"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2000"/>
                                        <p:tgtEl>
                                          <p:spTgt spid="3">
                                            <p:txEl>
                                              <p:pRg st="5" end="5"/>
                                            </p:txEl>
                                          </p:spTgt>
                                        </p:tgtEl>
                                      </p:cBhvr>
                                    </p:animEffect>
                                    <p:anim calcmode="lin" valueType="num">
                                      <p:cBhvr>
                                        <p:cTn id="4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44"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45" presetClass="entr" presetSubtype="0"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fade">
                                      <p:cBhvr>
                                        <p:cTn id="49" dur="2000"/>
                                        <p:tgtEl>
                                          <p:spTgt spid="3">
                                            <p:txEl>
                                              <p:pRg st="7" end="7"/>
                                            </p:txEl>
                                          </p:spTgt>
                                        </p:tgtEl>
                                      </p:cBhvr>
                                    </p:animEffect>
                                    <p:anim calcmode="lin" valueType="num">
                                      <p:cBhvr>
                                        <p:cTn id="50"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51" dur="2000" fill="hold"/>
                                        <p:tgtEl>
                                          <p:spTgt spid="3">
                                            <p:txEl>
                                              <p:pRg st="7" end="7"/>
                                            </p:txEl>
                                          </p:spTgt>
                                        </p:tgtEl>
                                        <p:attrNameLst>
                                          <p:attrName>ppt_h</p:attrName>
                                        </p:attrNameLst>
                                      </p:cBhvr>
                                      <p:tavLst>
                                        <p:tav tm="0">
                                          <p:val>
                                            <p:strVal val="#ppt_h"/>
                                          </p:val>
                                        </p:tav>
                                        <p:tav tm="100000">
                                          <p:val>
                                            <p:strVal val="#ppt_h"/>
                                          </p:val>
                                        </p:tav>
                                      </p:tavLst>
                                    </p:anim>
                                  </p:childTnLst>
                                </p:cTn>
                              </p:par>
                              <p:par>
                                <p:cTn id="52" presetID="45" presetClass="entr" presetSubtype="0" fill="hold" grpId="0" nodeType="withEffect">
                                  <p:stCondLst>
                                    <p:cond delay="0"/>
                                  </p:stCondLst>
                                  <p:childTnLst>
                                    <p:set>
                                      <p:cBhvr>
                                        <p:cTn id="53" dur="1" fill="hold">
                                          <p:stCondLst>
                                            <p:cond delay="0"/>
                                          </p:stCondLst>
                                        </p:cTn>
                                        <p:tgtEl>
                                          <p:spTgt spid="3">
                                            <p:txEl>
                                              <p:pRg st="8" end="8"/>
                                            </p:txEl>
                                          </p:spTgt>
                                        </p:tgtEl>
                                        <p:attrNameLst>
                                          <p:attrName>style.visibility</p:attrName>
                                        </p:attrNameLst>
                                      </p:cBhvr>
                                      <p:to>
                                        <p:strVal val="visible"/>
                                      </p:to>
                                    </p:set>
                                    <p:animEffect transition="in" filter="fade">
                                      <p:cBhvr>
                                        <p:cTn id="54" dur="2000"/>
                                        <p:tgtEl>
                                          <p:spTgt spid="3">
                                            <p:txEl>
                                              <p:pRg st="8" end="8"/>
                                            </p:txEl>
                                          </p:spTgt>
                                        </p:tgtEl>
                                      </p:cBhvr>
                                    </p:animEffect>
                                    <p:anim calcmode="lin" valueType="num">
                                      <p:cBhvr>
                                        <p:cTn id="55"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6" dur="2000" fill="hold"/>
                                        <p:tgtEl>
                                          <p:spTgt spid="3">
                                            <p:txEl>
                                              <p:pRg st="8" end="8"/>
                                            </p:txEl>
                                          </p:spTgt>
                                        </p:tgtEl>
                                        <p:attrNameLst>
                                          <p:attrName>ppt_h</p:attrName>
                                        </p:attrNameLst>
                                      </p:cBhvr>
                                      <p:tavLst>
                                        <p:tav tm="0">
                                          <p:val>
                                            <p:strVal val="#ppt_h"/>
                                          </p:val>
                                        </p:tav>
                                        <p:tav tm="100000">
                                          <p:val>
                                            <p:strVal val="#ppt_h"/>
                                          </p:val>
                                        </p:tav>
                                      </p:tavLst>
                                    </p:anim>
                                  </p:childTnLst>
                                </p:cTn>
                              </p:par>
                              <p:par>
                                <p:cTn id="57" presetID="45" presetClass="entr" presetSubtype="0" fill="hold" grpId="0" nodeType="withEffect">
                                  <p:stCondLst>
                                    <p:cond delay="0"/>
                                  </p:stCondLst>
                                  <p:childTnLst>
                                    <p:set>
                                      <p:cBhvr>
                                        <p:cTn id="58" dur="1" fill="hold">
                                          <p:stCondLst>
                                            <p:cond delay="0"/>
                                          </p:stCondLst>
                                        </p:cTn>
                                        <p:tgtEl>
                                          <p:spTgt spid="3">
                                            <p:txEl>
                                              <p:pRg st="9" end="9"/>
                                            </p:txEl>
                                          </p:spTgt>
                                        </p:tgtEl>
                                        <p:attrNameLst>
                                          <p:attrName>style.visibility</p:attrName>
                                        </p:attrNameLst>
                                      </p:cBhvr>
                                      <p:to>
                                        <p:strVal val="visible"/>
                                      </p:to>
                                    </p:set>
                                    <p:animEffect transition="in" filter="fade">
                                      <p:cBhvr>
                                        <p:cTn id="59" dur="2000"/>
                                        <p:tgtEl>
                                          <p:spTgt spid="3">
                                            <p:txEl>
                                              <p:pRg st="9" end="9"/>
                                            </p:txEl>
                                          </p:spTgt>
                                        </p:tgtEl>
                                      </p:cBhvr>
                                    </p:animEffect>
                                    <p:anim calcmode="lin" valueType="num">
                                      <p:cBhvr>
                                        <p:cTn id="60" dur="2000" fill="hold"/>
                                        <p:tgtEl>
                                          <p:spTgt spid="3">
                                            <p:txEl>
                                              <p:pRg st="9" end="9"/>
                                            </p:txEl>
                                          </p:spTgt>
                                        </p:tgtEl>
                                        <p:attrNameLst>
                                          <p:attrName>ppt_w</p:attrName>
                                        </p:attrNameLst>
                                      </p:cBhvr>
                                      <p:tavLst>
                                        <p:tav tm="0" fmla="#ppt_w*sin(2.5*pi*$)">
                                          <p:val>
                                            <p:fltVal val="0"/>
                                          </p:val>
                                        </p:tav>
                                        <p:tav tm="100000">
                                          <p:val>
                                            <p:fltVal val="1"/>
                                          </p:val>
                                        </p:tav>
                                      </p:tavLst>
                                    </p:anim>
                                    <p:anim calcmode="lin" valueType="num">
                                      <p:cBhvr>
                                        <p:cTn id="61" dur="2000" fill="hold"/>
                                        <p:tgtEl>
                                          <p:spTgt spid="3">
                                            <p:txEl>
                                              <p:pRg st="9" end="9"/>
                                            </p:txEl>
                                          </p:spTgt>
                                        </p:tgtEl>
                                        <p:attrNameLst>
                                          <p:attrName>ppt_h</p:attrName>
                                        </p:attrNameLst>
                                      </p:cBhvr>
                                      <p:tavLst>
                                        <p:tav tm="0">
                                          <p:val>
                                            <p:strVal val="#ppt_h"/>
                                          </p:val>
                                        </p:tav>
                                        <p:tav tm="100000">
                                          <p:val>
                                            <p:strVal val="#ppt_h"/>
                                          </p:val>
                                        </p:tav>
                                      </p:tavLst>
                                    </p:anim>
                                  </p:childTnLst>
                                </p:cTn>
                              </p:par>
                              <p:par>
                                <p:cTn id="62" presetID="45" presetClass="entr" presetSubtype="0" fill="hold" grpId="0" nodeType="withEffect">
                                  <p:stCondLst>
                                    <p:cond delay="0"/>
                                  </p:stCondLst>
                                  <p:childTnLst>
                                    <p:set>
                                      <p:cBhvr>
                                        <p:cTn id="63" dur="1" fill="hold">
                                          <p:stCondLst>
                                            <p:cond delay="0"/>
                                          </p:stCondLst>
                                        </p:cTn>
                                        <p:tgtEl>
                                          <p:spTgt spid="3">
                                            <p:txEl>
                                              <p:pRg st="10" end="10"/>
                                            </p:txEl>
                                          </p:spTgt>
                                        </p:tgtEl>
                                        <p:attrNameLst>
                                          <p:attrName>style.visibility</p:attrName>
                                        </p:attrNameLst>
                                      </p:cBhvr>
                                      <p:to>
                                        <p:strVal val="visible"/>
                                      </p:to>
                                    </p:set>
                                    <p:animEffect transition="in" filter="fade">
                                      <p:cBhvr>
                                        <p:cTn id="64" dur="2000"/>
                                        <p:tgtEl>
                                          <p:spTgt spid="3">
                                            <p:txEl>
                                              <p:pRg st="10" end="10"/>
                                            </p:txEl>
                                          </p:spTgt>
                                        </p:tgtEl>
                                      </p:cBhvr>
                                    </p:animEffect>
                                    <p:anim calcmode="lin" valueType="num">
                                      <p:cBhvr>
                                        <p:cTn id="65" dur="2000" fill="hold"/>
                                        <p:tgtEl>
                                          <p:spTgt spid="3">
                                            <p:txEl>
                                              <p:pRg st="10" end="10"/>
                                            </p:txEl>
                                          </p:spTgt>
                                        </p:tgtEl>
                                        <p:attrNameLst>
                                          <p:attrName>ppt_w</p:attrName>
                                        </p:attrNameLst>
                                      </p:cBhvr>
                                      <p:tavLst>
                                        <p:tav tm="0" fmla="#ppt_w*sin(2.5*pi*$)">
                                          <p:val>
                                            <p:fltVal val="0"/>
                                          </p:val>
                                        </p:tav>
                                        <p:tav tm="100000">
                                          <p:val>
                                            <p:fltVal val="1"/>
                                          </p:val>
                                        </p:tav>
                                      </p:tavLst>
                                    </p:anim>
                                    <p:anim calcmode="lin" valueType="num">
                                      <p:cBhvr>
                                        <p:cTn id="66" dur="2000" fill="hold"/>
                                        <p:tgtEl>
                                          <p:spTgt spid="3">
                                            <p:txEl>
                                              <p:pRg st="10" end="1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lnSpcReduction="10000"/>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Confirm that you have completed all tabs on the Price Sheet.</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2PM, May </a:t>
            </a:r>
            <a:r>
              <a:rPr lang="en-US" sz="4000" dirty="0" smtClean="0"/>
              <a:t>16, 2024</a:t>
            </a:r>
            <a:endParaRPr lang="en-US" sz="4000" dirty="0"/>
          </a:p>
          <a:p>
            <a:endParaRPr lang="en-US" sz="4000" dirty="0"/>
          </a:p>
          <a:p>
            <a:r>
              <a:rPr lang="en-US" sz="4000" dirty="0"/>
              <a:t>Quotes due by 2PM, </a:t>
            </a:r>
            <a:r>
              <a:rPr lang="en-US" sz="4000"/>
              <a:t>June </a:t>
            </a:r>
            <a:r>
              <a:rPr lang="en-US" sz="4000" smtClean="0"/>
              <a:t>25, </a:t>
            </a:r>
            <a:r>
              <a:rPr lang="en-US" sz="4000" dirty="0" smtClean="0"/>
              <a:t>2024</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993</TotalTime>
  <Words>914</Words>
  <Application>Microsoft Office PowerPoint</Application>
  <PresentationFormat>Widescreen</PresentationFormat>
  <Paragraphs>66</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Century Gothic</vt:lpstr>
      <vt:lpstr>Wingdings 3</vt:lpstr>
      <vt:lpstr>Ion</vt:lpstr>
      <vt:lpstr>Optional Pre-Quote Conference T2549 Subsurface Remedial Action Services 24DPP00928</vt:lpstr>
      <vt:lpstr>WELCOME &amp; INTRODUCTIONS </vt:lpstr>
      <vt:lpstr>PURPOSE &amp; GENERAL INFORMATION</vt:lpstr>
      <vt:lpstr>BID SOLICITATION AT A GLANCE</vt:lpstr>
      <vt:lpstr>Section 3: Quote Submission Requirements</vt:lpstr>
      <vt:lpstr>Section 3: Quote Submission Requirements</vt:lpstr>
      <vt:lpstr>BID SOLICITATION AT A GLANCE</vt:lpstr>
      <vt:lpstr>PRICE SHEET PITFALLS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Tran, Brenda [TREAS]</cp:lastModifiedBy>
  <cp:revision>57</cp:revision>
  <cp:lastPrinted>2020-02-11T14:28:14Z</cp:lastPrinted>
  <dcterms:created xsi:type="dcterms:W3CDTF">2020-01-31T19:31:42Z</dcterms:created>
  <dcterms:modified xsi:type="dcterms:W3CDTF">2024-05-06T12:48:37Z</dcterms:modified>
</cp:coreProperties>
</file>