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7" r:id="rId7"/>
    <p:sldId id="272" r:id="rId8"/>
    <p:sldId id="274" r:id="rId9"/>
    <p:sldId id="268" r:id="rId10"/>
    <p:sldId id="269" r:id="rId11"/>
    <p:sldId id="273" r:id="rId12"/>
    <p:sldId id="278" r:id="rId13"/>
    <p:sldId id="267" r:id="rId14"/>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8FBE"/>
    <a:srgbClr val="3D7DB1"/>
    <a:srgbClr val="3E8DB0"/>
    <a:srgbClr val="4091AE"/>
    <a:srgbClr val="4875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1/3/2024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1/3/2024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1/3/2024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1/3/2024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1/3/2024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1/3/2024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a:t>Optional Pre-Quote Conference</a:t>
            </a:r>
            <a:br>
              <a:rPr lang="en-US" sz="4400" dirty="0"/>
            </a:br>
            <a:r>
              <a:rPr lang="en-US" sz="4400" dirty="0" smtClean="0"/>
              <a:t>T0472 – Unit Dose Pharmaceutical Services</a:t>
            </a:r>
            <a:r>
              <a:rPr lang="en-US" sz="4400" dirty="0"/>
              <a:t/>
            </a:r>
            <a:br>
              <a:rPr lang="en-US" sz="4400" dirty="0"/>
            </a:br>
            <a:r>
              <a:rPr lang="en-US" sz="4400" dirty="0"/>
              <a:t>23DPP00915</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dirty="0" smtClean="0"/>
              <a:t>February 2 - 2pm </a:t>
            </a:r>
          </a:p>
          <a:p>
            <a:r>
              <a:rPr lang="en-US" sz="2800" dirty="0" smtClean="0"/>
              <a:t>Quotes </a:t>
            </a:r>
            <a:r>
              <a:rPr lang="en-US" sz="2800" dirty="0"/>
              <a:t>due by </a:t>
            </a:r>
            <a:r>
              <a:rPr lang="en-US" sz="2800" dirty="0" smtClean="0"/>
              <a:t>March 22 - 2pm </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only address procedural questions regarding the Bid Solicitation and Quote submission requirements. </a:t>
            </a:r>
          </a:p>
          <a:p>
            <a:r>
              <a:rPr lang="en-US" dirty="0"/>
              <a:t>No questions relating to the Scope of Work or the services or products required in the Bid Solicitation will be addressed. Vendors must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a:t>
            </a:r>
            <a:r>
              <a:rPr lang="en-US" dirty="0" smtClean="0"/>
              <a:t>forms and </a:t>
            </a:r>
            <a:r>
              <a:rPr lang="en-US" dirty="0"/>
              <a:t>State Price Sheet Instructions</a:t>
            </a:r>
          </a:p>
          <a:p>
            <a:r>
              <a:rPr lang="en-US" dirty="0"/>
              <a:t>Section 4: Scope of Work – Requirements of the Contractor</a:t>
            </a:r>
          </a:p>
          <a:p>
            <a:r>
              <a:rPr lang="en-US" dirty="0"/>
              <a:t>Section 5: General Contract Terms, Extension Option, Transition, ownership of material, and substitution of staff</a:t>
            </a:r>
          </a:p>
          <a:p>
            <a:r>
              <a:rPr lang="en-US" dirty="0"/>
              <a:t>Section 6: Data security </a:t>
            </a:r>
            <a:r>
              <a:rPr lang="en-US" dirty="0" smtClean="0"/>
              <a:t>requirements</a:t>
            </a:r>
          </a:p>
          <a:p>
            <a:r>
              <a:rPr lang="en-US" dirty="0" smtClean="0"/>
              <a:t>Section </a:t>
            </a:r>
            <a:r>
              <a:rPr lang="en-US" dirty="0"/>
              <a:t>7: Modifications to the State Standard Terms and Conditions</a:t>
            </a:r>
          </a:p>
          <a:p>
            <a:r>
              <a:rPr lang="en-US" dirty="0"/>
              <a:t>Section 8: Evaluation criteria, clarifications, best and final offers</a:t>
            </a:r>
          </a:p>
          <a:p>
            <a:r>
              <a:rPr lang="en-US" dirty="0"/>
              <a:t>Section 9: Glossary</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728722"/>
            <a:ext cx="8946541" cy="4195481"/>
          </a:xfrm>
        </p:spPr>
        <p:txBody>
          <a:bodyPr>
            <a:normAutofit/>
          </a:bodyPr>
          <a:lstStyle/>
          <a:p>
            <a:pPr marL="0" indent="0">
              <a:buNone/>
            </a:pPr>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646111" y="336340"/>
            <a:ext cx="9404723" cy="893944"/>
          </a:xfrm>
        </p:spPr>
        <p:txBody>
          <a:bodyPr/>
          <a:lstStyle/>
          <a:p>
            <a:r>
              <a:rPr lang="en-US" dirty="0"/>
              <a:t>State-Supplied Price </a:t>
            </a:r>
            <a:r>
              <a:rPr lang="en-US" dirty="0" smtClean="0"/>
              <a:t>Sheet</a:t>
            </a:r>
            <a:r>
              <a:rPr lang="en-US" sz="4400" dirty="0"/>
              <a:t> </a:t>
            </a:r>
            <a:endParaRPr lang="en-US" dirty="0"/>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430321" y="1459838"/>
            <a:ext cx="4719800" cy="4805630"/>
          </a:xfrm>
        </p:spPr>
        <p:txBody>
          <a:bodyPr>
            <a:normAutofit/>
          </a:bodyPr>
          <a:lstStyle/>
          <a:p>
            <a:r>
              <a:rPr lang="en-US" dirty="0"/>
              <a:t>See Section </a:t>
            </a:r>
            <a:r>
              <a:rPr lang="en-US" dirty="0" smtClean="0"/>
              <a:t>3.26, </a:t>
            </a:r>
            <a:r>
              <a:rPr lang="en-US" i="1" dirty="0" smtClean="0"/>
              <a:t>State-Supplied </a:t>
            </a:r>
            <a:r>
              <a:rPr lang="en-US" i="1" dirty="0"/>
              <a:t>Price Sheet Instructions</a:t>
            </a:r>
            <a:r>
              <a:rPr lang="en-US" dirty="0"/>
              <a:t>, for directions</a:t>
            </a:r>
          </a:p>
          <a:p>
            <a:r>
              <a:rPr lang="en-US" dirty="0" smtClean="0"/>
              <a:t>All-inclusive capitation rate pricing </a:t>
            </a:r>
            <a:r>
              <a:rPr lang="en-US" dirty="0"/>
              <a:t>must be submitted for </a:t>
            </a:r>
            <a:r>
              <a:rPr lang="en-US" i="1" u="sng" dirty="0">
                <a:solidFill>
                  <a:schemeClr val="accent3">
                    <a:lumMod val="60000"/>
                    <a:lumOff val="40000"/>
                  </a:schemeClr>
                </a:solidFill>
              </a:rPr>
              <a:t>ALL</a:t>
            </a:r>
            <a:r>
              <a:rPr lang="en-US" dirty="0"/>
              <a:t> price lines </a:t>
            </a:r>
          </a:p>
          <a:p>
            <a:r>
              <a:rPr lang="en-US" dirty="0" smtClean="0"/>
              <a:t>There are three (3) years—year 1, year 2, and year 3—for Lines 1-3. The Bidder shall provide pricing for all three (3) years.</a:t>
            </a:r>
          </a:p>
          <a:p>
            <a:r>
              <a:rPr lang="en-US" dirty="0" smtClean="0"/>
              <a:t>Any </a:t>
            </a:r>
            <a:r>
              <a:rPr lang="en-US" dirty="0"/>
              <a:t>changes or alterations to the State-Supplied Price Sheet may result in the Bidder’s Quote being deemed non-responsive.</a:t>
            </a:r>
          </a:p>
        </p:txBody>
      </p:sp>
      <p:pic>
        <p:nvPicPr>
          <p:cNvPr id="4" name="Picture 3"/>
          <p:cNvPicPr>
            <a:picLocks noChangeAspect="1"/>
          </p:cNvPicPr>
          <p:nvPr/>
        </p:nvPicPr>
        <p:blipFill>
          <a:blip r:embed="rId2"/>
          <a:stretch>
            <a:fillRect/>
          </a:stretch>
        </p:blipFill>
        <p:spPr>
          <a:xfrm>
            <a:off x="5636038" y="1230284"/>
            <a:ext cx="5676646" cy="4933705"/>
          </a:xfrm>
          <a:prstGeom prst="rect">
            <a:avLst/>
          </a:prstGeom>
        </p:spPr>
      </p:pic>
    </p:spTree>
    <p:extLst>
      <p:ext uri="{BB962C8B-B14F-4D97-AF65-F5344CB8AC3E}">
        <p14:creationId xmlns:p14="http://schemas.microsoft.com/office/powerpoint/2010/main" val="696512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1" y="452718"/>
            <a:ext cx="10459693"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646112" y="452718"/>
            <a:ext cx="10459692" cy="5795681"/>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MANDATORY SITE VISITS</a:t>
            </a:r>
            <a:endParaRPr lang="en-US" dirty="0"/>
          </a:p>
        </p:txBody>
      </p:sp>
      <p:sp>
        <p:nvSpPr>
          <p:cNvPr id="3" name="Content Placeholder 2"/>
          <p:cNvSpPr>
            <a:spLocks noGrp="1"/>
          </p:cNvSpPr>
          <p:nvPr>
            <p:ph idx="1"/>
          </p:nvPr>
        </p:nvSpPr>
        <p:spPr>
          <a:xfrm>
            <a:off x="1104293" y="1415354"/>
            <a:ext cx="8946541" cy="4195481"/>
          </a:xfrm>
        </p:spPr>
        <p:txBody>
          <a:bodyPr>
            <a:noAutofit/>
          </a:bodyPr>
          <a:lstStyle/>
          <a:p>
            <a:r>
              <a:rPr lang="en-US" sz="1600" b="1" dirty="0"/>
              <a:t>Trenton Psychiatric Hospital (DOH)</a:t>
            </a:r>
          </a:p>
          <a:p>
            <a:pPr marL="0" indent="0">
              <a:buNone/>
            </a:pPr>
            <a:r>
              <a:rPr lang="en-US" sz="1600" dirty="0" smtClean="0"/>
              <a:t>	101 </a:t>
            </a:r>
            <a:r>
              <a:rPr lang="en-US" sz="1600" dirty="0"/>
              <a:t>Sullivan Way</a:t>
            </a:r>
          </a:p>
          <a:p>
            <a:pPr marL="0" indent="0">
              <a:buNone/>
            </a:pPr>
            <a:r>
              <a:rPr lang="en-US" sz="1600" dirty="0" smtClean="0"/>
              <a:t>	Trenton</a:t>
            </a:r>
            <a:r>
              <a:rPr lang="en-US" sz="1600" dirty="0"/>
              <a:t>, New Jersey</a:t>
            </a:r>
          </a:p>
          <a:p>
            <a:pPr marL="0" indent="0">
              <a:buNone/>
            </a:pPr>
            <a:r>
              <a:rPr lang="en-US" sz="1600" dirty="0" smtClean="0"/>
              <a:t>	Date </a:t>
            </a:r>
            <a:r>
              <a:rPr lang="en-US" sz="1600" dirty="0"/>
              <a:t>of Site Visit: January 24, 2024</a:t>
            </a:r>
          </a:p>
          <a:p>
            <a:pPr marL="0" indent="0">
              <a:buNone/>
            </a:pPr>
            <a:r>
              <a:rPr lang="en-US" sz="1600" dirty="0" smtClean="0"/>
              <a:t>	Time</a:t>
            </a:r>
            <a:r>
              <a:rPr lang="en-US" sz="1600" dirty="0"/>
              <a:t>: 10:30am </a:t>
            </a:r>
            <a:endParaRPr lang="en-US" sz="1600" dirty="0" smtClean="0"/>
          </a:p>
          <a:p>
            <a:r>
              <a:rPr lang="en-US" sz="1600" b="1" dirty="0"/>
              <a:t>Memorial Home at Menlo Park (DMAVA)</a:t>
            </a:r>
          </a:p>
          <a:p>
            <a:pPr marL="0" indent="0">
              <a:buNone/>
            </a:pPr>
            <a:r>
              <a:rPr lang="en-US" sz="1600" dirty="0"/>
              <a:t>	</a:t>
            </a:r>
            <a:r>
              <a:rPr lang="en-US" sz="1600" dirty="0" smtClean="0"/>
              <a:t>32 </a:t>
            </a:r>
            <a:r>
              <a:rPr lang="en-US" sz="1600" dirty="0"/>
              <a:t>Evergreen Road</a:t>
            </a:r>
          </a:p>
          <a:p>
            <a:pPr marL="0" indent="0">
              <a:buNone/>
            </a:pPr>
            <a:r>
              <a:rPr lang="en-US" sz="1600" dirty="0" smtClean="0"/>
              <a:t>	Edison</a:t>
            </a:r>
            <a:r>
              <a:rPr lang="en-US" sz="1600" dirty="0"/>
              <a:t>, New Jersey</a:t>
            </a:r>
          </a:p>
          <a:p>
            <a:pPr marL="0" indent="0">
              <a:buNone/>
            </a:pPr>
            <a:r>
              <a:rPr lang="en-US" sz="1600" dirty="0" smtClean="0"/>
              <a:t>	Date </a:t>
            </a:r>
            <a:r>
              <a:rPr lang="en-US" sz="1600" dirty="0"/>
              <a:t>of Site Visit: January 25, 2024</a:t>
            </a:r>
          </a:p>
          <a:p>
            <a:pPr marL="0" indent="0">
              <a:buNone/>
            </a:pPr>
            <a:r>
              <a:rPr lang="en-US" sz="1600" dirty="0" smtClean="0"/>
              <a:t>	Time</a:t>
            </a:r>
            <a:r>
              <a:rPr lang="en-US" sz="1600" dirty="0"/>
              <a:t>: 10:30am </a:t>
            </a:r>
            <a:endParaRPr lang="en-US" sz="1600" dirty="0"/>
          </a:p>
          <a:p>
            <a:r>
              <a:rPr lang="en-US" sz="1600" dirty="0" smtClean="0"/>
              <a:t>Bidders </a:t>
            </a:r>
            <a:r>
              <a:rPr lang="en-US" sz="1600" u="sng" dirty="0"/>
              <a:t>must</a:t>
            </a:r>
            <a:r>
              <a:rPr lang="en-US" sz="1600" dirty="0"/>
              <a:t> attend both Mandatory Site Visits in order to be eligible for Contract award</a:t>
            </a:r>
            <a:r>
              <a:rPr lang="en-US" sz="1600" dirty="0" smtClean="0"/>
              <a:t>.</a:t>
            </a:r>
          </a:p>
          <a:p>
            <a:r>
              <a:rPr lang="en-US" sz="1600" dirty="0" smtClean="0"/>
              <a:t>Review Section 2.4, </a:t>
            </a:r>
            <a:r>
              <a:rPr lang="en-US" sz="1600" i="1" dirty="0" smtClean="0"/>
              <a:t>Mandatory Site Visit</a:t>
            </a:r>
            <a:r>
              <a:rPr lang="en-US" sz="1600" dirty="0" smtClean="0"/>
              <a:t>, for information regarding masks and screening prior to entry to the site visit locations. </a:t>
            </a:r>
          </a:p>
        </p:txBody>
      </p:sp>
    </p:spTree>
    <p:extLst>
      <p:ext uri="{BB962C8B-B14F-4D97-AF65-F5344CB8AC3E}">
        <p14:creationId xmlns:p14="http://schemas.microsoft.com/office/powerpoint/2010/main" val="6323346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a:t>
            </a:r>
            <a:r>
              <a:rPr lang="en-US" sz="4000" dirty="0" smtClean="0"/>
              <a:t>February 2 - 2pm</a:t>
            </a:r>
            <a:endParaRPr lang="en-US" sz="4000" dirty="0"/>
          </a:p>
          <a:p>
            <a:r>
              <a:rPr lang="en-US" sz="4000" dirty="0"/>
              <a:t>Quotes due </a:t>
            </a:r>
            <a:r>
              <a:rPr lang="en-US" sz="4000" dirty="0" smtClean="0"/>
              <a:t>by March 22 - 2pm</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1665</TotalTime>
  <Words>894</Words>
  <Application>Microsoft Office PowerPoint</Application>
  <PresentationFormat>Widescreen</PresentationFormat>
  <Paragraphs>66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Century Gothic</vt:lpstr>
      <vt:lpstr>Wingdings 3</vt:lpstr>
      <vt:lpstr>Ion</vt:lpstr>
      <vt:lpstr>Optional Pre-Quote Conference T0472 – Unit Dose Pharmaceutical Services 23DPP00915</vt:lpstr>
      <vt:lpstr>WELCOME &amp; INTRODUCTIONS </vt:lpstr>
      <vt:lpstr>PURPOSE &amp; GENERAL INFORMATION</vt:lpstr>
      <vt:lpstr>BID SOLICITATION AT A GLANCE</vt:lpstr>
      <vt:lpstr>BID SOLICITATION AT A GLANCE</vt:lpstr>
      <vt:lpstr>State-Supplied Price Sheet </vt:lpstr>
      <vt:lpstr>PRICE SHEET PITFALLS</vt:lpstr>
      <vt:lpstr>OTHER HELPFUL TIPS</vt:lpstr>
      <vt:lpstr>PowerPoint Presentation</vt:lpstr>
      <vt:lpstr>PowerPoint Presentation</vt:lpstr>
      <vt:lpstr>PowerPoint Presentation</vt:lpstr>
      <vt:lpstr>MANDATORY SITE VISITS</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Tran, Kathy [TREAS]</cp:lastModifiedBy>
  <cp:revision>164</cp:revision>
  <cp:lastPrinted>2020-02-11T14:28:14Z</cp:lastPrinted>
  <dcterms:created xsi:type="dcterms:W3CDTF">2020-01-31T19:31:42Z</dcterms:created>
  <dcterms:modified xsi:type="dcterms:W3CDTF">2024-01-03T21:25:28Z</dcterms:modified>
</cp:coreProperties>
</file>