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6/23/2023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6/23/2023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6/23/2023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6/23/2023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6/23/2023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6/23/2023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6/23/2023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6/23/2023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6/23/2023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6/23/2023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6/23/2023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3600" dirty="0"/>
              <a:t>Optional Pre-Quote Conference</a:t>
            </a:r>
            <a:br>
              <a:rPr lang="en-US" sz="3600" dirty="0"/>
            </a:br>
            <a:r>
              <a:rPr lang="en-US" sz="3600" dirty="0" smtClean="0"/>
              <a:t>T2846 State Health Benefits Program and School Employees Health Benefits Program Plans</a:t>
            </a:r>
            <a:r>
              <a:rPr lang="en-US" sz="3600" dirty="0"/>
              <a:t/>
            </a:r>
            <a:br>
              <a:rPr lang="en-US" sz="3600" dirty="0"/>
            </a:br>
            <a:r>
              <a:rPr lang="en-US" sz="3600" dirty="0" smtClean="0"/>
              <a:t>23DPP00893</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July </a:t>
            </a:r>
            <a:r>
              <a:rPr lang="en-US" sz="2800" dirty="0" smtClean="0"/>
              <a:t>20, </a:t>
            </a:r>
            <a:r>
              <a:rPr lang="en-US" sz="2800" dirty="0" smtClean="0"/>
              <a:t>2023 </a:t>
            </a:r>
          </a:p>
          <a:p>
            <a:r>
              <a:rPr lang="en-US" sz="2800" dirty="0" smtClean="0"/>
              <a:t>Quotes due by 2pm, August 22, 2023</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introduce yourself by providing your name and the firm you represent in the chat room.</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r>
              <a:rPr lang="en-US" dirty="0" smtClean="0"/>
              <a:t>. Division of Purchase and Property homepage:</a:t>
            </a:r>
          </a:p>
          <a:p>
            <a:pPr lvl="1"/>
            <a:r>
              <a:rPr lang="en-US" dirty="0"/>
              <a:t>Division of Purchase and Property </a:t>
            </a:r>
            <a:r>
              <a:rPr lang="en-US" dirty="0" smtClean="0"/>
              <a:t>homepage: </a:t>
            </a:r>
            <a:r>
              <a:rPr lang="en-US" dirty="0" smtClean="0">
                <a:hlinkClick r:id="rId2"/>
              </a:rPr>
              <a:t>https://www.state.nj.us/treasury/purchase/vendor.shtml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smtClean="0"/>
              <a:t>The </a:t>
            </a:r>
            <a:r>
              <a:rPr lang="en-US" dirty="0"/>
              <a:t>Bid Solicitation will be reviewed section by section with procedural questions being entertained on that </a:t>
            </a:r>
            <a:r>
              <a:rPr lang="en-US" dirty="0" smtClean="0"/>
              <a:t>basis</a:t>
            </a:r>
            <a:r>
              <a:rPr lang="en-US" dirty="0"/>
              <a:t>. Please identify yourself and the firm you represent prior to asking a question. </a:t>
            </a:r>
          </a:p>
          <a:p>
            <a:pPr lvl="0"/>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Cover page: Submission dates </a:t>
            </a:r>
          </a:p>
          <a:p>
            <a:r>
              <a:rPr lang="en-US" dirty="0" smtClean="0"/>
              <a:t>Section 1: Purpose and intent with subject services, background information</a:t>
            </a:r>
          </a:p>
          <a:p>
            <a:r>
              <a:rPr lang="en-US" dirty="0" smtClean="0"/>
              <a:t>Section 2: Pre-Quote </a:t>
            </a:r>
            <a:r>
              <a:rPr lang="en-US" dirty="0"/>
              <a:t>Submission </a:t>
            </a:r>
            <a:r>
              <a:rPr lang="en-US" dirty="0" smtClean="0"/>
              <a:t>Information: </a:t>
            </a:r>
            <a:r>
              <a:rPr lang="en-US" dirty="0"/>
              <a:t>Q&amp;A and exceptions, Bid Amendments, </a:t>
            </a:r>
            <a:r>
              <a:rPr lang="en-US" dirty="0" smtClean="0"/>
              <a:t>Pre-Quote document review</a:t>
            </a:r>
          </a:p>
          <a:p>
            <a:r>
              <a:rPr lang="en-US" dirty="0" smtClean="0"/>
              <a:t>Section 3: Quote Submission Requirements – Requirements of the Bidder, including forms, technical approach, schedules, resumes, firm experience, financial capability, and price sheet instructions, as well as additional  terms and prohibition on conflicting terms and conditions </a:t>
            </a:r>
          </a:p>
          <a:p>
            <a:r>
              <a:rPr lang="en-US" dirty="0" smtClean="0"/>
              <a:t>Section 4: Scope of Work – Requirements of the Contractor</a:t>
            </a:r>
          </a:p>
          <a:p>
            <a:r>
              <a:rPr lang="en-US" dirty="0" smtClean="0"/>
              <a:t>Section 5: General Contract Terms, including Contract Term and Extension Option, ownership of material, staff substitutions, Liquidated Damages</a:t>
            </a:r>
          </a:p>
          <a:p>
            <a:r>
              <a:rPr lang="en-US" dirty="0" smtClean="0"/>
              <a:t>Section 6: Data Security Requirements  - Contractor Responsibility</a:t>
            </a:r>
          </a:p>
          <a:p>
            <a:r>
              <a:rPr lang="en-US" dirty="0" smtClean="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Section 8: Evaluation criteria, clarifications, best and final offer</a:t>
            </a:r>
          </a:p>
          <a:p>
            <a:r>
              <a:rPr lang="en-US" dirty="0" smtClean="0"/>
              <a:t>Section 9: Glossary</a:t>
            </a:r>
          </a:p>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all forms, or the Quote may be deemed non-responsive and no longer eligible for award. “Shall”/”Must” denotes a mandatory requirement. “Should”/”May” denotes a requested information that is not absolutely mandatory to include with the Quote; however, not submitting this requested information could negatively impact the Bidder’s technical score. </a:t>
            </a:r>
          </a:p>
          <a:p>
            <a:pPr lvl="1"/>
            <a:r>
              <a:rPr lang="en-US" dirty="0" smtClean="0"/>
              <a:t>Price </a:t>
            </a:r>
            <a:r>
              <a:rPr lang="en-US" dirty="0"/>
              <a:t>Sheet must be </a:t>
            </a:r>
            <a:r>
              <a:rPr lang="en-US" dirty="0" smtClean="0"/>
              <a:t>completed in its entirety WITHOUT modifications such as 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249725" y="452718"/>
            <a:ext cx="11548632" cy="5753098"/>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323439"/>
          </a:xfrm>
          <a:prstGeom prst="rect">
            <a:avLst/>
          </a:prstGeom>
        </p:spPr>
        <p:txBody>
          <a:bodyPr wrap="square">
            <a:spAutoFit/>
          </a:bodyPr>
          <a:lstStyle/>
          <a:p>
            <a:r>
              <a:rPr lang="en-US" sz="4000" dirty="0" smtClean="0"/>
              <a:t>Q&amp;A </a:t>
            </a:r>
            <a:r>
              <a:rPr lang="en-US" sz="4000" dirty="0"/>
              <a:t>due by </a:t>
            </a:r>
            <a:r>
              <a:rPr lang="en-US" sz="4000" dirty="0" smtClean="0"/>
              <a:t>2pm, </a:t>
            </a:r>
            <a:r>
              <a:rPr lang="en-US" sz="4000"/>
              <a:t>July </a:t>
            </a:r>
            <a:r>
              <a:rPr lang="en-US" sz="4000" smtClean="0"/>
              <a:t>20, </a:t>
            </a:r>
            <a:r>
              <a:rPr lang="en-US" sz="4000" dirty="0"/>
              <a:t>2023 </a:t>
            </a:r>
          </a:p>
          <a:p>
            <a:r>
              <a:rPr lang="en-US" sz="4000" dirty="0"/>
              <a:t>Quotes due by </a:t>
            </a:r>
            <a:r>
              <a:rPr lang="en-US" sz="4000" dirty="0" smtClean="0"/>
              <a:t>2pm, </a:t>
            </a:r>
            <a:r>
              <a:rPr lang="en-US" sz="4000" dirty="0"/>
              <a:t>August 22, 2023</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1023</TotalTime>
  <Words>784</Words>
  <Application>Microsoft Office PowerPoint</Application>
  <PresentationFormat>Widescreen</PresentationFormat>
  <Paragraphs>48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T2846 State Health Benefits Program and School Employees Health Benefits Program Plans 23DPP00893</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Griffith, Gabriella [TREAS]</cp:lastModifiedBy>
  <cp:revision>62</cp:revision>
  <cp:lastPrinted>2020-02-11T14:28:14Z</cp:lastPrinted>
  <dcterms:created xsi:type="dcterms:W3CDTF">2020-01-31T19:31:42Z</dcterms:created>
  <dcterms:modified xsi:type="dcterms:W3CDTF">2023-06-23T14:47:31Z</dcterms:modified>
</cp:coreProperties>
</file>