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5766" autoAdjust="0"/>
  </p:normalViewPr>
  <p:slideViewPr>
    <p:cSldViewPr snapToGrid="0">
      <p:cViewPr varScale="1">
        <p:scale>
          <a:sx n="114" d="100"/>
          <a:sy n="114" d="100"/>
        </p:scale>
        <p:origin x="1140"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3F471DC2-00BA-442C-B56C-80FAAEF8C1FA}" type="datetimeFigureOut">
              <a:rPr lang="en-US" smtClean="0"/>
              <a:t>12/18/2023</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30E9EB1E-8130-443E-A023-11C88C7BA6F1}" type="slidenum">
              <a:rPr lang="en-US" smtClean="0"/>
              <a:t>‹#›</a:t>
            </a:fld>
            <a:endParaRPr lang="en-US"/>
          </a:p>
        </p:txBody>
      </p:sp>
    </p:spTree>
    <p:extLst>
      <p:ext uri="{BB962C8B-B14F-4D97-AF65-F5344CB8AC3E}">
        <p14:creationId xmlns:p14="http://schemas.microsoft.com/office/powerpoint/2010/main" val="3456294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E9EB1E-8130-443E-A023-11C88C7BA6F1}" type="slidenum">
              <a:rPr lang="en-US" smtClean="0"/>
              <a:t>1</a:t>
            </a:fld>
            <a:endParaRPr lang="en-US"/>
          </a:p>
        </p:txBody>
      </p:sp>
    </p:spTree>
    <p:extLst>
      <p:ext uri="{BB962C8B-B14F-4D97-AF65-F5344CB8AC3E}">
        <p14:creationId xmlns:p14="http://schemas.microsoft.com/office/powerpoint/2010/main" val="997015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12/18/2023</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a:t>T2794 Dental Program: State Health Benefits Program and School Employees’ Health Benefits Program 23DPP00888</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a:t>
            </a:r>
            <a:r>
              <a:rPr lang="en-US" sz="2800" dirty="0" smtClean="0"/>
              <a:t>January 10, 2024</a:t>
            </a:r>
            <a:endParaRPr lang="en-US" sz="2800" dirty="0"/>
          </a:p>
          <a:p>
            <a:r>
              <a:rPr lang="en-US" sz="2800" dirty="0"/>
              <a:t>Quotes due by 2pm, </a:t>
            </a:r>
            <a:r>
              <a:rPr lang="en-US" sz="2800" dirty="0" smtClean="0"/>
              <a:t>February 8, </a:t>
            </a:r>
            <a:r>
              <a:rPr lang="en-US" sz="2800" dirty="0"/>
              <a:t>2024</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a:bodyPr>
          <a:lstStyle/>
          <a:p>
            <a:r>
              <a:rPr lang="en-US" dirty="0"/>
              <a:t>Please introduce yourself by providing your name and the firm you represent in the chat room.</a:t>
            </a:r>
          </a:p>
          <a:p>
            <a:r>
              <a:rPr lang="en-US" dirty="0"/>
              <a:t>Please identify yourself and the firm you represent prior to asking a question. </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fontScale="85000" lnSpcReduction="20000"/>
          </a:bodyPr>
          <a:lstStyle/>
          <a:p>
            <a:r>
              <a:rPr lang="en-US" dirty="0"/>
              <a:t>Cover page: Submission dates </a:t>
            </a:r>
          </a:p>
          <a:p>
            <a:r>
              <a:rPr lang="en-US" dirty="0"/>
              <a:t>Section 1: Purpose, background, Q&amp;A and exceptions, Bid Amendments, Quote content, support</a:t>
            </a:r>
          </a:p>
          <a:p>
            <a:r>
              <a:rPr lang="en-US" dirty="0"/>
              <a:t>Section 2: Pre-Quote Submission Information</a:t>
            </a:r>
          </a:p>
          <a:p>
            <a:r>
              <a:rPr lang="en-US" dirty="0"/>
              <a:t>Section 3: Quote Submission Requirements – Requirements of the Bidder, including forms, technical approach, schedules</a:t>
            </a:r>
            <a:r>
              <a:rPr lang="en-US"/>
              <a:t>, resumes</a:t>
            </a:r>
            <a:r>
              <a:rPr lang="en-US" dirty="0"/>
              <a:t>, firm experience, financial capability, and price sheet instructions, as well as additional  terms and prohibition on conflicting terms and conditions </a:t>
            </a:r>
          </a:p>
          <a:p>
            <a:r>
              <a:rPr lang="en-US" dirty="0"/>
              <a:t>Section 4: Scope of Work – Requirements of the Contractor</a:t>
            </a:r>
          </a:p>
          <a:p>
            <a:r>
              <a:rPr lang="en-US" dirty="0"/>
              <a:t>Section 5: General Contract Terms, including Contract Term and Extension Option, performance security, ownership of material, and staff substitutions</a:t>
            </a:r>
          </a:p>
          <a:p>
            <a:r>
              <a:rPr lang="en-US" dirty="0"/>
              <a:t>Section 6: Data Security Requirements  - Contractor Responsibility</a:t>
            </a:r>
          </a:p>
          <a:p>
            <a:r>
              <a:rPr lang="en-US" dirty="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lnSpcReduction="10000"/>
          </a:bodyPr>
          <a:lstStyle/>
          <a:p>
            <a:r>
              <a:rPr lang="en-US" dirty="0"/>
              <a:t>Section 8: Evaluation criteria, clarifications, best and final offer</a:t>
            </a:r>
          </a:p>
          <a:p>
            <a:r>
              <a:rPr lang="en-US" dirty="0"/>
              <a:t>Section 9: Glossary</a:t>
            </a:r>
          </a:p>
          <a:p>
            <a:pPr marL="0" indent="0">
              <a:buNone/>
            </a:pPr>
            <a:endParaRPr lang="en-US" dirty="0"/>
          </a:p>
          <a:p>
            <a:r>
              <a:rPr lang="en-US" dirty="0"/>
              <a:t>Reminders</a:t>
            </a:r>
          </a:p>
          <a:p>
            <a:pPr lvl="1"/>
            <a:r>
              <a:rPr lang="en-US" dirty="0"/>
              <a:t>Review Bid Solicitation in its entirety and submit any questions prior to the deadline including exceptions. Updated documents will be posted in NJSTART and should be reviewed as posted.</a:t>
            </a:r>
          </a:p>
          <a:p>
            <a:pPr lvl="1"/>
            <a:r>
              <a:rPr lang="en-US"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a:t>Price Sheet must be completed in its entirety with no lines added or removed, or additional language or fees referenced</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anim calcmode="lin" valueType="num">
                                      <p:cBhvr>
                                        <p:cTn id="22"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3" end="3"/>
                                            </p:txEl>
                                          </p:spTgt>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fade">
                                      <p:cBhvr>
                                        <p:cTn id="26" dur="2000"/>
                                        <p:tgtEl>
                                          <p:spTgt spid="3">
                                            <p:txEl>
                                              <p:pRg st="4" end="4"/>
                                            </p:txEl>
                                          </p:spTgt>
                                        </p:tgtEl>
                                      </p:cBhvr>
                                    </p:animEffect>
                                    <p:anim calcmode="lin" valueType="num">
                                      <p:cBhvr>
                                        <p:cTn id="27"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4" end="4"/>
                                            </p:txEl>
                                          </p:spTgt>
                                        </p:tgtEl>
                                        <p:attrNameLst>
                                          <p:attrName>ppt_h</p:attrName>
                                        </p:attrNameLst>
                                      </p:cBhvr>
                                      <p:tavLst>
                                        <p:tav tm="0">
                                          <p:val>
                                            <p:strVal val="#ppt_h"/>
                                          </p:val>
                                        </p:tav>
                                        <p:tav tm="100000">
                                          <p:val>
                                            <p:strVal val="#ppt_h"/>
                                          </p:val>
                                        </p:tav>
                                      </p:tavLst>
                                    </p:anim>
                                  </p:childTnLst>
                                </p:cTn>
                              </p:par>
                              <p:par>
                                <p:cTn id="29" presetID="45" presetClass="entr" presetSubtype="0" fill="hold" grpId="0"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fade">
                                      <p:cBhvr>
                                        <p:cTn id="31" dur="2000"/>
                                        <p:tgtEl>
                                          <p:spTgt spid="3">
                                            <p:txEl>
                                              <p:pRg st="5" end="5"/>
                                            </p:txEl>
                                          </p:spTgt>
                                        </p:tgtEl>
                                      </p:cBhvr>
                                    </p:animEffect>
                                    <p:anim calcmode="lin" valueType="num">
                                      <p:cBhvr>
                                        <p:cTn id="32"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3">
                                            <p:txEl>
                                              <p:pRg st="5" end="5"/>
                                            </p:txEl>
                                          </p:spTgt>
                                        </p:tgtEl>
                                        <p:attrNameLst>
                                          <p:attrName>ppt_h</p:attrName>
                                        </p:attrNameLst>
                                      </p:cBhvr>
                                      <p:tavLst>
                                        <p:tav tm="0">
                                          <p:val>
                                            <p:strVal val="#ppt_h"/>
                                          </p:val>
                                        </p:tav>
                                        <p:tav tm="100000">
                                          <p:val>
                                            <p:strVal val="#ppt_h"/>
                                          </p:val>
                                        </p:tav>
                                      </p:tavLst>
                                    </p:anim>
                                  </p:childTnLst>
                                </p:cTn>
                              </p:par>
                              <p:par>
                                <p:cTn id="34" presetID="45" presetClass="entr" presetSubtype="0" fill="hold" grpId="0" nodeType="withEffect">
                                  <p:stCondLst>
                                    <p:cond delay="0"/>
                                  </p:stCondLst>
                                  <p:childTnLst>
                                    <p:set>
                                      <p:cBhvr>
                                        <p:cTn id="35" dur="1" fill="hold">
                                          <p:stCondLst>
                                            <p:cond delay="0"/>
                                          </p:stCondLst>
                                        </p:cTn>
                                        <p:tgtEl>
                                          <p:spTgt spid="3">
                                            <p:txEl>
                                              <p:pRg st="6" end="6"/>
                                            </p:txEl>
                                          </p:spTgt>
                                        </p:tgtEl>
                                        <p:attrNameLst>
                                          <p:attrName>style.visibility</p:attrName>
                                        </p:attrNameLst>
                                      </p:cBhvr>
                                      <p:to>
                                        <p:strVal val="visible"/>
                                      </p:to>
                                    </p:set>
                                    <p:animEffect transition="in" filter="fade">
                                      <p:cBhvr>
                                        <p:cTn id="36" dur="2000"/>
                                        <p:tgtEl>
                                          <p:spTgt spid="3">
                                            <p:txEl>
                                              <p:pRg st="6" end="6"/>
                                            </p:txEl>
                                          </p:spTgt>
                                        </p:tgtEl>
                                      </p:cBhvr>
                                    </p:animEffect>
                                    <p:anim calcmode="lin" valueType="num">
                                      <p:cBhvr>
                                        <p:cTn id="37"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38"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lnSpcReduction="10000"/>
          </a:bodyPr>
          <a:lstStyle/>
          <a:p>
            <a:r>
              <a:rPr lang="en-US" dirty="0"/>
              <a:t>Complete all required price lines on the Price Sheet, or Quote may be deemed non-responsive. Indicate “no charge” if the cost is $0.  Do not leave any price lines blank. </a:t>
            </a:r>
          </a:p>
          <a:p>
            <a:r>
              <a:rPr lang="en-US" dirty="0"/>
              <a:t>Do not make formatting changes to the Price Sheet.  If the price line requires a dollar amount, don’t change it to a percentage, or vice versa.    If the price line includes 2 decimal places, don’t change the settings to allow 4 decimals.  </a:t>
            </a:r>
          </a:p>
          <a:p>
            <a:r>
              <a:rPr lang="en-US" dirty="0"/>
              <a:t>Confirm that you have completed all tabs on the Price Sheet.</a:t>
            </a:r>
          </a:p>
          <a:p>
            <a:r>
              <a:rPr lang="en-US" dirty="0"/>
              <a:t>Do not add additional language, assumptions, or fees on the Price Sheet. Do not add or remove any price lines.</a:t>
            </a:r>
          </a:p>
          <a:p>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925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7E80A87B-23CD-BBA1-2891-E2736DEB26F9}"/>
              </a:ext>
            </a:extLst>
          </p:cNvPr>
          <p:cNvSpPr>
            <a:spLocks noGrp="1"/>
          </p:cNvSpPr>
          <p:nvPr>
            <p:ph idx="1"/>
          </p:nvPr>
        </p:nvSpPr>
        <p:spPr/>
        <p:txBody>
          <a:bodyPr/>
          <a:lstStyle/>
          <a:p>
            <a:endParaRPr lang="en-US"/>
          </a:p>
        </p:txBody>
      </p:sp>
      <p:pic>
        <p:nvPicPr>
          <p:cNvPr id="8" name="Picture 7">
            <a:extLst>
              <a:ext uri="{FF2B5EF4-FFF2-40B4-BE49-F238E27FC236}">
                <a16:creationId xmlns:a16="http://schemas.microsoft.com/office/drawing/2014/main" id="{9471F6AB-ADFE-8A8D-EA62-8C3BE507C8AE}"/>
              </a:ext>
            </a:extLst>
          </p:cNvPr>
          <p:cNvPicPr>
            <a:picLocks noChangeAspect="1"/>
          </p:cNvPicPr>
          <p:nvPr/>
        </p:nvPicPr>
        <p:blipFill>
          <a:blip r:embed="rId2"/>
          <a:stretch>
            <a:fillRect/>
          </a:stretch>
        </p:blipFill>
        <p:spPr>
          <a:xfrm>
            <a:off x="438443" y="340780"/>
            <a:ext cx="10656163" cy="6176440"/>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E7F61450-06AC-F5A9-A722-4AF9B4A8238D}"/>
              </a:ext>
            </a:extLst>
          </p:cNvPr>
          <p:cNvSpPr>
            <a:spLocks noGrp="1"/>
          </p:cNvSpPr>
          <p:nvPr>
            <p:ph idx="1"/>
          </p:nvPr>
        </p:nvSpPr>
        <p:spPr/>
        <p:txBody>
          <a:bodyPr/>
          <a:lstStyle/>
          <a:p>
            <a:endParaRPr lang="en-US"/>
          </a:p>
        </p:txBody>
      </p:sp>
      <p:pic>
        <p:nvPicPr>
          <p:cNvPr id="6" name="Picture 5">
            <a:extLst>
              <a:ext uri="{FF2B5EF4-FFF2-40B4-BE49-F238E27FC236}">
                <a16:creationId xmlns:a16="http://schemas.microsoft.com/office/drawing/2014/main" id="{CF06EE7A-4264-2C2F-ADEA-1C90A821E0BC}"/>
              </a:ext>
            </a:extLst>
          </p:cNvPr>
          <p:cNvPicPr>
            <a:picLocks noChangeAspect="1"/>
          </p:cNvPicPr>
          <p:nvPr/>
        </p:nvPicPr>
        <p:blipFill>
          <a:blip r:embed="rId2"/>
          <a:stretch>
            <a:fillRect/>
          </a:stretch>
        </p:blipFill>
        <p:spPr>
          <a:xfrm>
            <a:off x="474596" y="360975"/>
            <a:ext cx="10781075" cy="6136050"/>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January 10, 2024</a:t>
            </a:r>
            <a:endParaRPr lang="en-US" sz="4000" dirty="0"/>
          </a:p>
          <a:p>
            <a:endParaRPr lang="en-US" sz="4000" dirty="0"/>
          </a:p>
          <a:p>
            <a:r>
              <a:rPr lang="en-US" sz="4000" dirty="0"/>
              <a:t>Quotes due by 2PM</a:t>
            </a:r>
            <a:r>
              <a:rPr lang="en-US" sz="4000"/>
              <a:t>, </a:t>
            </a:r>
            <a:r>
              <a:rPr lang="en-US" sz="4000" smtClean="0"/>
              <a:t>February 8, </a:t>
            </a:r>
            <a:r>
              <a:rPr lang="en-US" sz="4000" dirty="0"/>
              <a:t>2024</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991</TotalTime>
  <Words>788</Words>
  <Application>Microsoft Office PowerPoint</Application>
  <PresentationFormat>Widescreen</PresentationFormat>
  <Paragraphs>51</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Century Gothic</vt:lpstr>
      <vt:lpstr>Wingdings 3</vt:lpstr>
      <vt:lpstr>Ion</vt:lpstr>
      <vt:lpstr>Optional Pre-Quote Conference T2794 Dental Program: State Health Benefits Program and School Employees’ Health Benefits Program 23DPP00888</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Brenda Tran</cp:lastModifiedBy>
  <cp:revision>56</cp:revision>
  <cp:lastPrinted>2020-02-11T14:28:14Z</cp:lastPrinted>
  <dcterms:created xsi:type="dcterms:W3CDTF">2020-01-31T19:31:42Z</dcterms:created>
  <dcterms:modified xsi:type="dcterms:W3CDTF">2023-12-18T17:10:40Z</dcterms:modified>
</cp:coreProperties>
</file>