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8" r:id="rId12"/>
    <p:sldId id="277"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8/31/2023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smtClean="0"/>
              <a:t>T2482 </a:t>
            </a:r>
            <a:r>
              <a:rPr lang="en-US" sz="4400" dirty="0"/>
              <a:t>– </a:t>
            </a:r>
            <a:r>
              <a:rPr lang="en-US" sz="4400" dirty="0" err="1"/>
              <a:t>Mgt-Fin.Auditing</a:t>
            </a:r>
            <a:r>
              <a:rPr lang="en-US" sz="4400" dirty="0"/>
              <a:t> BPU </a:t>
            </a:r>
            <a:br>
              <a:rPr lang="en-US" sz="4400" dirty="0"/>
            </a:br>
            <a:r>
              <a:rPr lang="en-US" sz="4400" dirty="0"/>
              <a:t>23DPP00886</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9/28 2pm </a:t>
            </a:r>
          </a:p>
          <a:p>
            <a:r>
              <a:rPr lang="en-US" sz="2800" dirty="0" smtClean="0"/>
              <a:t>Quotes </a:t>
            </a:r>
            <a:r>
              <a:rPr lang="en-US" sz="2800" dirty="0"/>
              <a:t>due by </a:t>
            </a:r>
            <a:r>
              <a:rPr lang="en-US" sz="2800" dirty="0" smtClean="0"/>
              <a:t>11/15 </a:t>
            </a:r>
            <a:r>
              <a:rPr lang="en-US" sz="2800" dirty="0" smtClean="0"/>
              <a:t>2pm </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925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t>
            </a:r>
            <a:r>
              <a:rPr lang="en-US" dirty="0"/>
              <a:t>and State Price Sheet Instructions</a:t>
            </a:r>
          </a:p>
          <a:p>
            <a:r>
              <a:rPr lang="en-US" dirty="0"/>
              <a:t>Section 4: Scope of Work – Requirements of the Contractor</a:t>
            </a:r>
          </a:p>
          <a:p>
            <a:r>
              <a:rPr lang="en-US" dirty="0"/>
              <a:t>Section 5: General Contract Terms, Extension Option, </a:t>
            </a:r>
            <a:r>
              <a:rPr lang="en-US" dirty="0" smtClean="0"/>
              <a:t>Transition</a:t>
            </a:r>
          </a:p>
          <a:p>
            <a:r>
              <a:rPr lang="en-US" dirty="0" smtClean="0"/>
              <a:t>Section </a:t>
            </a:r>
            <a:r>
              <a:rPr lang="en-US" dirty="0"/>
              <a:t>6: Data </a:t>
            </a:r>
            <a:r>
              <a:rPr lang="en-US" dirty="0" smtClean="0"/>
              <a:t>Security requirements</a:t>
            </a:r>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65030" y="1280160"/>
            <a:ext cx="12062423" cy="4846318"/>
          </a:xfrm>
          <a:prstGeom prst="rect">
            <a:avLst/>
          </a:prstGeom>
        </p:spPr>
      </p:pic>
    </p:spTree>
    <p:extLst>
      <p:ext uri="{BB962C8B-B14F-4D97-AF65-F5344CB8AC3E}">
        <p14:creationId xmlns:p14="http://schemas.microsoft.com/office/powerpoint/2010/main" val="987024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1400530"/>
          </a:xfrm>
        </p:spPr>
        <p:txBody>
          <a:bodyPr/>
          <a:lstStyle/>
          <a:p>
            <a:r>
              <a:rPr lang="en-US" dirty="0"/>
              <a:t>State-Supplied Price Sheet</a:t>
            </a:r>
            <a:br>
              <a:rPr lang="en-US" dirty="0"/>
            </a:br>
            <a:r>
              <a:rPr lang="en-US" sz="4400" dirty="0" err="1"/>
              <a:t>Mgt-Fin.Auditing</a:t>
            </a:r>
            <a:r>
              <a:rPr lang="en-US" sz="4400" dirty="0"/>
              <a:t> BPU </a:t>
            </a: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5" y="1812176"/>
            <a:ext cx="11278793" cy="4784567"/>
          </a:xfrm>
        </p:spPr>
        <p:txBody>
          <a:bodyPr>
            <a:normAutofit fontScale="92500" lnSpcReduction="10000"/>
          </a:bodyPr>
          <a:lstStyle/>
          <a:p>
            <a:r>
              <a:rPr lang="en-US" dirty="0"/>
              <a:t>See Section 3.26, </a:t>
            </a:r>
            <a:r>
              <a:rPr lang="en-US" i="1" dirty="0"/>
              <a:t>State-Supplied Price Sheet Instructions</a:t>
            </a:r>
            <a:r>
              <a:rPr lang="en-US" dirty="0"/>
              <a:t>, for directions</a:t>
            </a:r>
          </a:p>
          <a:p>
            <a:r>
              <a:rPr lang="en-US" dirty="0"/>
              <a:t>All-inclusive hourly rate pricing must be submitted for </a:t>
            </a:r>
            <a:r>
              <a:rPr lang="en-US" i="1" u="sng" dirty="0">
                <a:solidFill>
                  <a:schemeClr val="accent3">
                    <a:lumMod val="60000"/>
                    <a:lumOff val="40000"/>
                  </a:schemeClr>
                </a:solidFill>
              </a:rPr>
              <a:t>ALL</a:t>
            </a:r>
            <a:r>
              <a:rPr lang="en-US" dirty="0"/>
              <a:t> price lines </a:t>
            </a:r>
          </a:p>
          <a:p>
            <a:r>
              <a:rPr lang="en-US" dirty="0"/>
              <a:t>Bidders should equate their firm’s internal professional skill classification into the five (5) staffing categories below:</a:t>
            </a:r>
          </a:p>
          <a:p>
            <a:pPr lvl="1"/>
            <a:r>
              <a:rPr lang="en-US" dirty="0"/>
              <a:t>Partner;</a:t>
            </a:r>
          </a:p>
          <a:p>
            <a:pPr lvl="1"/>
            <a:r>
              <a:rPr lang="en-US" dirty="0"/>
              <a:t>Manager;</a:t>
            </a:r>
          </a:p>
          <a:p>
            <a:pPr lvl="1"/>
            <a:r>
              <a:rPr lang="en-US" dirty="0"/>
              <a:t>Supervisor;</a:t>
            </a:r>
          </a:p>
          <a:p>
            <a:pPr lvl="1"/>
            <a:r>
              <a:rPr lang="en-US" dirty="0"/>
              <a:t>Senior accountant/economist/engineer/financial analyst/or other appropriate title; and</a:t>
            </a:r>
          </a:p>
          <a:p>
            <a:pPr lvl="1"/>
            <a:r>
              <a:rPr lang="en-US" dirty="0"/>
              <a:t>Staff accountant/economist/engineer/financial analyst/or other appropriate title.</a:t>
            </a:r>
          </a:p>
          <a:p>
            <a:r>
              <a:rPr lang="en-US" dirty="0"/>
              <a:t>There are four (4) years—year 1, year 2, year 3, and year 4—for all five (5) staffing categories. The Bidder shall provide pricing for all four (4) years.</a:t>
            </a:r>
          </a:p>
          <a:p>
            <a:r>
              <a:rPr lang="en-US" dirty="0" smtClean="0"/>
              <a:t>Any </a:t>
            </a:r>
            <a:r>
              <a:rPr lang="en-US" dirty="0"/>
              <a:t>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696512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dirty="0"/>
              <a:t>9</a:t>
            </a:r>
            <a:r>
              <a:rPr lang="en-US" sz="4000" dirty="0" smtClean="0"/>
              <a:t>/28 </a:t>
            </a:r>
            <a:r>
              <a:rPr lang="en-US" sz="4000" dirty="0" smtClean="0"/>
              <a:t>2pm</a:t>
            </a:r>
            <a:endParaRPr lang="en-US" sz="4000" dirty="0"/>
          </a:p>
          <a:p>
            <a:r>
              <a:rPr lang="en-US" sz="4000" dirty="0"/>
              <a:t>Quotes due </a:t>
            </a:r>
            <a:r>
              <a:rPr lang="en-US" sz="4000" dirty="0" smtClean="0"/>
              <a:t>by </a:t>
            </a:r>
            <a:r>
              <a:rPr lang="en-US" sz="4000" dirty="0" smtClean="0"/>
              <a:t>11/15 2pm</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1701</TotalTime>
  <Words>825</Words>
  <Application>Microsoft Office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T2482 – Mgt-Fin.Auditing BPU  23DPP00886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PowerPoint Presentation</vt:lpstr>
      <vt:lpstr>State-Supplied Price Sheet Mgt-Fin.Auditing BPU </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Kathy [TREAS]</cp:lastModifiedBy>
  <cp:revision>163</cp:revision>
  <cp:lastPrinted>2020-02-11T14:28:14Z</cp:lastPrinted>
  <dcterms:created xsi:type="dcterms:W3CDTF">2020-01-31T19:31:42Z</dcterms:created>
  <dcterms:modified xsi:type="dcterms:W3CDTF">2023-08-31T20:05:18Z</dcterms:modified>
</cp:coreProperties>
</file>