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60" r:id="rId4"/>
    <p:sldId id="270" r:id="rId5"/>
    <p:sldId id="272" r:id="rId6"/>
    <p:sldId id="276"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notesViewPr>
    <p:cSldViewPr snapToGrid="0">
      <p:cViewPr varScale="1">
        <p:scale>
          <a:sx n="91" d="100"/>
          <a:sy n="91" d="100"/>
        </p:scale>
        <p:origin x="3696"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F10B35EC-4685-46C1-9D10-45E5775AAF30}" type="datetimeFigureOut">
              <a:rPr lang="en-US" smtClean="0"/>
              <a:t>3/20/2023</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B7DA3596-CFA4-4301-919B-087C807740D9}" type="slidenum">
              <a:rPr lang="en-US" smtClean="0"/>
              <a:t>‹#›</a:t>
            </a:fld>
            <a:endParaRPr lang="en-US"/>
          </a:p>
        </p:txBody>
      </p:sp>
    </p:spTree>
    <p:extLst>
      <p:ext uri="{BB962C8B-B14F-4D97-AF65-F5344CB8AC3E}">
        <p14:creationId xmlns:p14="http://schemas.microsoft.com/office/powerpoint/2010/main" val="2706665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68351" y="4479925"/>
            <a:ext cx="6122020" cy="4362450"/>
          </a:xfrm>
        </p:spPr>
        <p:txBody>
          <a:bodyPr/>
          <a:lstStyle/>
          <a:p>
            <a:r>
              <a:rPr lang="en-US" dirty="0" smtClean="0"/>
              <a:t>Good morning. Welcome to the Pre-Quote Conference for </a:t>
            </a:r>
            <a:r>
              <a:rPr lang="en-US" u="sng" dirty="0" smtClean="0"/>
              <a:t>T1776, Bid Solicitation 21DPP00639, Data Communications Network Services</a:t>
            </a:r>
            <a:r>
              <a:rPr lang="en-US" dirty="0" smtClean="0"/>
              <a:t>. Before we begin, please be sure you have the following available to you:</a:t>
            </a:r>
          </a:p>
          <a:p>
            <a:r>
              <a:rPr lang="en-US" dirty="0" smtClean="0"/>
              <a:t>1)Bid Solicitation 21DPP00639;</a:t>
            </a:r>
          </a:p>
          <a:p>
            <a:r>
              <a:rPr lang="en-US" dirty="0" smtClean="0"/>
              <a:t>2)The State-Supplied Pricing Configurations; and</a:t>
            </a:r>
          </a:p>
          <a:p>
            <a:r>
              <a:rPr lang="en-US" dirty="0" smtClean="0"/>
              <a:t>3)The Optional Pre-Quote Conference PowerPoint Presentation.</a:t>
            </a:r>
          </a:p>
          <a:p>
            <a:r>
              <a:rPr lang="en-US" b="1" dirty="0" smtClean="0"/>
              <a:t>Does anybody need assistance in accessing these files? [PAUSE</a:t>
            </a:r>
            <a:r>
              <a:rPr lang="en-US" dirty="0" smtClean="0"/>
              <a:t>]	</a:t>
            </a:r>
          </a:p>
          <a:p>
            <a:r>
              <a:rPr lang="en-US" u="sng" dirty="0" smtClean="0"/>
              <a:t>**if yes, read below paragraph (If not move to the Paragraph saying “Let’s begin”)</a:t>
            </a:r>
          </a:p>
          <a:p>
            <a:r>
              <a:rPr lang="en-US" dirty="0" smtClean="0"/>
              <a:t>**If you are not sure how to find these documents, please listen carefully. Go to NJSTART.gov – that is N-J-S-T-A-R-T-dot-G-O-V. Towards the bottom left corner, click “Open Bids”. Under Bid Number, click 21DPP00639. Click “Proceed”. In the File Attachments Section, open the Bid Solicitation file, the Price Sheet file, and the Optional Pre-Quote Conference PowerPoint file. We’ll give you a few moments to open the documents. If you are unable to open any of these files, you are still welcome to stay in this conference, but please know that you will need access to these files in order to submit a Quote.</a:t>
            </a:r>
          </a:p>
          <a:p>
            <a:r>
              <a:rPr lang="en-US" dirty="0" smtClean="0"/>
              <a:t>Let’s begin today’s conference. Please keep your phones and microphones muted during this Pre-Quote Conference to avoid background noise. If you need to speak, you can unmute as needed. You should currently be looking at slide 1 of the PowerPoint presentation. As reflected in the Bid Solicitation, please be advised that your electronically submitted questions are due by 2pm on February 25, 2022and your Quotes are due by 2pm June 10, 2022. Please be sure that you have the Bid Solicitation and Pricing Configurations open as we will be reviewing it later in this conference</a:t>
            </a:r>
            <a:r>
              <a:rPr lang="en-US" b="1" dirty="0" smtClean="0"/>
              <a:t>. At this time, please move on to Slide 2.</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a:t>
            </a:fld>
            <a:endParaRPr lang="en-US"/>
          </a:p>
        </p:txBody>
      </p:sp>
    </p:spTree>
    <p:extLst>
      <p:ext uri="{BB962C8B-B14F-4D97-AF65-F5344CB8AC3E}">
        <p14:creationId xmlns:p14="http://schemas.microsoft.com/office/powerpoint/2010/main" val="79127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Allow me to introduce myself. My name is Angelica Morales, and I am the Procurement Specialist responsible for this Bid Solicitation. I am joined by Juliana Pastuzyn, our Lead in the IT Unit and Cory Kestner of our Bureau Counsel team. Now that we have introduced the present members of the Division of Purchase and Property, let’s take this opportunity to meet the representatives of the firms joining us during this conference. One at a time, please identify yourselves and the firm you represent in the chat box. For those calling in please state your name and the company your represent. </a:t>
            </a:r>
          </a:p>
          <a:p>
            <a:endParaRPr lang="en-US" dirty="0"/>
          </a:p>
          <a:p>
            <a:r>
              <a:rPr lang="en-US" b="1" dirty="0" smtClean="0"/>
              <a:t>Is that everyone? [PAUSE] Great, thank you.</a:t>
            </a:r>
          </a:p>
          <a:p>
            <a:r>
              <a:rPr lang="en-US" dirty="0" smtClean="0"/>
              <a:t>Please know that in order to submit a Quote, your firm will need to be registered on NJSTART. If your firm is already registered, please be sure that the contact information is up to date so you are notified when updates are posted to this Bid Solicitation.  If you need any assistance with NJSTART, you can email our NJSTART Vendor Support team at NJSTART@treas.nj.gov. You can find additional helpful information, such as the Vendor Quick Reference Guide, at the link in Slide 2. At this time, please move on to Slide 3.</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2</a:t>
            </a:fld>
            <a:endParaRPr lang="en-US"/>
          </a:p>
        </p:txBody>
      </p:sp>
    </p:spTree>
    <p:extLst>
      <p:ext uri="{BB962C8B-B14F-4D97-AF65-F5344CB8AC3E}">
        <p14:creationId xmlns:p14="http://schemas.microsoft.com/office/powerpoint/2010/main" val="448845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purpose of this conference is to discuss procedural and Quote submission requirements only. We will not be discussing or answering questions regarding the Scope of Work, which can be found in Bid Solicitation Section 3. Any questions related to the scope of work must be submitted through the Q&amp;A Tab on NJSTART prior to the Q&amp;A deadline. The majority of today’s presentation will reflect Sections 1, 2, 4, and 7. This Bid Solicitation will be reviewed section by section. We will not be reviewing every single part of the Bid Solicitation, but will try to review some of the most critical topics. Questions should be limited to procedure and Quote submission requirements only. At this time, please move on to Slide 4 and make sure you have the Bid Solicitation open.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3</a:t>
            </a:fld>
            <a:endParaRPr lang="en-US"/>
          </a:p>
        </p:txBody>
      </p:sp>
    </p:spTree>
    <p:extLst>
      <p:ext uri="{BB962C8B-B14F-4D97-AF65-F5344CB8AC3E}">
        <p14:creationId xmlns:p14="http://schemas.microsoft.com/office/powerpoint/2010/main" val="2171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34898" y="4479925"/>
            <a:ext cx="5886527" cy="1608642"/>
          </a:xfrm>
        </p:spPr>
        <p:txBody>
          <a:bodyPr/>
          <a:lstStyle/>
          <a:p>
            <a:r>
              <a:rPr lang="en-US" dirty="0" smtClean="0"/>
              <a:t>The Cover Sheet of the Bid Solicitation contains critical dates and deadlines, in addition to set-aside requirements. As a reminder, electronically submitted questions are due by </a:t>
            </a:r>
            <a:r>
              <a:rPr lang="en-US" b="1" dirty="0" smtClean="0"/>
              <a:t>2pm on February 25, 2022 and your Quotes are due by 2pm on June 10, 2022</a:t>
            </a:r>
            <a:r>
              <a:rPr lang="en-US" dirty="0" smtClean="0"/>
              <a:t>. These dates are subject to change. If changed, it will be reflected in an Amendment posted to NJSTART. For this procurement, there is no set-aside requirement.</a:t>
            </a:r>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r>
              <a:rPr lang="en-US" dirty="0" smtClean="0"/>
              <a:t>Read the rest of this section from paper</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4</a:t>
            </a:fld>
            <a:endParaRPr lang="en-US"/>
          </a:p>
        </p:txBody>
      </p:sp>
    </p:spTree>
    <p:extLst>
      <p:ext uri="{BB962C8B-B14F-4D97-AF65-F5344CB8AC3E}">
        <p14:creationId xmlns:p14="http://schemas.microsoft.com/office/powerpoint/2010/main" val="4192600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Let’s take a moment to address some common Pricing pitfalls. Be sure to complete all required price lines on the Pricing Configurations, or the Quote may be deemed non-responsive. Indicate “no charge” if the cost is $0. Do not leave any price lines blank.</a:t>
            </a:r>
          </a:p>
          <a:p>
            <a:pPr marL="171450" indent="-171450">
              <a:buFont typeface="Arial" panose="020B0604020202020204" pitchFamily="34" charset="0"/>
              <a:buChar char="•"/>
            </a:pPr>
            <a:r>
              <a:rPr lang="en-US" dirty="0" smtClean="0"/>
              <a:t>Do not make formatting changes to the Pricing Configurations.  If the price line requires a dollar amount, don’t change it to a percentage, or vice versa. If the price line includes 2 decimal places, don’t change the settings to allow 4 decimals.  </a:t>
            </a:r>
          </a:p>
          <a:p>
            <a:pPr marL="171450" indent="-171450">
              <a:buFont typeface="Arial" panose="020B0604020202020204" pitchFamily="34" charset="0"/>
              <a:buChar char="•"/>
            </a:pPr>
            <a:r>
              <a:rPr lang="en-US" dirty="0" smtClean="0"/>
              <a:t>Do not add additional language, assumptions, or fees on the Pricing Configurations. Do not add or remove any price lines.</a:t>
            </a:r>
          </a:p>
          <a:p>
            <a:pPr marL="171450" indent="-171450">
              <a:buFont typeface="Arial" panose="020B0604020202020204" pitchFamily="34" charset="0"/>
              <a:buChar char="•"/>
            </a:pPr>
            <a:r>
              <a:rPr lang="en-US" dirty="0" smtClean="0"/>
              <a:t>Confirm you have completed the latest to the version of the Pricing Configurations as it may have been revised via Bid Amendment. Review all posted amendments that may include changes to the Pricing Configurations and Bid Solicitation. These changes should be taken into account when completing price sheets.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5</a:t>
            </a:fld>
            <a:endParaRPr lang="en-US"/>
          </a:p>
        </p:txBody>
      </p:sp>
    </p:spTree>
    <p:extLst>
      <p:ext uri="{BB962C8B-B14F-4D97-AF65-F5344CB8AC3E}">
        <p14:creationId xmlns:p14="http://schemas.microsoft.com/office/powerpoint/2010/main" val="2002428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6</a:t>
            </a:fld>
            <a:endParaRPr lang="en-US"/>
          </a:p>
        </p:txBody>
      </p:sp>
    </p:spTree>
    <p:extLst>
      <p:ext uri="{BB962C8B-B14F-4D97-AF65-F5344CB8AC3E}">
        <p14:creationId xmlns:p14="http://schemas.microsoft.com/office/powerpoint/2010/main" val="1371515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7</a:t>
            </a:fld>
            <a:endParaRPr lang="en-US"/>
          </a:p>
        </p:txBody>
      </p:sp>
    </p:spTree>
    <p:extLst>
      <p:ext uri="{BB962C8B-B14F-4D97-AF65-F5344CB8AC3E}">
        <p14:creationId xmlns:p14="http://schemas.microsoft.com/office/powerpoint/2010/main" val="3152055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this time, please move on to Slide 9.</a:t>
            </a:r>
          </a:p>
          <a:p>
            <a:endParaRPr lang="en-US" dirty="0" smtClean="0"/>
          </a:p>
          <a:p>
            <a:r>
              <a:rPr lang="en-US" dirty="0" smtClean="0"/>
              <a:t>Slide 9 is a screenshot of the Division of Purchase and Property’s website. You can access this website by going to www.nj.gov/treasury/purchase, or by following the links throughout the Bid Solicitation. The website includes forms and other helpful information for Vendors.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8</a:t>
            </a:fld>
            <a:endParaRPr lang="en-US"/>
          </a:p>
        </p:txBody>
      </p:sp>
    </p:spTree>
    <p:extLst>
      <p:ext uri="{BB962C8B-B14F-4D97-AF65-F5344CB8AC3E}">
        <p14:creationId xmlns:p14="http://schemas.microsoft.com/office/powerpoint/2010/main" val="2267539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10 is a screenshot of the Forms page on the Division of Purchase and Property’s website. The forms on this page are periodically updated, so it may not be an exact representation.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9</a:t>
            </a:fld>
            <a:endParaRPr lang="en-US"/>
          </a:p>
        </p:txBody>
      </p:sp>
    </p:spTree>
    <p:extLst>
      <p:ext uri="{BB962C8B-B14F-4D97-AF65-F5344CB8AC3E}">
        <p14:creationId xmlns:p14="http://schemas.microsoft.com/office/powerpoint/2010/main" val="3784868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is a screenshot of the State of New Jersey’s eProcurement website, NJSTART. This website can be found at njstart.gov.</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10</a:t>
            </a:fld>
            <a:endParaRPr lang="en-US"/>
          </a:p>
        </p:txBody>
      </p:sp>
    </p:spTree>
    <p:extLst>
      <p:ext uri="{BB962C8B-B14F-4D97-AF65-F5344CB8AC3E}">
        <p14:creationId xmlns:p14="http://schemas.microsoft.com/office/powerpoint/2010/main" val="322269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Thank you very much for joining us for today’s conference. One last reminder – electronic submission of your questions are due by 2pm on February 25, 2022 and your Quotes are due by 2pm on June 10, 2022.  </a:t>
            </a:r>
          </a:p>
          <a:p>
            <a:pPr marL="171450" indent="-171450">
              <a:buFont typeface="Arial" panose="020B0604020202020204" pitchFamily="34" charset="0"/>
              <a:buChar char="•"/>
            </a:pPr>
            <a:r>
              <a:rPr lang="en-US" dirty="0" smtClean="0"/>
              <a:t>This concludes today’s Pre-Quote Conference for T1176, Bid Solicitation 21DPP00639 Data Communications Network Services. Enjoy the rest of your day and good luck with your Quotes!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11</a:t>
            </a:fld>
            <a:endParaRPr lang="en-US"/>
          </a:p>
        </p:txBody>
      </p:sp>
    </p:spTree>
    <p:extLst>
      <p:ext uri="{BB962C8B-B14F-4D97-AF65-F5344CB8AC3E}">
        <p14:creationId xmlns:p14="http://schemas.microsoft.com/office/powerpoint/2010/main" val="1228433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3/20/2023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9306" y="619932"/>
            <a:ext cx="10482863" cy="2685110"/>
          </a:xfrm>
        </p:spPr>
        <p:txBody>
          <a:bodyPr/>
          <a:lstStyle/>
          <a:p>
            <a:pPr algn="ctr"/>
            <a:r>
              <a:rPr lang="en-US" sz="3600" dirty="0"/>
              <a:t>Optional Pre-Quote Conference</a:t>
            </a:r>
            <a:br>
              <a:rPr lang="en-US" sz="3600" dirty="0"/>
            </a:br>
            <a:r>
              <a:rPr lang="fr-FR" sz="3600" dirty="0" smtClean="0"/>
              <a:t>T2814 Road Weather Information System for NJDOT</a:t>
            </a:r>
            <a:r>
              <a:rPr lang="fr-FR" sz="3600" dirty="0"/>
              <a:t/>
            </a:r>
            <a:br>
              <a:rPr lang="fr-FR" sz="3600" dirty="0"/>
            </a:br>
            <a:r>
              <a:rPr lang="en-US" sz="3600" dirty="0" smtClean="0"/>
              <a:t>23DPP00878</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4/26 </a:t>
            </a:r>
            <a:endParaRPr lang="en-US" sz="2800" dirty="0" smtClean="0"/>
          </a:p>
          <a:p>
            <a:r>
              <a:rPr lang="en-US" sz="2800" dirty="0" smtClean="0"/>
              <a:t>Quotes </a:t>
            </a:r>
            <a:r>
              <a:rPr lang="en-US" sz="2800" dirty="0"/>
              <a:t>due by </a:t>
            </a:r>
            <a:r>
              <a:rPr lang="en-US" sz="2800" dirty="0" smtClean="0"/>
              <a:t>2pm </a:t>
            </a:r>
            <a:r>
              <a:rPr lang="en-US" sz="2800" dirty="0" smtClean="0"/>
              <a:t>6/7</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8068519" cy="930809"/>
          </a:xfrm>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a:t>
            </a:r>
            <a:endParaRPr lang="en-US" dirty="0" smtClean="0"/>
          </a:p>
          <a:p>
            <a:r>
              <a:rPr lang="en-US" dirty="0" smtClean="0"/>
              <a:t>When asking a question, identify </a:t>
            </a:r>
            <a:r>
              <a:rPr lang="en-US" dirty="0"/>
              <a:t>yourself and the firm you </a:t>
            </a:r>
            <a:r>
              <a:rPr lang="en-US" dirty="0" smtClean="0"/>
              <a:t>represent.</a:t>
            </a:r>
            <a:endParaRPr lang="en-US" dirty="0"/>
          </a:p>
          <a:p>
            <a:pPr lvl="0"/>
            <a:r>
              <a:rPr lang="en-US" dirty="0" smtClean="0"/>
              <a:t>Make </a:t>
            </a:r>
            <a:r>
              <a:rPr lang="en-US" dirty="0"/>
              <a:t>sure </a:t>
            </a:r>
            <a:r>
              <a:rPr lang="en-US" dirty="0" smtClean="0"/>
              <a:t>your company is </a:t>
            </a:r>
            <a:r>
              <a:rPr lang="en-US" dirty="0"/>
              <a:t>registered in NJSTART, and that </a:t>
            </a:r>
            <a:r>
              <a:rPr lang="en-US" dirty="0" smtClean="0"/>
              <a:t>the </a:t>
            </a:r>
            <a:r>
              <a:rPr lang="en-US" dirty="0"/>
              <a:t>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06955"/>
          </a:xfrm>
        </p:spPr>
        <p:txBody>
          <a:bodyPr/>
          <a:lstStyle/>
          <a:p>
            <a:r>
              <a:rPr lang="en-US" dirty="0"/>
              <a:t>PURPOSE &amp; GENERAL INFORMATION</a:t>
            </a:r>
          </a:p>
        </p:txBody>
      </p:sp>
      <p:sp>
        <p:nvSpPr>
          <p:cNvPr id="3" name="Content Placeholder 2"/>
          <p:cNvSpPr>
            <a:spLocks noGrp="1"/>
          </p:cNvSpPr>
          <p:nvPr>
            <p:ph idx="1"/>
          </p:nvPr>
        </p:nvSpPr>
        <p:spPr>
          <a:xfrm>
            <a:off x="1103312" y="2052919"/>
            <a:ext cx="8946541" cy="3443814"/>
          </a:xfrm>
        </p:spPr>
        <p:txBody>
          <a:bodyPr>
            <a:normAutofit lnSpcReduction="10000"/>
          </a:bodyPr>
          <a:lstStyle/>
          <a:p>
            <a:r>
              <a:rPr lang="en-US" dirty="0"/>
              <a:t>The purpose of this conference is to address procedural questions </a:t>
            </a:r>
            <a:r>
              <a:rPr lang="en-US" dirty="0" smtClean="0"/>
              <a:t> </a:t>
            </a:r>
            <a:r>
              <a:rPr lang="en-US" dirty="0"/>
              <a:t>regarding the Bid Solicitation and Quote submission requirements</a:t>
            </a:r>
            <a:r>
              <a:rPr lang="en-US" dirty="0" smtClean="0"/>
              <a:t>.</a:t>
            </a:r>
          </a:p>
          <a:p>
            <a:pPr marL="0" indent="0">
              <a:buNone/>
            </a:pPr>
            <a:r>
              <a:rPr lang="en-US" dirty="0" smtClean="0"/>
              <a:t> </a:t>
            </a:r>
            <a:endParaRPr lang="en-US" dirty="0"/>
          </a:p>
          <a:p>
            <a:r>
              <a:rPr lang="en-US" dirty="0" smtClean="0"/>
              <a:t>Questions </a:t>
            </a:r>
            <a:r>
              <a:rPr lang="en-US" dirty="0"/>
              <a:t>relating to the </a:t>
            </a:r>
            <a:r>
              <a:rPr lang="en-US" dirty="0" smtClean="0"/>
              <a:t>specific Scope </a:t>
            </a:r>
            <a:r>
              <a:rPr lang="en-US" dirty="0"/>
              <a:t>of Work </a:t>
            </a:r>
            <a:r>
              <a:rPr lang="en-US" dirty="0" smtClean="0"/>
              <a:t>or </a:t>
            </a:r>
            <a:r>
              <a:rPr lang="en-US" dirty="0"/>
              <a:t>products required in the Bid Solicitation will </a:t>
            </a:r>
            <a:r>
              <a:rPr lang="en-US" dirty="0" smtClean="0"/>
              <a:t>not be </a:t>
            </a:r>
            <a:r>
              <a:rPr lang="en-US" dirty="0"/>
              <a:t>addressed. </a:t>
            </a:r>
            <a:r>
              <a:rPr lang="en-US" dirty="0" smtClean="0"/>
              <a:t>Bidders </a:t>
            </a:r>
            <a:r>
              <a:rPr lang="en-US" dirty="0"/>
              <a:t>should utilize the Q&amp;A Tab of the Bid Solicitation in NJSTART to submit </a:t>
            </a:r>
            <a:r>
              <a:rPr lang="en-US" dirty="0" smtClean="0"/>
              <a:t>these </a:t>
            </a:r>
            <a:r>
              <a:rPr lang="en-US" dirty="0"/>
              <a:t>questions electronically</a:t>
            </a:r>
            <a:r>
              <a:rPr lang="en-US" dirty="0" smtClean="0"/>
              <a:t>.</a:t>
            </a:r>
          </a:p>
          <a:p>
            <a:pPr marL="0" indent="0">
              <a:buNone/>
            </a:pP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BID SOLICITATION AT A GLANCE</a:t>
            </a:r>
          </a:p>
        </p:txBody>
      </p:sp>
      <p:sp>
        <p:nvSpPr>
          <p:cNvPr id="3" name="Content Placeholder 2"/>
          <p:cNvSpPr>
            <a:spLocks noGrp="1"/>
          </p:cNvSpPr>
          <p:nvPr>
            <p:ph idx="1"/>
          </p:nvPr>
        </p:nvSpPr>
        <p:spPr>
          <a:xfrm>
            <a:off x="1103312" y="1787472"/>
            <a:ext cx="8946541" cy="4460928"/>
          </a:xfrm>
        </p:spPr>
        <p:txBody>
          <a:bodyPr>
            <a:normAutofit/>
          </a:bodyPr>
          <a:lstStyle/>
          <a:p>
            <a:r>
              <a:rPr lang="en-US" dirty="0"/>
              <a:t>Cover page: Submission dates and set-aside requirements</a:t>
            </a:r>
          </a:p>
          <a:p>
            <a:r>
              <a:rPr lang="en-US" dirty="0"/>
              <a:t>Section 1: </a:t>
            </a:r>
            <a:r>
              <a:rPr lang="en-US" dirty="0" smtClean="0"/>
              <a:t>Purpose and background information</a:t>
            </a:r>
            <a:endParaRPr lang="en-US" dirty="0"/>
          </a:p>
          <a:p>
            <a:r>
              <a:rPr lang="en-US" dirty="0"/>
              <a:t>Section 2: </a:t>
            </a:r>
            <a:r>
              <a:rPr lang="en-US" dirty="0" smtClean="0"/>
              <a:t>Pre-Quote Submission Information</a:t>
            </a:r>
            <a:endParaRPr lang="en-US" dirty="0"/>
          </a:p>
          <a:p>
            <a:r>
              <a:rPr lang="en-US" dirty="0"/>
              <a:t>Section 3: </a:t>
            </a:r>
            <a:r>
              <a:rPr lang="en-US" dirty="0" smtClean="0"/>
              <a:t>Quote Submission Requirements</a:t>
            </a:r>
            <a:endParaRPr lang="en-US" dirty="0"/>
          </a:p>
          <a:p>
            <a:r>
              <a:rPr lang="en-US" dirty="0"/>
              <a:t>Section 4: </a:t>
            </a:r>
            <a:r>
              <a:rPr lang="en-US" dirty="0" smtClean="0"/>
              <a:t>Scope of Work </a:t>
            </a:r>
            <a:endParaRPr lang="en-US" dirty="0"/>
          </a:p>
          <a:p>
            <a:r>
              <a:rPr lang="en-US" dirty="0"/>
              <a:t>Section 5: </a:t>
            </a:r>
            <a:r>
              <a:rPr lang="en-US" dirty="0" smtClean="0"/>
              <a:t>General Contract Terms</a:t>
            </a:r>
          </a:p>
          <a:p>
            <a:r>
              <a:rPr lang="en-US" dirty="0" smtClean="0"/>
              <a:t>Section 6:  Data Security Requirements – Contractor Responsibility</a:t>
            </a:r>
          </a:p>
          <a:p>
            <a:r>
              <a:rPr lang="en-US" dirty="0" smtClean="0"/>
              <a:t>Section 7:  Modifications to the NJ Standard Terms &amp; Conditions</a:t>
            </a:r>
          </a:p>
          <a:p>
            <a:r>
              <a:rPr lang="en-US" dirty="0" smtClean="0"/>
              <a:t>Section 8:  Quote Evaluation and Award</a:t>
            </a:r>
          </a:p>
          <a:p>
            <a:r>
              <a:rPr lang="en-US" dirty="0" smtClean="0"/>
              <a:t>Section 9:  Glossary</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317546"/>
            <a:ext cx="9404723" cy="930809"/>
          </a:xfrm>
        </p:spPr>
        <p:txBody>
          <a:bodyPr/>
          <a:lstStyle/>
          <a:p>
            <a:pPr algn="ctr"/>
            <a:r>
              <a:rPr lang="en-US" dirty="0"/>
              <a:t>COMMON PRICE SHEET MISTAKES</a:t>
            </a:r>
          </a:p>
        </p:txBody>
      </p:sp>
      <p:sp>
        <p:nvSpPr>
          <p:cNvPr id="3" name="Content Placeholder 2"/>
          <p:cNvSpPr>
            <a:spLocks noGrp="1"/>
          </p:cNvSpPr>
          <p:nvPr>
            <p:ph idx="1"/>
          </p:nvPr>
        </p:nvSpPr>
        <p:spPr/>
        <p:txBody>
          <a:bodyPr>
            <a:normAutofit/>
          </a:bodyPr>
          <a:lstStyle/>
          <a:p>
            <a:r>
              <a:rPr lang="en-US" dirty="0" smtClean="0"/>
              <a:t>Not completing </a:t>
            </a:r>
            <a:r>
              <a:rPr lang="en-US" dirty="0"/>
              <a:t>all required price </a:t>
            </a:r>
            <a:r>
              <a:rPr lang="en-US" dirty="0" smtClean="0"/>
              <a:t>lines.  Refer to Section 3.28 of the Bid Solicitation.   </a:t>
            </a:r>
            <a:endParaRPr lang="en-US" dirty="0"/>
          </a:p>
          <a:p>
            <a:r>
              <a:rPr lang="en-US" dirty="0" smtClean="0"/>
              <a:t>Making formatting </a:t>
            </a:r>
            <a:r>
              <a:rPr lang="en-US" dirty="0"/>
              <a:t>changes to the Pricing </a:t>
            </a:r>
            <a:r>
              <a:rPr lang="en-US" dirty="0" smtClean="0"/>
              <a:t>Configurations.  </a:t>
            </a:r>
            <a:r>
              <a:rPr lang="en-US" dirty="0"/>
              <a:t>If the price line requires a dollar amount, </a:t>
            </a:r>
            <a:r>
              <a:rPr lang="en-US" u="sng" dirty="0" smtClean="0"/>
              <a:t>do not </a:t>
            </a:r>
            <a:r>
              <a:rPr lang="en-US" dirty="0"/>
              <a:t>change it to a percentage, or vice versa. </a:t>
            </a:r>
            <a:r>
              <a:rPr lang="en-US" dirty="0" smtClean="0"/>
              <a:t>If </a:t>
            </a:r>
            <a:r>
              <a:rPr lang="en-US" dirty="0"/>
              <a:t>the price line includes 2 decimal places, </a:t>
            </a:r>
            <a:r>
              <a:rPr lang="en-US" u="sng" dirty="0" smtClean="0"/>
              <a:t>do not </a:t>
            </a:r>
            <a:r>
              <a:rPr lang="en-US" dirty="0"/>
              <a:t>change the settings to allow 4 decimals.  </a:t>
            </a:r>
          </a:p>
          <a:p>
            <a:r>
              <a:rPr lang="en-US" dirty="0" smtClean="0"/>
              <a:t>Adding </a:t>
            </a:r>
            <a:r>
              <a:rPr lang="en-US" dirty="0"/>
              <a:t>additional language, assumptions, or </a:t>
            </a:r>
            <a:r>
              <a:rPr lang="en-US" dirty="0" smtClean="0"/>
              <a:t>fees to the Pricing Configurations document. </a:t>
            </a:r>
            <a:r>
              <a:rPr lang="en-US" u="sng" dirty="0"/>
              <a:t>Do not </a:t>
            </a:r>
            <a:r>
              <a:rPr lang="en-US" dirty="0"/>
              <a:t>add </a:t>
            </a:r>
            <a:r>
              <a:rPr lang="en-US" dirty="0" smtClean="0"/>
              <a:t>language, assumptions, fees or </a:t>
            </a:r>
            <a:r>
              <a:rPr lang="en-US" dirty="0"/>
              <a:t>remove any price lines.</a:t>
            </a:r>
          </a:p>
          <a:p>
            <a:r>
              <a:rPr lang="en-US" dirty="0" smtClean="0"/>
              <a:t>Submitting the wrong version of the Price Sheet.  Confirm the correct version of the Price Sheet has been completed;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5361" y="1534963"/>
            <a:ext cx="8946541" cy="4396709"/>
          </a:xfrm>
        </p:spPr>
        <p:txBody>
          <a:bodyPr>
            <a:normAutofit/>
          </a:bodyPr>
          <a:lstStyle/>
          <a:p>
            <a:pPr lvl="1"/>
            <a:r>
              <a:rPr lang="en-US" sz="2000" dirty="0" smtClean="0"/>
              <a:t>Review the Bid </a:t>
            </a:r>
            <a:r>
              <a:rPr lang="en-US" sz="2000" dirty="0"/>
              <a:t>Solicitation in its entirety and submit any questions prior to the deadline including exceptions. Updated documents will be posted in NJSTART and should be reviewed as posted.</a:t>
            </a:r>
          </a:p>
          <a:p>
            <a:pPr lvl="1"/>
            <a:r>
              <a:rPr lang="en-US" sz="2000" dirty="0"/>
              <a:t>Submit Quotes on time addressing all mandatory requirements including </a:t>
            </a:r>
            <a:r>
              <a:rPr lang="en-US" sz="2000" dirty="0" smtClean="0"/>
              <a:t>forms or the Quote </a:t>
            </a:r>
            <a:r>
              <a:rPr lang="en-US" sz="2000" dirty="0"/>
              <a:t>may be deemed non-responsive</a:t>
            </a:r>
            <a:r>
              <a:rPr lang="en-US" sz="2000" dirty="0" smtClean="0"/>
              <a:t>. “</a:t>
            </a:r>
            <a:r>
              <a:rPr lang="en-US" sz="2000" dirty="0"/>
              <a:t>Shall” denotes a mandatory </a:t>
            </a:r>
            <a:r>
              <a:rPr lang="en-US" sz="2000" dirty="0" smtClean="0"/>
              <a:t>requirement. </a:t>
            </a:r>
          </a:p>
          <a:p>
            <a:pPr lvl="1"/>
            <a:r>
              <a:rPr lang="en-US" sz="2000" dirty="0" smtClean="0"/>
              <a:t>Not </a:t>
            </a:r>
            <a:r>
              <a:rPr lang="en-US" sz="2000" dirty="0"/>
              <a:t>submitting requested information </a:t>
            </a:r>
            <a:r>
              <a:rPr lang="en-US" sz="2000" dirty="0" smtClean="0"/>
              <a:t>designated as “</a:t>
            </a:r>
            <a:r>
              <a:rPr lang="en-US" sz="2000" dirty="0"/>
              <a:t>should</a:t>
            </a:r>
            <a:r>
              <a:rPr lang="en-US" sz="2000" dirty="0" smtClean="0"/>
              <a:t>” </a:t>
            </a:r>
            <a:r>
              <a:rPr lang="en-US" sz="2000" dirty="0"/>
              <a:t>could impact technical </a:t>
            </a:r>
            <a:r>
              <a:rPr lang="en-US" sz="2000" dirty="0" smtClean="0"/>
              <a:t>score evaluation.</a:t>
            </a:r>
            <a:endParaRPr lang="en-US" sz="2000" dirty="0"/>
          </a:p>
          <a:p>
            <a:pPr lvl="1"/>
            <a:r>
              <a:rPr lang="en-US" sz="2000" dirty="0" smtClean="0"/>
              <a:t>The Price Sheet must </a:t>
            </a:r>
            <a:r>
              <a:rPr lang="en-US" sz="2000" dirty="0"/>
              <a:t>be completed in its entirety with no lines added or removed, or additional language or fees </a:t>
            </a:r>
            <a:r>
              <a:rPr lang="en-US" sz="2000" dirty="0" smtClean="0"/>
              <a:t>referenced.  Do not leave any price lines blank.  Indicated “no charge” if the cost is $0.</a:t>
            </a:r>
            <a:endParaRPr lang="en-US" sz="2000" dirty="0"/>
          </a:p>
        </p:txBody>
      </p:sp>
      <p:sp>
        <p:nvSpPr>
          <p:cNvPr id="5" name="Title 1"/>
          <p:cNvSpPr txBox="1">
            <a:spLocks/>
          </p:cNvSpPr>
          <p:nvPr/>
        </p:nvSpPr>
        <p:spPr>
          <a:xfrm>
            <a:off x="1612269" y="405459"/>
            <a:ext cx="7261387" cy="81904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u="sng" dirty="0" smtClean="0"/>
              <a:t>DO </a:t>
            </a:r>
            <a:r>
              <a:rPr lang="en-US" u="sng" dirty="0"/>
              <a:t>NOT </a:t>
            </a:r>
            <a:r>
              <a:rPr lang="en-US" dirty="0"/>
              <a:t>include language such </a:t>
            </a:r>
            <a:r>
              <a:rPr lang="en-US" dirty="0" smtClean="0"/>
              <a:t>as:</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64141" y="135172"/>
            <a:ext cx="11515108" cy="6504167"/>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02300" y="161947"/>
            <a:ext cx="11781046" cy="6525100"/>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66978" y="126418"/>
            <a:ext cx="11855394" cy="6481116"/>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t>4/26 </a:t>
            </a:r>
            <a:endParaRPr lang="en-US" sz="4000" dirty="0"/>
          </a:p>
          <a:p>
            <a:r>
              <a:rPr lang="en-US" sz="4000" dirty="0"/>
              <a:t>Quotes due </a:t>
            </a:r>
            <a:r>
              <a:rPr lang="en-US" sz="4000"/>
              <a:t>by </a:t>
            </a:r>
            <a:r>
              <a:rPr lang="en-US" sz="4000" smtClean="0"/>
              <a:t>2pm 6/7</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1137</TotalTime>
  <Words>1555</Words>
  <Application>Microsoft Office PowerPoint</Application>
  <PresentationFormat>Widescreen</PresentationFormat>
  <Paragraphs>89</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vt:lpstr>
      <vt:lpstr>Optional Pre-Quote Conference T2814 Road Weather Information System for NJDOT 23DPP00878</vt:lpstr>
      <vt:lpstr>WELCOME &amp; INTRODUCTIONS </vt:lpstr>
      <vt:lpstr>PURPOSE &amp; GENERAL INFORMATION</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Manna, Kenneth [TREAS]</cp:lastModifiedBy>
  <cp:revision>68</cp:revision>
  <cp:lastPrinted>2020-02-11T14:28:14Z</cp:lastPrinted>
  <dcterms:created xsi:type="dcterms:W3CDTF">2020-01-31T19:31:42Z</dcterms:created>
  <dcterms:modified xsi:type="dcterms:W3CDTF">2023-03-20T14:33:36Z</dcterms:modified>
</cp:coreProperties>
</file>