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83" r:id="rId12"/>
    <p:sldId id="284" r:id="rId13"/>
    <p:sldId id="282"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ciolek, Michael [TREAS]" initials="MM[" lastIdx="3" clrIdx="0">
    <p:extLst>
      <p:ext uri="{19B8F6BF-5375-455C-9EA6-DF929625EA0E}">
        <p15:presenceInfo xmlns:p15="http://schemas.microsoft.com/office/powerpoint/2012/main" userId="S-1-5-21-3342024681-333314647-251681998-285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80" y="15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2/8/2023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20.state.nj.us/TYTR_SAVI/vendorSearch.jsp"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smtClean="0"/>
              <a:t>Optional Pre-Quote Conference</a:t>
            </a:r>
            <a:br>
              <a:rPr lang="en-US" sz="5400" dirty="0" smtClean="0"/>
            </a:br>
            <a:r>
              <a:rPr lang="en-US" sz="3200" dirty="0"/>
              <a:t>T2759 - Forestry Mowing/Mulching Service NJDEP</a:t>
            </a:r>
            <a:r>
              <a:rPr lang="en-US" sz="5400" dirty="0" smtClean="0"/>
              <a:t/>
            </a:r>
            <a:br>
              <a:rPr lang="en-US" sz="5400" dirty="0" smtClean="0"/>
            </a:br>
            <a:r>
              <a:rPr lang="en-US" sz="5400" dirty="0" smtClean="0"/>
              <a:t/>
            </a:r>
            <a:br>
              <a:rPr lang="en-US" sz="5400" dirty="0" smtClean="0"/>
            </a:br>
            <a:r>
              <a:rPr lang="en-US" sz="5400" dirty="0"/>
              <a:t>23DPP00865</a:t>
            </a:r>
            <a:r>
              <a:rPr lang="en-US" sz="5400" dirty="0" smtClean="0">
                <a:latin typeface="Times New Roman" panose="02020603050405020304" pitchFamily="18" charset="0"/>
                <a:ea typeface="Calibri" panose="020F0502020204030204" pitchFamily="34" charset="0"/>
              </a:rPr>
              <a:t>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March 9, 2023</a:t>
            </a:r>
          </a:p>
          <a:p>
            <a:r>
              <a:rPr lang="en-US" sz="2800" dirty="0" smtClean="0"/>
              <a:t>Quotes </a:t>
            </a:r>
            <a:r>
              <a:rPr lang="en-US" sz="2800" dirty="0"/>
              <a:t>due by 2pm </a:t>
            </a:r>
            <a:r>
              <a:rPr lang="en-US" sz="2800" dirty="0" smtClean="0"/>
              <a:t>on April 13, 2023</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endParaRPr lang="en-US" dirty="0" smtClean="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r>
              <a:rPr lang="en-US" dirty="0" smtClean="0"/>
              <a:t>. </a:t>
            </a:r>
            <a:endParaRPr lang="en-US" dirty="0"/>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cooperative purchasing </a:t>
            </a:r>
            <a:endParaRPr lang="en-US" dirty="0" smtClean="0"/>
          </a:p>
          <a:p>
            <a:r>
              <a:rPr lang="en-US" dirty="0" smtClean="0"/>
              <a:t>Section </a:t>
            </a:r>
            <a:r>
              <a:rPr lang="en-US" dirty="0"/>
              <a:t>2: Q&amp;A and exceptions, Bid Amendments, Quote content, support</a:t>
            </a:r>
          </a:p>
          <a:p>
            <a:r>
              <a:rPr lang="en-US" dirty="0"/>
              <a:t>Section 3: Quote submission requirements including forms, technical approach, schedules, draft plans, resumes, firm experience, financial capability, and price sheet, as well as additional terms and prohibition on conflicting terms and conditions </a:t>
            </a:r>
          </a:p>
          <a:p>
            <a:r>
              <a:rPr lang="en-US" dirty="0"/>
              <a:t>Section 4: Scope of Work</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20000"/>
          </a:bodyPr>
          <a:lstStyle/>
          <a:p>
            <a:r>
              <a:rPr lang="en-US" dirty="0"/>
              <a:t>Section 6: Data Security Requirements (Not Applicable)</a:t>
            </a:r>
          </a:p>
          <a:p>
            <a:r>
              <a:rPr lang="en-US" dirty="0"/>
              <a:t>Section 7: Modifications to The State of New Jersey Standard Terms and Conditions (Not Applicable)</a:t>
            </a:r>
          </a:p>
          <a:p>
            <a:r>
              <a:rPr lang="en-US" dirty="0"/>
              <a:t>Section 8: Evaluation Criteria, Final Contract Award</a:t>
            </a:r>
          </a:p>
          <a:p>
            <a:r>
              <a:rPr lang="en-US" dirty="0"/>
              <a:t>Section 9: Glossary</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2000"/>
                                        <p:tgtEl>
                                          <p:spTgt spid="3">
                                            <p:txEl>
                                              <p:pRg st="5" end="5"/>
                                            </p:txEl>
                                          </p:spTgt>
                                        </p:tgtEl>
                                      </p:cBhvr>
                                    </p:animEffect>
                                    <p:anim calcmode="lin" valueType="num">
                                      <p:cBhvr>
                                        <p:cTn id="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5" end="5"/>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fade">
                                      <p:cBhvr>
                                        <p:cTn id="12" dur="2000"/>
                                        <p:tgtEl>
                                          <p:spTgt spid="3">
                                            <p:txEl>
                                              <p:pRg st="6" end="6"/>
                                            </p:txEl>
                                          </p:spTgt>
                                        </p:tgtEl>
                                      </p:cBhvr>
                                    </p:animEffect>
                                    <p:anim calcmode="lin" valueType="num">
                                      <p:cBhvr>
                                        <p:cTn id="1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6" end="6"/>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2000"/>
                                        <p:tgtEl>
                                          <p:spTgt spid="3">
                                            <p:txEl>
                                              <p:pRg st="7" end="7"/>
                                            </p:txEl>
                                          </p:spTgt>
                                        </p:tgtEl>
                                      </p:cBhvr>
                                    </p:animEffect>
                                    <p:anim calcmode="lin" valueType="num">
                                      <p:cBhvr>
                                        <p:cTn id="18"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7" end="7"/>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2000"/>
                                        <p:tgtEl>
                                          <p:spTgt spid="3">
                                            <p:txEl>
                                              <p:pRg st="8" end="8"/>
                                            </p:txEl>
                                          </p:spTgt>
                                        </p:tgtEl>
                                      </p:cBhvr>
                                    </p:animEffect>
                                    <p:anim calcmode="lin" valueType="num">
                                      <p:cBhvr>
                                        <p:cTn id="23"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a:t>
            </a:r>
            <a:r>
              <a:rPr lang="en-US" sz="2000" b="1" u="sng" dirty="0" smtClean="0">
                <a:solidFill>
                  <a:srgbClr val="EBEBEB"/>
                </a:solidFill>
                <a:latin typeface="Times New Roman" panose="02020603050405020304" pitchFamily="18" charset="0"/>
              </a:rPr>
              <a:t>#2:</a:t>
            </a:r>
            <a:r>
              <a:rPr lang="en-US" sz="2000" b="1" dirty="0" smtClean="0">
                <a:solidFill>
                  <a:srgbClr val="EBEBEB"/>
                </a:solidFill>
                <a:latin typeface="Times New Roman" panose="02020603050405020304" pitchFamily="18" charset="0"/>
              </a:rPr>
              <a:t> </a:t>
            </a:r>
            <a:r>
              <a:rPr lang="en-US" sz="2000" b="1" dirty="0">
                <a:solidFill>
                  <a:srgbClr val="EBEBEB"/>
                </a:solidFill>
                <a:latin typeface="Times New Roman" panose="02020603050405020304" pitchFamily="18" charset="0"/>
              </a:rPr>
              <a:t>FORMS, REGISTRATIONS AND CERTIFICATIONS THAT </a:t>
            </a:r>
            <a:r>
              <a:rPr lang="en-US" sz="2000" b="1" u="sng" dirty="0" smtClean="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a:xfrm>
            <a:off x="1011677" y="2068497"/>
            <a:ext cx="9533299" cy="4323250"/>
          </a:xfrm>
        </p:spPr>
        <p:txBody>
          <a:bodyPr numCol="2">
            <a:normAutofit fontScale="62500" lnSpcReduction="20000"/>
          </a:bodyPr>
          <a:lstStyle/>
          <a:p>
            <a:pPr>
              <a:buFont typeface="Arial" panose="020B0604020202020204" pitchFamily="34" charset="0"/>
              <a:buChar char="•"/>
            </a:pPr>
            <a:r>
              <a:rPr lang="en-US" sz="2900" dirty="0" smtClean="0"/>
              <a:t>A.  </a:t>
            </a:r>
            <a:r>
              <a:rPr lang="en-US" sz="2900" u="sng" dirty="0" smtClean="0"/>
              <a:t>Offer </a:t>
            </a:r>
            <a:r>
              <a:rPr lang="en-US" sz="2900" u="sng" dirty="0"/>
              <a:t>and Acceptance </a:t>
            </a:r>
            <a:r>
              <a:rPr lang="en-US" sz="2900" u="sng" dirty="0" smtClean="0"/>
              <a:t>Page</a:t>
            </a:r>
            <a:r>
              <a:rPr lang="en-US" sz="2900" dirty="0" smtClean="0"/>
              <a:t> (Bid Solicitation §3.13.1)</a:t>
            </a:r>
          </a:p>
          <a:p>
            <a:pPr>
              <a:buFont typeface="Arial" panose="020B0604020202020204" pitchFamily="34" charset="0"/>
              <a:buChar char="•"/>
            </a:pPr>
            <a:r>
              <a:rPr lang="en-US" sz="2900" dirty="0" smtClean="0"/>
              <a:t>B.  </a:t>
            </a:r>
            <a:r>
              <a:rPr lang="en-US" sz="2900" u="sng" dirty="0" smtClean="0"/>
              <a:t>Ownership </a:t>
            </a:r>
            <a:r>
              <a:rPr lang="en-US" sz="2900" u="sng" dirty="0"/>
              <a:t>Disclosure </a:t>
            </a:r>
            <a:r>
              <a:rPr lang="en-US" sz="2900" u="sng" dirty="0" smtClean="0"/>
              <a:t>Form</a:t>
            </a:r>
            <a:r>
              <a:rPr lang="en-US" sz="2900" dirty="0" smtClean="0"/>
              <a:t> (Bid </a:t>
            </a:r>
            <a:r>
              <a:rPr lang="en-US" sz="2900" dirty="0"/>
              <a:t>Solicitation §</a:t>
            </a:r>
            <a:r>
              <a:rPr lang="en-US" sz="2900" dirty="0" smtClean="0"/>
              <a:t>3.13.2)</a:t>
            </a:r>
            <a:endParaRPr lang="en-US" sz="2900" dirty="0"/>
          </a:p>
          <a:p>
            <a:pPr>
              <a:buFont typeface="Arial" panose="020B0604020202020204" pitchFamily="34" charset="0"/>
              <a:buChar char="•"/>
            </a:pPr>
            <a:r>
              <a:rPr lang="en-US" sz="2900" dirty="0" smtClean="0"/>
              <a:t>C.  </a:t>
            </a:r>
            <a:r>
              <a:rPr lang="en-US" sz="2900" u="sng" dirty="0" smtClean="0"/>
              <a:t>Disclosure </a:t>
            </a:r>
            <a:r>
              <a:rPr lang="en-US" sz="2900" u="sng" dirty="0"/>
              <a:t>of Investment Activities in Iran </a:t>
            </a:r>
            <a:r>
              <a:rPr lang="en-US" sz="2900" u="sng" dirty="0" smtClean="0"/>
              <a:t>Form</a:t>
            </a:r>
            <a:r>
              <a:rPr lang="en-US" sz="2900" dirty="0" smtClean="0"/>
              <a:t> (Bid </a:t>
            </a:r>
            <a:r>
              <a:rPr lang="en-US" sz="2900" dirty="0"/>
              <a:t>Solicitation §</a:t>
            </a:r>
            <a:r>
              <a:rPr lang="en-US" sz="2900" dirty="0" smtClean="0"/>
              <a:t>3.13.3)</a:t>
            </a:r>
            <a:endParaRPr lang="en-US" sz="2900" dirty="0"/>
          </a:p>
          <a:p>
            <a:pPr>
              <a:buFont typeface="Arial" panose="020B0604020202020204" pitchFamily="34" charset="0"/>
              <a:buChar char="•"/>
            </a:pPr>
            <a:r>
              <a:rPr lang="en-US" sz="2900" dirty="0" smtClean="0"/>
              <a:t>D.  </a:t>
            </a:r>
            <a:r>
              <a:rPr lang="en-US" sz="2900" u="sng" dirty="0" smtClean="0"/>
              <a:t>Disclosure </a:t>
            </a:r>
            <a:r>
              <a:rPr lang="en-US" sz="2900" u="sng" dirty="0"/>
              <a:t>of Investigations and Other Actions Involving </a:t>
            </a:r>
            <a:r>
              <a:rPr lang="en-US" sz="2900" u="sng" dirty="0" smtClean="0"/>
              <a:t>Vendor</a:t>
            </a:r>
            <a:r>
              <a:rPr lang="en-US" sz="2900" dirty="0" smtClean="0"/>
              <a:t> </a:t>
            </a:r>
            <a:r>
              <a:rPr lang="en-US" sz="2900" dirty="0"/>
              <a:t>(Bid Solicitation §</a:t>
            </a:r>
            <a:r>
              <a:rPr lang="en-US" sz="2900" dirty="0" smtClean="0"/>
              <a:t>3.13.4)</a:t>
            </a:r>
            <a:endParaRPr lang="en-US" sz="2900" dirty="0"/>
          </a:p>
          <a:p>
            <a:pPr>
              <a:buFont typeface="Arial" panose="020B0604020202020204" pitchFamily="34" charset="0"/>
              <a:buChar char="•"/>
            </a:pPr>
            <a:r>
              <a:rPr lang="en-US" sz="2900" dirty="0" smtClean="0"/>
              <a:t>E.  </a:t>
            </a:r>
            <a:r>
              <a:rPr lang="en-US" sz="2900" u="sng" dirty="0" err="1" smtClean="0"/>
              <a:t>Macbride</a:t>
            </a:r>
            <a:r>
              <a:rPr lang="en-US" sz="2900" u="sng" dirty="0" smtClean="0"/>
              <a:t> </a:t>
            </a:r>
            <a:r>
              <a:rPr lang="en-US" sz="2900" u="sng" dirty="0"/>
              <a:t>Principles </a:t>
            </a:r>
            <a:r>
              <a:rPr lang="en-US" sz="2900" u="sng" dirty="0" smtClean="0"/>
              <a:t>Form</a:t>
            </a:r>
            <a:r>
              <a:rPr lang="en-US" sz="2900" dirty="0" smtClean="0"/>
              <a:t> </a:t>
            </a:r>
            <a:r>
              <a:rPr lang="en-US" sz="2900" dirty="0"/>
              <a:t>(Bid Solicitation §</a:t>
            </a:r>
            <a:r>
              <a:rPr lang="en-US" sz="2900" dirty="0" smtClean="0"/>
              <a:t>3.13.5)</a:t>
            </a:r>
            <a:endParaRPr lang="en-US" sz="2900" dirty="0"/>
          </a:p>
          <a:p>
            <a:pPr>
              <a:buFont typeface="Arial" panose="020B0604020202020204" pitchFamily="34" charset="0"/>
              <a:buChar char="•"/>
            </a:pPr>
            <a:r>
              <a:rPr lang="en-US" sz="2900" dirty="0" smtClean="0"/>
              <a:t>F.  </a:t>
            </a:r>
            <a:r>
              <a:rPr lang="en-US" sz="2900" u="sng" dirty="0" smtClean="0"/>
              <a:t>Subcontractor </a:t>
            </a:r>
            <a:r>
              <a:rPr lang="en-US" sz="2900" u="sng" dirty="0"/>
              <a:t>Utilization </a:t>
            </a:r>
            <a:r>
              <a:rPr lang="en-US" sz="2900" u="sng" dirty="0" smtClean="0"/>
              <a:t>Plan </a:t>
            </a:r>
            <a:r>
              <a:rPr lang="en-US" sz="2900" u="sng" dirty="0"/>
              <a:t>Form</a:t>
            </a:r>
            <a:r>
              <a:rPr lang="en-US" sz="2900" dirty="0"/>
              <a:t> (Bid Solicitation §</a:t>
            </a:r>
            <a:r>
              <a:rPr lang="en-US" sz="2900" dirty="0" smtClean="0"/>
              <a:t>3.13.8)</a:t>
            </a:r>
            <a:endParaRPr lang="en-US" sz="2900" dirty="0"/>
          </a:p>
          <a:p>
            <a:pPr lvl="1"/>
            <a:r>
              <a:rPr lang="en-US" sz="1300" i="1" dirty="0" smtClean="0"/>
              <a:t>If </a:t>
            </a:r>
            <a:r>
              <a:rPr lang="en-US" sz="1300" i="1" dirty="0"/>
              <a:t>this bid solicitation has a subcontracting set-aside requirement, the vendor must consult the Division of Revenue &amp; Enterprise Services N</a:t>
            </a:r>
            <a:r>
              <a:rPr lang="en-US" sz="1300" dirty="0"/>
              <a:t>ew Jersey Selective Assistance Vendor Information database </a:t>
            </a:r>
            <a:r>
              <a:rPr lang="en-US" sz="1300" i="1" dirty="0"/>
              <a:t>at </a:t>
            </a:r>
            <a:r>
              <a:rPr lang="en-US" sz="1300" dirty="0">
                <a:hlinkClick r:id="rId2"/>
              </a:rPr>
              <a:t>https://</a:t>
            </a:r>
            <a:r>
              <a:rPr lang="en-US" sz="1300" dirty="0" smtClean="0">
                <a:hlinkClick r:id="rId2"/>
              </a:rPr>
              <a:t>www20.state.nj.us/TYTR_SAVI/vendorSearch.jsp</a:t>
            </a:r>
            <a:r>
              <a:rPr lang="en-US" sz="1300" dirty="0" smtClean="0"/>
              <a:t> </a:t>
            </a:r>
            <a:r>
              <a:rPr lang="en-US" sz="1300" i="1" dirty="0"/>
              <a:t>for information regarding registered small businesses and/or disabled veteran businesses</a:t>
            </a:r>
            <a:r>
              <a:rPr lang="en-US" sz="1300" i="1" dirty="0" smtClean="0"/>
              <a:t>.</a:t>
            </a:r>
            <a:endParaRPr lang="en-US" sz="2600" dirty="0" smtClean="0"/>
          </a:p>
          <a:p>
            <a:pPr>
              <a:buFont typeface="Arial" panose="020B0604020202020204" pitchFamily="34" charset="0"/>
              <a:buChar char="•"/>
            </a:pPr>
            <a:r>
              <a:rPr lang="en-US" sz="2900" dirty="0" smtClean="0"/>
              <a:t>G.  </a:t>
            </a:r>
            <a:r>
              <a:rPr lang="en-US" sz="2900" u="sng" dirty="0" smtClean="0"/>
              <a:t>Source </a:t>
            </a:r>
            <a:r>
              <a:rPr lang="en-US" sz="2900" u="sng" dirty="0"/>
              <a:t>Disclosure </a:t>
            </a:r>
            <a:r>
              <a:rPr lang="en-US" sz="2900" u="sng" dirty="0" smtClean="0"/>
              <a:t>Form</a:t>
            </a:r>
            <a:r>
              <a:rPr lang="en-US" sz="2900" dirty="0" smtClean="0"/>
              <a:t> </a:t>
            </a:r>
            <a:r>
              <a:rPr lang="en-US" sz="2900" dirty="0"/>
              <a:t>(Bid Solicitation §</a:t>
            </a:r>
            <a:r>
              <a:rPr lang="en-US" sz="2900" dirty="0" smtClean="0"/>
              <a:t>3.13.6)</a:t>
            </a:r>
          </a:p>
          <a:p>
            <a:pPr>
              <a:buFont typeface="Arial" panose="020B0604020202020204" pitchFamily="34" charset="0"/>
              <a:buChar char="•"/>
            </a:pPr>
            <a:r>
              <a:rPr lang="en-US" sz="2900" dirty="0" smtClean="0"/>
              <a:t>H.  </a:t>
            </a:r>
            <a:r>
              <a:rPr lang="en-US" sz="2900" u="sng" dirty="0" smtClean="0"/>
              <a:t>Confidentiality </a:t>
            </a:r>
            <a:r>
              <a:rPr lang="en-US" sz="2900" u="sng" dirty="0"/>
              <a:t>and Commitment to </a:t>
            </a:r>
            <a:r>
              <a:rPr lang="en-US" sz="2900" u="sng" dirty="0" smtClean="0"/>
              <a:t>Defend</a:t>
            </a:r>
            <a:r>
              <a:rPr lang="en-US" sz="2900" dirty="0" smtClean="0"/>
              <a:t> (Bid </a:t>
            </a:r>
            <a:r>
              <a:rPr lang="en-US" sz="2900" dirty="0"/>
              <a:t>Solicitation §</a:t>
            </a:r>
            <a:r>
              <a:rPr lang="en-US" sz="2900" dirty="0" smtClean="0"/>
              <a:t>3.13.7)</a:t>
            </a:r>
            <a:endParaRPr lang="en-US" sz="2900" dirty="0"/>
          </a:p>
          <a:p>
            <a:pPr>
              <a:buFont typeface="Arial" panose="020B0604020202020204" pitchFamily="34" charset="0"/>
              <a:buChar char="•"/>
            </a:pPr>
            <a:r>
              <a:rPr lang="en-US" sz="2900" dirty="0" smtClean="0"/>
              <a:t>I.  </a:t>
            </a:r>
            <a:r>
              <a:rPr lang="en-US" sz="2900" u="sng" dirty="0" smtClean="0"/>
              <a:t>Certification </a:t>
            </a:r>
            <a:r>
              <a:rPr lang="en-US" sz="2900" u="sng" dirty="0"/>
              <a:t>Regarding Prohibited Activities with Russia or </a:t>
            </a:r>
            <a:r>
              <a:rPr lang="en-US" sz="2900" u="sng" dirty="0" smtClean="0"/>
              <a:t>Belarus</a:t>
            </a:r>
            <a:r>
              <a:rPr lang="en-US" sz="2900" dirty="0" smtClean="0"/>
              <a:t> </a:t>
            </a:r>
            <a:r>
              <a:rPr lang="en-US" sz="2900" dirty="0"/>
              <a:t>(Bid Solicitation §</a:t>
            </a:r>
            <a:r>
              <a:rPr lang="en-US" sz="2900" dirty="0" smtClean="0"/>
              <a:t>3.13.14)</a:t>
            </a:r>
            <a:endParaRPr lang="en-US" sz="2900" dirty="0"/>
          </a:p>
          <a:p>
            <a:pPr>
              <a:buFont typeface="Arial" panose="020B0604020202020204" pitchFamily="34" charset="0"/>
              <a:buChar char="•"/>
            </a:pPr>
            <a:r>
              <a:rPr lang="en-US" sz="2900" dirty="0" smtClean="0"/>
              <a:t>J.  </a:t>
            </a:r>
            <a:r>
              <a:rPr lang="en-US" sz="2900" u="sng" dirty="0" smtClean="0"/>
              <a:t>State-Supplied </a:t>
            </a:r>
            <a:r>
              <a:rPr lang="en-US" sz="2900" u="sng" dirty="0"/>
              <a:t>Price </a:t>
            </a:r>
            <a:r>
              <a:rPr lang="en-US" sz="2900" u="sng" dirty="0" smtClean="0"/>
              <a:t>Sheet</a:t>
            </a:r>
            <a:r>
              <a:rPr lang="en-US" sz="2900" dirty="0" smtClean="0"/>
              <a:t> </a:t>
            </a:r>
            <a:r>
              <a:rPr lang="en-US" sz="2900" dirty="0"/>
              <a:t>(Bid Solicitation </a:t>
            </a:r>
            <a:r>
              <a:rPr lang="en-US" sz="2900"/>
              <a:t>§</a:t>
            </a:r>
            <a:r>
              <a:rPr lang="en-US" sz="2900" smtClean="0"/>
              <a:t>3.20)</a:t>
            </a:r>
            <a:endParaRPr lang="en-US" sz="2900" dirty="0"/>
          </a:p>
          <a:p>
            <a:pPr>
              <a:buFont typeface="Arial" panose="020B0604020202020204" pitchFamily="34" charset="0"/>
              <a:buChar char="•"/>
            </a:pPr>
            <a:r>
              <a:rPr lang="en-US" sz="2900" dirty="0" smtClean="0"/>
              <a:t>K.  </a:t>
            </a:r>
            <a:r>
              <a:rPr lang="en-US" sz="2900" u="sng" dirty="0" smtClean="0"/>
              <a:t>Two </a:t>
            </a:r>
            <a:r>
              <a:rPr lang="en-US" sz="2900" u="sng" dirty="0"/>
              <a:t>Year Chapter 51/Executive Order 117 Vendor Certification and Disclosure of Political </a:t>
            </a:r>
            <a:r>
              <a:rPr lang="en-US" sz="2900" u="sng" dirty="0" smtClean="0"/>
              <a:t>Contributions</a:t>
            </a:r>
            <a:r>
              <a:rPr lang="en-US" sz="2900" dirty="0" smtClean="0"/>
              <a:t> </a:t>
            </a:r>
            <a:r>
              <a:rPr lang="en-US" sz="2900" dirty="0"/>
              <a:t>(Bid Solicitation §</a:t>
            </a:r>
            <a:r>
              <a:rPr lang="en-US" sz="2900" dirty="0" smtClean="0"/>
              <a:t>3.13.9)</a:t>
            </a:r>
          </a:p>
          <a:p>
            <a:pPr>
              <a:buFont typeface="Arial" panose="020B0604020202020204" pitchFamily="34" charset="0"/>
              <a:buChar char="•"/>
            </a:pPr>
            <a:endParaRPr lang="en-US" sz="2900" dirty="0"/>
          </a:p>
        </p:txBody>
      </p:sp>
    </p:spTree>
    <p:extLst>
      <p:ext uri="{BB962C8B-B14F-4D97-AF65-F5344CB8AC3E}">
        <p14:creationId xmlns:p14="http://schemas.microsoft.com/office/powerpoint/2010/main" val="15795152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a:t>
            </a:r>
            <a:r>
              <a:rPr lang="en-US" sz="2000" b="1" u="sng" dirty="0" smtClean="0">
                <a:solidFill>
                  <a:srgbClr val="EBEBEB"/>
                </a:solidFill>
                <a:latin typeface="Times New Roman" panose="02020603050405020304" pitchFamily="18" charset="0"/>
              </a:rPr>
              <a:t>#2:</a:t>
            </a:r>
            <a:r>
              <a:rPr lang="en-US" sz="2000" b="1" dirty="0" smtClean="0">
                <a:solidFill>
                  <a:srgbClr val="EBEBEB"/>
                </a:solidFill>
                <a:latin typeface="Times New Roman" panose="02020603050405020304" pitchFamily="18" charset="0"/>
              </a:rPr>
              <a:t> </a:t>
            </a:r>
            <a:r>
              <a:rPr lang="en-US" sz="2000" b="1" dirty="0">
                <a:solidFill>
                  <a:srgbClr val="EBEBEB"/>
                </a:solidFill>
                <a:latin typeface="Times New Roman" panose="02020603050405020304" pitchFamily="18" charset="0"/>
              </a:rPr>
              <a:t>FORMS, REGISTRATIONS AND CERTIFICATIONS THAT </a:t>
            </a:r>
            <a:r>
              <a:rPr lang="en-US" sz="2000" b="1" u="sng" dirty="0" smtClean="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a:xfrm>
            <a:off x="1011677" y="2068497"/>
            <a:ext cx="9533299" cy="3924897"/>
          </a:xfrm>
        </p:spPr>
        <p:txBody>
          <a:bodyPr numCol="1">
            <a:normAutofit/>
          </a:bodyPr>
          <a:lstStyle/>
          <a:p>
            <a:pPr>
              <a:buFont typeface="Arial" panose="020B0604020202020204" pitchFamily="34" charset="0"/>
              <a:buChar char="•"/>
            </a:pPr>
            <a:r>
              <a:rPr lang="en-US" sz="2400" dirty="0" smtClean="0"/>
              <a:t>L. </a:t>
            </a:r>
            <a:r>
              <a:rPr lang="en-US" sz="2400" u="sng" dirty="0" smtClean="0"/>
              <a:t>Proof </a:t>
            </a:r>
            <a:r>
              <a:rPr lang="en-US" sz="2400" u="sng" dirty="0"/>
              <a:t>of Business </a:t>
            </a:r>
            <a:r>
              <a:rPr lang="en-US" sz="2400" u="sng" dirty="0" smtClean="0"/>
              <a:t>Registration</a:t>
            </a:r>
            <a:r>
              <a:rPr lang="en-US" sz="2400" dirty="0" smtClean="0"/>
              <a:t> </a:t>
            </a:r>
            <a:r>
              <a:rPr lang="en-US" sz="2400" dirty="0"/>
              <a:t>(Bid Solicitation </a:t>
            </a:r>
            <a:r>
              <a:rPr lang="en-US" sz="2400"/>
              <a:t>§</a:t>
            </a:r>
            <a:r>
              <a:rPr lang="en-US" sz="2400" smtClean="0"/>
              <a:t>3.13.12)</a:t>
            </a:r>
            <a:endParaRPr lang="en-US" sz="2400" dirty="0" smtClean="0"/>
          </a:p>
          <a:p>
            <a:pPr>
              <a:buFont typeface="Arial" panose="020B0604020202020204" pitchFamily="34" charset="0"/>
              <a:buChar char="•"/>
            </a:pPr>
            <a:r>
              <a:rPr lang="en-US" sz="2400" dirty="0" smtClean="0"/>
              <a:t>M. </a:t>
            </a:r>
            <a:r>
              <a:rPr lang="en-US" sz="2400" u="sng" dirty="0" smtClean="0"/>
              <a:t>Certificate </a:t>
            </a:r>
            <a:r>
              <a:rPr lang="en-US" sz="2400" u="sng" dirty="0"/>
              <a:t>of </a:t>
            </a:r>
            <a:r>
              <a:rPr lang="en-US" sz="2400" u="sng" dirty="0" smtClean="0"/>
              <a:t>Insurance/Acord</a:t>
            </a:r>
            <a:r>
              <a:rPr lang="en-US" sz="2400" dirty="0" smtClean="0"/>
              <a:t> (SSTC)</a:t>
            </a:r>
          </a:p>
          <a:p>
            <a:pPr>
              <a:buFont typeface="Arial" panose="020B0604020202020204" pitchFamily="34" charset="0"/>
              <a:buChar char="•"/>
            </a:pPr>
            <a:r>
              <a:rPr lang="en-US" sz="2400" dirty="0" smtClean="0"/>
              <a:t>N. </a:t>
            </a:r>
            <a:r>
              <a:rPr lang="en-US" sz="2400" u="sng" dirty="0" smtClean="0"/>
              <a:t>Proof </a:t>
            </a:r>
            <a:r>
              <a:rPr lang="en-US" sz="2400" u="sng" dirty="0"/>
              <a:t>of Affirmative Action Compliance</a:t>
            </a:r>
            <a:r>
              <a:rPr lang="en-US" sz="2400" dirty="0"/>
              <a:t> (Bid Solicitation §</a:t>
            </a:r>
            <a:r>
              <a:rPr lang="en-US" sz="2400" dirty="0" smtClean="0"/>
              <a:t>3.13.10)</a:t>
            </a:r>
          </a:p>
          <a:p>
            <a:pPr marL="0" indent="0">
              <a:buNone/>
            </a:pPr>
            <a:r>
              <a:rPr lang="en-US" sz="1600" dirty="0" smtClean="0"/>
              <a:t>      Submit one of the following:</a:t>
            </a:r>
          </a:p>
          <a:p>
            <a:pPr lvl="1">
              <a:buFont typeface="Arial" panose="020B0604020202020204" pitchFamily="34" charset="0"/>
              <a:buChar char="•"/>
            </a:pPr>
            <a:r>
              <a:rPr lang="en-US" sz="1400" dirty="0"/>
              <a:t>NEW JERSEY CERTIFICATE OF EMPLOYEE INFORMATION REPORT</a:t>
            </a:r>
          </a:p>
          <a:p>
            <a:pPr lvl="1">
              <a:buFont typeface="Arial" panose="020B0604020202020204" pitchFamily="34" charset="0"/>
              <a:buChar char="•"/>
            </a:pPr>
            <a:r>
              <a:rPr lang="en-US" sz="1400" dirty="0"/>
              <a:t>FEDERAL LETTER OF APPROVAL VERIFYING A FEDERALLY APPROVED OR SANCTIONED AFFIRMATIVE ACTION PROGRAM (Dated within 1 year of the Quote submission)</a:t>
            </a:r>
          </a:p>
          <a:p>
            <a:pPr lvl="1">
              <a:buFont typeface="Arial" panose="020B0604020202020204" pitchFamily="34" charset="0"/>
              <a:buChar char="•"/>
            </a:pPr>
            <a:r>
              <a:rPr lang="en-US" sz="1400" dirty="0"/>
              <a:t>AFFIRMATIVE ACTION EMPLOYEE INFORMATION REPORT (FORM </a:t>
            </a:r>
            <a:r>
              <a:rPr lang="en-US" sz="1400" dirty="0" smtClean="0"/>
              <a:t>AA302</a:t>
            </a:r>
            <a:r>
              <a:rPr lang="en-US" sz="1400" dirty="0"/>
              <a:t>)</a:t>
            </a:r>
            <a:endParaRPr lang="en-US" sz="3200" dirty="0" smtClean="0"/>
          </a:p>
          <a:p>
            <a:pPr>
              <a:buFont typeface="Arial" panose="020B0604020202020204" pitchFamily="34" charset="0"/>
              <a:buChar char="•"/>
            </a:pPr>
            <a:endParaRPr lang="en-US" sz="3200" dirty="0" smtClean="0"/>
          </a:p>
          <a:p>
            <a:pPr>
              <a:buFont typeface="Arial" panose="020B0604020202020204" pitchFamily="34" charset="0"/>
              <a:buChar char="•"/>
            </a:pPr>
            <a:endParaRPr lang="en-US" sz="3200" dirty="0"/>
          </a:p>
          <a:p>
            <a:pPr>
              <a:buFont typeface="Arial" panose="020B0604020202020204" pitchFamily="34" charset="0"/>
              <a:buChar char="•"/>
            </a:pPr>
            <a:endParaRPr lang="en-US" sz="3200" dirty="0"/>
          </a:p>
          <a:p>
            <a:pPr>
              <a:buFont typeface="Arial" panose="020B0604020202020204" pitchFamily="34" charset="0"/>
              <a:buChar char="•"/>
            </a:pPr>
            <a:endParaRPr lang="en-US" sz="3200" dirty="0"/>
          </a:p>
          <a:p>
            <a:pPr>
              <a:buFont typeface="Arial" panose="020B0604020202020204" pitchFamily="34" charset="0"/>
              <a:buChar char="•"/>
            </a:pPr>
            <a:endParaRPr lang="en-US" sz="3200" dirty="0"/>
          </a:p>
          <a:p>
            <a:pPr>
              <a:buFont typeface="Arial" panose="020B0604020202020204" pitchFamily="34" charset="0"/>
              <a:buChar char="•"/>
            </a:pPr>
            <a:endParaRPr lang="en-US" sz="3200" dirty="0"/>
          </a:p>
          <a:p>
            <a:pPr>
              <a:buFont typeface="Arial" panose="020B0604020202020204" pitchFamily="34" charset="0"/>
              <a:buChar char="•"/>
            </a:pPr>
            <a:endParaRPr lang="en-US" sz="2900" dirty="0"/>
          </a:p>
        </p:txBody>
      </p:sp>
    </p:spTree>
    <p:extLst>
      <p:ext uri="{BB962C8B-B14F-4D97-AF65-F5344CB8AC3E}">
        <p14:creationId xmlns:p14="http://schemas.microsoft.com/office/powerpoint/2010/main" val="19018053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lang="en-US" sz="3200" b="1" dirty="0"/>
              <a:t>T2759 - Forestry Mowing/Mulching Service NJDEP</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a:t>
            </a:r>
            <a:r>
              <a:rPr lang="en-US" dirty="0" smtClean="0"/>
              <a:t>3.20, </a:t>
            </a:r>
            <a:r>
              <a:rPr lang="en-US" dirty="0"/>
              <a:t>for directions. </a:t>
            </a:r>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pic>
        <p:nvPicPr>
          <p:cNvPr id="7" name="Picture 6"/>
          <p:cNvPicPr>
            <a:picLocks noChangeAspect="1"/>
          </p:cNvPicPr>
          <p:nvPr/>
        </p:nvPicPr>
        <p:blipFill>
          <a:blip r:embed="rId2"/>
          <a:stretch>
            <a:fillRect/>
          </a:stretch>
        </p:blipFill>
        <p:spPr>
          <a:xfrm>
            <a:off x="5012871" y="1400530"/>
            <a:ext cx="5552523" cy="5178116"/>
          </a:xfrm>
          <a:prstGeom prst="rect">
            <a:avLst/>
          </a:prstGeom>
        </p:spPr>
      </p:pic>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March 9, 2023</a:t>
            </a:r>
          </a:p>
          <a:p>
            <a:endParaRPr lang="en-US" sz="4000" dirty="0"/>
          </a:p>
          <a:p>
            <a:r>
              <a:rPr lang="en-US" sz="4000" dirty="0"/>
              <a:t>Quotes due by </a:t>
            </a:r>
            <a:r>
              <a:rPr lang="en-US" sz="4000" dirty="0" smtClean="0"/>
              <a:t>2pm on April 13, 2023</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2271</TotalTime>
  <Words>1070</Words>
  <Application>Microsoft Office PowerPoint</Application>
  <PresentationFormat>Widescreen</PresentationFormat>
  <Paragraphs>78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Times New Roman</vt:lpstr>
      <vt:lpstr>Wingdings 3</vt:lpstr>
      <vt:lpstr>Ion</vt:lpstr>
      <vt:lpstr>Optional Pre-Quote Conference T2759 - Forestry Mowing/Mulching Service NJDEP  23DPP00865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#2: FORMS, REGISTRATIONS AND CERTIFICATIONS THAT MUST BE   SUBMITTED BY THE VENDOR   </vt:lpstr>
      <vt:lpstr>Vendor {Bidder} Checklist PART #2: FORMS, REGISTRATIONS AND CERTIFICATIONS THAT MUST BE   SUBMITTED BY THE VENDOR   </vt:lpstr>
      <vt:lpstr>State-Supplied Price Sheet T2759 - Forestry Mowing/Mulching Service NJDEP</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134</cp:revision>
  <cp:lastPrinted>2020-02-11T14:28:14Z</cp:lastPrinted>
  <dcterms:created xsi:type="dcterms:W3CDTF">2020-01-31T19:31:42Z</dcterms:created>
  <dcterms:modified xsi:type="dcterms:W3CDTF">2023-02-08T20:51:22Z</dcterms:modified>
</cp:coreProperties>
</file>