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5/21/2024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smtClean="0"/>
              <a:t>Optional Pre-Quote Conference</a:t>
            </a:r>
            <a:r>
              <a:rPr lang="en-US" sz="5400" dirty="0" smtClean="0"/>
              <a:t/>
            </a:r>
            <a:br>
              <a:rPr lang="en-US" sz="5400" dirty="0" smtClean="0"/>
            </a:br>
            <a:r>
              <a:rPr lang="en-US" sz="4400" dirty="0"/>
              <a:t>T2969 – Facility Management and Operation of PHEAL</a:t>
            </a:r>
            <a:r>
              <a:rPr lang="en-US" sz="5400" dirty="0"/>
              <a:t/>
            </a:r>
            <a:br>
              <a:rPr lang="en-US" sz="5400" dirty="0"/>
            </a:br>
            <a:r>
              <a:rPr lang="en-US" sz="5400" dirty="0"/>
              <a:t>23DPP00861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June 25, 2024</a:t>
            </a:r>
          </a:p>
          <a:p>
            <a:r>
              <a:rPr lang="en-US" sz="2800" dirty="0" smtClean="0"/>
              <a:t>Quotes due by 2pm July 30,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Please mute your phone at all times unless speaking.</a:t>
            </a:r>
          </a:p>
          <a:p>
            <a:r>
              <a:rPr lang="en-US" dirty="0"/>
              <a:t>Please identify yourself and the firm you represent prior to asking a question.</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r>
              <a:rPr lang="en-US" dirty="0"/>
              <a:t/>
            </a:r>
            <a:br>
              <a:rPr lang="en-US" dirty="0"/>
            </a:br>
            <a:r>
              <a:rPr lang="en-US" sz="4000" dirty="0"/>
              <a:t>T2969 – Facility Management and Operation of PHEAL</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2422324"/>
            <a:ext cx="4719800" cy="4195481"/>
          </a:xfrm>
        </p:spPr>
        <p:txBody>
          <a:bodyPr>
            <a:normAutofit fontScale="92500" lnSpcReduction="20000"/>
          </a:bodyPr>
          <a:lstStyle/>
          <a:p>
            <a:r>
              <a:rPr lang="en-US" dirty="0"/>
              <a:t>See Section </a:t>
            </a:r>
            <a:r>
              <a:rPr lang="en-US" dirty="0" smtClean="0"/>
              <a:t>3.26, </a:t>
            </a:r>
            <a:r>
              <a:rPr lang="en-US" i="1" dirty="0" smtClean="0"/>
              <a:t>State-Supplied Price </a:t>
            </a:r>
            <a:r>
              <a:rPr lang="en-US" i="1" dirty="0"/>
              <a:t>Sheet Instructions</a:t>
            </a:r>
            <a:r>
              <a:rPr lang="en-US" dirty="0"/>
              <a:t>, for </a:t>
            </a:r>
            <a:r>
              <a:rPr lang="en-US" dirty="0" smtClean="0"/>
              <a:t>directions.</a:t>
            </a:r>
            <a:endParaRPr lang="en-US" dirty="0"/>
          </a:p>
          <a:p>
            <a:r>
              <a:rPr lang="en-US" dirty="0"/>
              <a:t>Bidders must bid on all price lines </a:t>
            </a:r>
            <a:r>
              <a:rPr lang="en-US" dirty="0" smtClean="0"/>
              <a:t>in </a:t>
            </a:r>
            <a:r>
              <a:rPr lang="en-US" dirty="0"/>
              <a:t>order for its Quote to be considered for an award. The pricing shall be All-Inclusive. If a Bidder does not bid on all price lines </a:t>
            </a:r>
            <a:r>
              <a:rPr lang="en-US" dirty="0" smtClean="0"/>
              <a:t>its </a:t>
            </a:r>
            <a:r>
              <a:rPr lang="en-US" dirty="0"/>
              <a:t>Quote will be considered non-responsive. </a:t>
            </a:r>
            <a:endParaRPr lang="en-US" dirty="0" smtClean="0"/>
          </a:p>
          <a:p>
            <a:r>
              <a:rPr lang="en-US" dirty="0" smtClean="0"/>
              <a:t>Bidders must provide pricing for all three (3) years.</a:t>
            </a:r>
            <a:endParaRPr lang="en-US" dirty="0"/>
          </a:p>
          <a:p>
            <a:r>
              <a:rPr lang="en-US" dirty="0" smtClean="0"/>
              <a:t>Any changes or alterations to the State-Supplied Price Sheet may result in the Bidder’s Quote being deemed non-responsive.</a:t>
            </a:r>
            <a:endParaRPr lang="en-US" dirty="0"/>
          </a:p>
        </p:txBody>
      </p:sp>
      <p:graphicFrame>
        <p:nvGraphicFramePr>
          <p:cNvPr id="12" name="Table 11"/>
          <p:cNvGraphicFramePr>
            <a:graphicFrameLocks noGrp="1"/>
          </p:cNvGraphicFramePr>
          <p:nvPr>
            <p:extLst>
              <p:ext uri="{D42A27DB-BD31-4B8C-83A1-F6EECF244321}">
                <p14:modId xmlns:p14="http://schemas.microsoft.com/office/powerpoint/2010/main" val="2293600881"/>
              </p:ext>
            </p:extLst>
          </p:nvPr>
        </p:nvGraphicFramePr>
        <p:xfrm>
          <a:off x="5925075" y="1400530"/>
          <a:ext cx="5568425" cy="5274631"/>
        </p:xfrm>
        <a:graphic>
          <a:graphicData uri="http://schemas.openxmlformats.org/drawingml/2006/table">
            <a:tbl>
              <a:tblPr/>
              <a:tblGrid>
                <a:gridCol w="837308">
                  <a:extLst>
                    <a:ext uri="{9D8B030D-6E8A-4147-A177-3AD203B41FA5}">
                      <a16:colId xmlns:a16="http://schemas.microsoft.com/office/drawing/2014/main" val="1973473798"/>
                    </a:ext>
                  </a:extLst>
                </a:gridCol>
                <a:gridCol w="2125978">
                  <a:extLst>
                    <a:ext uri="{9D8B030D-6E8A-4147-A177-3AD203B41FA5}">
                      <a16:colId xmlns:a16="http://schemas.microsoft.com/office/drawing/2014/main" val="316044483"/>
                    </a:ext>
                  </a:extLst>
                </a:gridCol>
                <a:gridCol w="348332">
                  <a:extLst>
                    <a:ext uri="{9D8B030D-6E8A-4147-A177-3AD203B41FA5}">
                      <a16:colId xmlns:a16="http://schemas.microsoft.com/office/drawing/2014/main" val="4136337369"/>
                    </a:ext>
                  </a:extLst>
                </a:gridCol>
                <a:gridCol w="752269">
                  <a:extLst>
                    <a:ext uri="{9D8B030D-6E8A-4147-A177-3AD203B41FA5}">
                      <a16:colId xmlns:a16="http://schemas.microsoft.com/office/drawing/2014/main" val="2776113298"/>
                    </a:ext>
                  </a:extLst>
                </a:gridCol>
                <a:gridCol w="752269">
                  <a:extLst>
                    <a:ext uri="{9D8B030D-6E8A-4147-A177-3AD203B41FA5}">
                      <a16:colId xmlns:a16="http://schemas.microsoft.com/office/drawing/2014/main" val="1381189525"/>
                    </a:ext>
                  </a:extLst>
                </a:gridCol>
                <a:gridCol w="752269">
                  <a:extLst>
                    <a:ext uri="{9D8B030D-6E8A-4147-A177-3AD203B41FA5}">
                      <a16:colId xmlns:a16="http://schemas.microsoft.com/office/drawing/2014/main" val="2029308140"/>
                    </a:ext>
                  </a:extLst>
                </a:gridCol>
              </a:tblGrid>
              <a:tr h="383609">
                <a:tc gridSpan="6">
                  <a:txBody>
                    <a:bodyPr/>
                    <a:lstStyle/>
                    <a:p>
                      <a:pPr algn="ctr" fontAlgn="ctr"/>
                      <a:r>
                        <a:rPr lang="en-US" sz="400" b="1" i="0" u="none" strike="noStrike">
                          <a:solidFill>
                            <a:srgbClr val="000000"/>
                          </a:solidFill>
                          <a:effectLst/>
                          <a:latin typeface="Calibri" panose="020F0502020204030204" pitchFamily="34" charset="0"/>
                        </a:rPr>
                        <a:t>State-Supplied Price Sheet</a:t>
                      </a:r>
                      <a:br>
                        <a:rPr lang="en-US" sz="400" b="1" i="0" u="none" strike="noStrike">
                          <a:solidFill>
                            <a:srgbClr val="000000"/>
                          </a:solidFill>
                          <a:effectLst/>
                          <a:latin typeface="Calibri" panose="020F0502020204030204" pitchFamily="34" charset="0"/>
                        </a:rPr>
                      </a:br>
                      <a:r>
                        <a:rPr lang="en-US" sz="400" b="1" i="0" u="none" strike="noStrike">
                          <a:solidFill>
                            <a:srgbClr val="000000"/>
                          </a:solidFill>
                          <a:effectLst/>
                          <a:latin typeface="Calibri" panose="020F0502020204030204" pitchFamily="34" charset="0"/>
                        </a:rPr>
                        <a:t>Bid Solicitation #23DPP00861</a:t>
                      </a:r>
                      <a:br>
                        <a:rPr lang="en-US" sz="400" b="1" i="0" u="none" strike="noStrike">
                          <a:solidFill>
                            <a:srgbClr val="000000"/>
                          </a:solidFill>
                          <a:effectLst/>
                          <a:latin typeface="Calibri" panose="020F0502020204030204" pitchFamily="34" charset="0"/>
                        </a:rPr>
                      </a:br>
                      <a:r>
                        <a:rPr lang="en-US" sz="400" b="1" i="0" u="none" strike="noStrike">
                          <a:solidFill>
                            <a:srgbClr val="000000"/>
                          </a:solidFill>
                          <a:effectLst/>
                          <a:latin typeface="Calibri" panose="020F0502020204030204" pitchFamily="34" charset="0"/>
                        </a:rPr>
                        <a:t>T2969 - FACILITY MANAGEMENT &amp; OPERATION OF PHEAL</a:t>
                      </a:r>
                    </a:p>
                  </a:txBody>
                  <a:tcPr marL="2825" marR="2825" marT="28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60546835"/>
                  </a:ext>
                </a:extLst>
              </a:tr>
              <a:tr h="170494">
                <a:tc gridSpan="6">
                  <a:txBody>
                    <a:bodyPr/>
                    <a:lstStyle/>
                    <a:p>
                      <a:pPr algn="ctr" fontAlgn="ctr"/>
                      <a:r>
                        <a:rPr lang="en-US" sz="400" b="1" i="0" u="none" strike="noStrike">
                          <a:solidFill>
                            <a:srgbClr val="000000"/>
                          </a:solidFill>
                          <a:effectLst/>
                          <a:latin typeface="Calibri" panose="020F0502020204030204" pitchFamily="34" charset="0"/>
                        </a:rPr>
                        <a:t>Instructions: Please refer to Bid Solicitation Section 3.25.</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118144357"/>
                  </a:ext>
                </a:extLst>
              </a:tr>
              <a:tr h="145629">
                <a:tc>
                  <a:txBody>
                    <a:bodyPr/>
                    <a:lstStyle/>
                    <a:p>
                      <a:pPr algn="ctr" fontAlgn="b"/>
                      <a:r>
                        <a:rPr lang="en-US" sz="300" b="1" i="0" u="none" strike="noStrike" dirty="0">
                          <a:solidFill>
                            <a:srgbClr val="000000"/>
                          </a:solidFill>
                          <a:effectLst/>
                          <a:latin typeface="Calibri" panose="020F0502020204030204" pitchFamily="34" charset="0"/>
                        </a:rPr>
                        <a:t>Bidder</a:t>
                      </a:r>
                      <a:br>
                        <a:rPr lang="en-US" sz="300" b="1" i="0" u="none" strike="noStrike" dirty="0">
                          <a:solidFill>
                            <a:srgbClr val="000000"/>
                          </a:solidFill>
                          <a:effectLst/>
                          <a:latin typeface="Calibri" panose="020F0502020204030204" pitchFamily="34" charset="0"/>
                        </a:rPr>
                      </a:br>
                      <a:r>
                        <a:rPr lang="en-US" sz="300" b="1" i="0" u="none" strike="noStrike" dirty="0">
                          <a:solidFill>
                            <a:srgbClr val="000000"/>
                          </a:solidFill>
                          <a:effectLst/>
                          <a:latin typeface="Calibri" panose="020F0502020204030204" pitchFamily="34" charset="0"/>
                        </a:rPr>
                        <a:t>Name:</a:t>
                      </a:r>
                    </a:p>
                  </a:txBody>
                  <a:tcPr marL="2825" marR="2825" marT="28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schemeClr>
                    </a:solidFill>
                  </a:tcPr>
                </a:tc>
                <a:tc gridSpan="5">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394168126"/>
                  </a:ext>
                </a:extLst>
              </a:tr>
              <a:tr h="351641">
                <a:tc>
                  <a:txBody>
                    <a:bodyPr/>
                    <a:lstStyle/>
                    <a:p>
                      <a:pPr algn="ctr" fontAlgn="ctr"/>
                      <a:r>
                        <a:rPr lang="en-US" sz="400" b="1" i="0" u="none" strike="noStrike">
                          <a:solidFill>
                            <a:srgbClr val="000000"/>
                          </a:solidFill>
                          <a:effectLst/>
                          <a:latin typeface="Times New Roman" panose="02020603050405020304" pitchFamily="18" charset="0"/>
                        </a:rPr>
                        <a:t>Line No</a:t>
                      </a:r>
                    </a:p>
                  </a:txBody>
                  <a:tcPr marL="2825" marR="2825" marT="2825"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400" b="1" i="0" u="none" strike="noStrike">
                          <a:solidFill>
                            <a:srgbClr val="000000"/>
                          </a:solidFill>
                          <a:effectLst/>
                          <a:latin typeface="Times New Roman" panose="02020603050405020304" pitchFamily="18" charset="0"/>
                        </a:rPr>
                        <a:t>Commodity-Service Description </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400" b="1" i="0" u="none" strike="noStrike">
                          <a:solidFill>
                            <a:srgbClr val="000000"/>
                          </a:solidFill>
                          <a:effectLst/>
                          <a:latin typeface="Times New Roman" panose="02020603050405020304" pitchFamily="18" charset="0"/>
                        </a:rPr>
                        <a:t>Unit</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400" b="1" i="0" u="none" strike="noStrike">
                          <a:solidFill>
                            <a:srgbClr val="000000"/>
                          </a:solidFill>
                          <a:effectLst/>
                          <a:latin typeface="Times New Roman" panose="02020603050405020304" pitchFamily="18" charset="0"/>
                        </a:rPr>
                        <a:t>Unit Price Year 1</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400" b="1" i="0" u="none" strike="noStrike">
                          <a:solidFill>
                            <a:srgbClr val="000000"/>
                          </a:solidFill>
                          <a:effectLst/>
                          <a:latin typeface="Times New Roman" panose="02020603050405020304" pitchFamily="18" charset="0"/>
                        </a:rPr>
                        <a:t>Unit Price Year 2</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400" b="1" i="0" u="none" strike="noStrike">
                          <a:solidFill>
                            <a:srgbClr val="000000"/>
                          </a:solidFill>
                          <a:effectLst/>
                          <a:latin typeface="Times New Roman" panose="02020603050405020304" pitchFamily="18" charset="0"/>
                        </a:rPr>
                        <a:t>Unit Price Year 3</a:t>
                      </a:r>
                    </a:p>
                  </a:txBody>
                  <a:tcPr marL="2825" marR="2825" marT="2825"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118282238"/>
                  </a:ext>
                </a:extLst>
              </a:tr>
              <a:tr h="319675">
                <a:tc>
                  <a:txBody>
                    <a:bodyPr/>
                    <a:lstStyle/>
                    <a:p>
                      <a:pPr algn="ctr" fontAlgn="ctr"/>
                      <a:r>
                        <a:rPr lang="en-US" sz="300" b="0" i="0" u="none" strike="noStrike" dirty="0">
                          <a:solidFill>
                            <a:srgbClr val="000000"/>
                          </a:solidFill>
                          <a:effectLst/>
                          <a:latin typeface="Calibri" panose="020F0502020204030204" pitchFamily="34" charset="0"/>
                        </a:rPr>
                        <a:t>1</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Monthly Management Fee</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MONTH</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188752520"/>
                  </a:ext>
                </a:extLst>
              </a:tr>
              <a:tr h="319675">
                <a:tc>
                  <a:txBody>
                    <a:bodyPr/>
                    <a:lstStyle/>
                    <a:p>
                      <a:pPr algn="ctr" fontAlgn="ctr"/>
                      <a:r>
                        <a:rPr lang="en-US" sz="300" b="0" i="0" u="none" strike="noStrike">
                          <a:solidFill>
                            <a:srgbClr val="000000"/>
                          </a:solidFill>
                          <a:effectLst/>
                          <a:latin typeface="Calibri" panose="020F0502020204030204" pitchFamily="34" charset="0"/>
                        </a:rPr>
                        <a:t>2</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err="1">
                          <a:solidFill>
                            <a:srgbClr val="000000"/>
                          </a:solidFill>
                          <a:effectLst/>
                          <a:latin typeface="Calibri" panose="020F0502020204030204" pitchFamily="34" charset="0"/>
                        </a:rPr>
                        <a:t>Perentage</a:t>
                      </a:r>
                      <a:r>
                        <a:rPr lang="en-US" sz="300" b="0" i="0" u="none" strike="noStrike" dirty="0">
                          <a:solidFill>
                            <a:srgbClr val="000000"/>
                          </a:solidFill>
                          <a:effectLst/>
                          <a:latin typeface="Calibri" panose="020F0502020204030204" pitchFamily="34" charset="0"/>
                        </a:rPr>
                        <a:t> markup over supplier invoice for reimbursable materials/supplies (original supplier invoice must be submitted for payment purposes)</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PCNT</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90870477"/>
                  </a:ext>
                </a:extLst>
              </a:tr>
              <a:tr h="323226">
                <a:tc>
                  <a:txBody>
                    <a:bodyPr/>
                    <a:lstStyle/>
                    <a:p>
                      <a:pPr algn="l" fontAlgn="b"/>
                      <a:r>
                        <a:rPr lang="en-US" sz="300" b="0" i="0" u="none" strike="noStrike">
                          <a:solidFill>
                            <a:srgbClr val="000000"/>
                          </a:solidFill>
                          <a:effectLst/>
                          <a:latin typeface="Calibri" panose="020F0502020204030204" pitchFamily="34" charset="0"/>
                        </a:rPr>
                        <a:t> </a:t>
                      </a:r>
                    </a:p>
                  </a:txBody>
                  <a:tcPr marL="2825" marR="2825" marT="28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1" i="0" u="none" strike="noStrike">
                          <a:solidFill>
                            <a:srgbClr val="000000"/>
                          </a:solidFill>
                          <a:effectLst/>
                          <a:latin typeface="Calibri" panose="020F0502020204030204" pitchFamily="34" charset="0"/>
                        </a:rPr>
                        <a:t>SUPPLEMENTAL TASK WORK</a:t>
                      </a:r>
                    </a:p>
                  </a:txBody>
                  <a:tcPr marL="2825" marR="2825" marT="2825"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300" b="0" i="0" u="none" strike="noStrike">
                          <a:solidFill>
                            <a:srgbClr val="000000"/>
                          </a:solidFill>
                          <a:effectLst/>
                          <a:latin typeface="Calibri" panose="020F0502020204030204" pitchFamily="34" charset="0"/>
                        </a:rPr>
                        <a:t> </a:t>
                      </a:r>
                    </a:p>
                  </a:txBody>
                  <a:tcPr marL="2825" marR="2825" marT="28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300" b="0" i="0" u="none" strike="noStrike">
                          <a:solidFill>
                            <a:srgbClr val="000000"/>
                          </a:solidFill>
                          <a:effectLst/>
                          <a:latin typeface="Calibri" panose="020F0502020204030204" pitchFamily="34" charset="0"/>
                        </a:rPr>
                        <a:t> </a:t>
                      </a:r>
                    </a:p>
                  </a:txBody>
                  <a:tcPr marL="2825" marR="2825" marT="28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300" b="0" i="0" u="none" strike="noStrike">
                          <a:solidFill>
                            <a:srgbClr val="000000"/>
                          </a:solidFill>
                          <a:effectLst/>
                          <a:latin typeface="Calibri" panose="020F0502020204030204" pitchFamily="34" charset="0"/>
                        </a:rPr>
                        <a:t> </a:t>
                      </a:r>
                    </a:p>
                  </a:txBody>
                  <a:tcPr marL="2825" marR="2825" marT="28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300" b="0" i="0" u="none" strike="noStrike">
                          <a:solidFill>
                            <a:srgbClr val="000000"/>
                          </a:solidFill>
                          <a:effectLst/>
                          <a:latin typeface="Calibri" panose="020F0502020204030204" pitchFamily="34" charset="0"/>
                        </a:rPr>
                        <a:t> </a:t>
                      </a:r>
                    </a:p>
                  </a:txBody>
                  <a:tcPr marL="2825" marR="2825" marT="28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47207881"/>
                  </a:ext>
                </a:extLst>
              </a:tr>
              <a:tr h="319675">
                <a:tc>
                  <a:txBody>
                    <a:bodyPr/>
                    <a:lstStyle/>
                    <a:p>
                      <a:pPr algn="ctr" fontAlgn="ctr"/>
                      <a:r>
                        <a:rPr lang="en-US" sz="300" b="0" i="0" u="none" strike="noStrike" dirty="0">
                          <a:solidFill>
                            <a:srgbClr val="000000"/>
                          </a:solidFill>
                          <a:effectLst/>
                          <a:latin typeface="Calibri" panose="020F0502020204030204" pitchFamily="34" charset="0"/>
                        </a:rPr>
                        <a:t>3</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Carpet Shampooing</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SQFT</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359747359"/>
                  </a:ext>
                </a:extLst>
              </a:tr>
              <a:tr h="323226">
                <a:tc>
                  <a:txBody>
                    <a:bodyPr/>
                    <a:lstStyle/>
                    <a:p>
                      <a:pPr algn="ctr" fontAlgn="ctr"/>
                      <a:r>
                        <a:rPr lang="en-US" sz="300" b="0" i="0" u="none" strike="noStrike">
                          <a:solidFill>
                            <a:srgbClr val="000000"/>
                          </a:solidFill>
                          <a:effectLst/>
                          <a:latin typeface="Calibri" panose="020F0502020204030204" pitchFamily="34" charset="0"/>
                        </a:rPr>
                        <a:t>4</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Stripping and Waxing of Resilient Floors</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SQFT</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457531597"/>
                  </a:ext>
                </a:extLst>
              </a:tr>
              <a:tr h="319675">
                <a:tc>
                  <a:txBody>
                    <a:bodyPr/>
                    <a:lstStyle/>
                    <a:p>
                      <a:pPr algn="ctr" fontAlgn="ctr"/>
                      <a:r>
                        <a:rPr lang="en-US" sz="300" b="0" i="0" u="none" strike="noStrike">
                          <a:solidFill>
                            <a:srgbClr val="000000"/>
                          </a:solidFill>
                          <a:effectLst/>
                          <a:latin typeface="Calibri" panose="020F0502020204030204" pitchFamily="34" charset="0"/>
                        </a:rPr>
                        <a:t>5</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Facility Management Supervisor for Special Projects</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025938881"/>
                  </a:ext>
                </a:extLst>
              </a:tr>
              <a:tr h="319675">
                <a:tc>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1" i="0" u="none" strike="noStrike">
                          <a:solidFill>
                            <a:srgbClr val="000000"/>
                          </a:solidFill>
                          <a:effectLst/>
                          <a:latin typeface="Calibri" panose="020F0502020204030204" pitchFamily="34" charset="0"/>
                        </a:rPr>
                        <a:t>SNOW REMOVAL AND SALTING SERVICES OVER 2"</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300" b="0" i="0" u="none" strike="noStrike">
                          <a:solidFill>
                            <a:srgbClr val="000000"/>
                          </a:solidFill>
                          <a:effectLst/>
                          <a:latin typeface="Calibri" panose="020F0502020204030204" pitchFamily="34" charset="0"/>
                        </a:rPr>
                        <a:t> </a:t>
                      </a:r>
                    </a:p>
                  </a:txBody>
                  <a:tcPr marL="2825" marR="2825" marT="2825"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94602105"/>
                  </a:ext>
                </a:extLst>
              </a:tr>
              <a:tr h="319675">
                <a:tc>
                  <a:txBody>
                    <a:bodyPr/>
                    <a:lstStyle/>
                    <a:p>
                      <a:pPr algn="ctr" fontAlgn="ctr"/>
                      <a:r>
                        <a:rPr lang="en-US" sz="300" b="0" i="0" u="none" strike="noStrike" dirty="0">
                          <a:solidFill>
                            <a:srgbClr val="000000"/>
                          </a:solidFill>
                          <a:effectLst/>
                          <a:latin typeface="Calibri" panose="020F0502020204030204" pitchFamily="34" charset="0"/>
                        </a:rPr>
                        <a:t>6</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a:solidFill>
                            <a:srgbClr val="000000"/>
                          </a:solidFill>
                          <a:effectLst/>
                          <a:latin typeface="Calibri" panose="020F0502020204030204" pitchFamily="34" charset="0"/>
                        </a:rPr>
                        <a:t>De-icing Rock Salt (</a:t>
                      </a:r>
                      <a:r>
                        <a:rPr lang="en-US" sz="300" b="0" i="0" u="sng" strike="noStrike">
                          <a:solidFill>
                            <a:srgbClr val="000000"/>
                          </a:solidFill>
                          <a:effectLst/>
                          <a:latin typeface="Calibri" panose="020F0502020204030204" pitchFamily="34" charset="0"/>
                        </a:rPr>
                        <a:t>without</a:t>
                      </a:r>
                      <a:r>
                        <a:rPr lang="en-US" sz="300" b="0" i="0" u="none" strike="noStrike">
                          <a:solidFill>
                            <a:srgbClr val="000000"/>
                          </a:solidFill>
                          <a:effectLst/>
                          <a:latin typeface="Calibri" panose="020F0502020204030204" pitchFamily="34" charset="0"/>
                        </a:rPr>
                        <a:t> markup)</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TON</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186315570"/>
                  </a:ext>
                </a:extLst>
              </a:tr>
              <a:tr h="319675">
                <a:tc>
                  <a:txBody>
                    <a:bodyPr/>
                    <a:lstStyle/>
                    <a:p>
                      <a:pPr algn="ctr" fontAlgn="ctr"/>
                      <a:r>
                        <a:rPr lang="en-US" sz="300" b="0" i="0" u="none" strike="noStrike" dirty="0">
                          <a:solidFill>
                            <a:srgbClr val="000000"/>
                          </a:solidFill>
                          <a:effectLst/>
                          <a:latin typeface="Calibri" panose="020F0502020204030204" pitchFamily="34" charset="0"/>
                        </a:rPr>
                        <a:t>7</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a:solidFill>
                            <a:srgbClr val="000000"/>
                          </a:solidFill>
                          <a:effectLst/>
                          <a:latin typeface="Calibri" panose="020F0502020204030204" pitchFamily="34" charset="0"/>
                        </a:rPr>
                        <a:t>Truck with Salting Equipment - Including Driver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156584352"/>
                  </a:ext>
                </a:extLst>
              </a:tr>
              <a:tr h="376505">
                <a:tc>
                  <a:txBody>
                    <a:bodyPr/>
                    <a:lstStyle/>
                    <a:p>
                      <a:pPr algn="ctr" fontAlgn="ctr"/>
                      <a:r>
                        <a:rPr lang="en-US" sz="300" b="0" i="0" u="none" strike="noStrike">
                          <a:solidFill>
                            <a:srgbClr val="000000"/>
                          </a:solidFill>
                          <a:effectLst/>
                          <a:latin typeface="Calibri" panose="020F0502020204030204" pitchFamily="34" charset="0"/>
                        </a:rPr>
                        <a:t>8</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Truck Equipped with Plow - Including Driver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982352243"/>
                  </a:ext>
                </a:extLst>
              </a:tr>
              <a:tr h="319675">
                <a:tc>
                  <a:txBody>
                    <a:bodyPr/>
                    <a:lstStyle/>
                    <a:p>
                      <a:pPr algn="ctr" fontAlgn="ctr"/>
                      <a:r>
                        <a:rPr lang="en-US" sz="300" b="0" i="0" u="none" strike="noStrike">
                          <a:solidFill>
                            <a:srgbClr val="000000"/>
                          </a:solidFill>
                          <a:effectLst/>
                          <a:latin typeface="Calibri" panose="020F0502020204030204" pitchFamily="34" charset="0"/>
                        </a:rPr>
                        <a:t>9</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One (1) </a:t>
                      </a:r>
                      <a:r>
                        <a:rPr lang="en-US" sz="300" b="0" i="0" u="none" strike="noStrike" dirty="0" err="1">
                          <a:solidFill>
                            <a:srgbClr val="000000"/>
                          </a:solidFill>
                          <a:effectLst/>
                          <a:latin typeface="Calibri" panose="020F0502020204030204" pitchFamily="34" charset="0"/>
                        </a:rPr>
                        <a:t>Shoveler</a:t>
                      </a:r>
                      <a:endParaRPr lang="en-US" sz="300" b="0" i="0" u="none" strike="noStrike" dirty="0">
                        <a:solidFill>
                          <a:srgbClr val="000000"/>
                        </a:solidFill>
                        <a:effectLst/>
                        <a:latin typeface="Calibri" panose="020F0502020204030204" pitchFamily="34" charset="0"/>
                      </a:endParaRP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526975856"/>
                  </a:ext>
                </a:extLst>
              </a:tr>
              <a:tr h="323226">
                <a:tc>
                  <a:txBody>
                    <a:bodyPr/>
                    <a:lstStyle/>
                    <a:p>
                      <a:pPr algn="ctr" fontAlgn="ctr"/>
                      <a:r>
                        <a:rPr lang="en-US" sz="300" b="0" i="0" u="none" strike="noStrike">
                          <a:solidFill>
                            <a:srgbClr val="000000"/>
                          </a:solidFill>
                          <a:effectLst/>
                          <a:latin typeface="Calibri" panose="020F0502020204030204" pitchFamily="34" charset="0"/>
                        </a:rPr>
                        <a:t>10</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Skid Steer Loader (e.g. Bobcat) - Including Driver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988818706"/>
                  </a:ext>
                </a:extLst>
              </a:tr>
              <a:tr h="319675">
                <a:tc>
                  <a:txBody>
                    <a:bodyPr/>
                    <a:lstStyle/>
                    <a:p>
                      <a:pPr algn="ctr" fontAlgn="ctr"/>
                      <a:r>
                        <a:rPr lang="en-US" sz="300" b="0" i="0" u="none" strike="noStrike">
                          <a:solidFill>
                            <a:srgbClr val="000000"/>
                          </a:solidFill>
                          <a:effectLst/>
                          <a:latin typeface="Calibri" panose="020F0502020204030204" pitchFamily="34" charset="0"/>
                        </a:rPr>
                        <a:t>11</a:t>
                      </a:r>
                    </a:p>
                  </a:txBody>
                  <a:tcPr marL="2825" marR="2825" marT="28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tx1">
                        <a:lumMod val="95000"/>
                      </a:schemeClr>
                    </a:solidFill>
                  </a:tcPr>
                </a:tc>
                <a:tc>
                  <a:txBody>
                    <a:bodyPr/>
                    <a:lstStyle/>
                    <a:p>
                      <a:pPr algn="l" fontAlgn="ctr"/>
                      <a:r>
                        <a:rPr lang="en-US" sz="300" b="0" i="0" u="none" strike="noStrike" dirty="0">
                          <a:solidFill>
                            <a:srgbClr val="000000"/>
                          </a:solidFill>
                          <a:effectLst/>
                          <a:latin typeface="Calibri" panose="020F0502020204030204" pitchFamily="34" charset="0"/>
                        </a:rPr>
                        <a:t>Front End Loader - Including Driver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tx1">
                        <a:lumMod val="95000"/>
                      </a:schemeClr>
                    </a:solidFill>
                  </a:tcPr>
                </a:tc>
                <a:tc>
                  <a:txBody>
                    <a:bodyPr/>
                    <a:lstStyle/>
                    <a:p>
                      <a:pPr algn="ctr" fontAlgn="ctr"/>
                      <a:r>
                        <a:rPr lang="en-US" sz="300" b="0" i="0" u="none" strike="noStrike">
                          <a:solidFill>
                            <a:srgbClr val="000000"/>
                          </a:solidFill>
                          <a:effectLst/>
                          <a:latin typeface="Calibri" panose="020F0502020204030204" pitchFamily="34" charset="0"/>
                        </a:rPr>
                        <a:t>HOUR</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00"/>
                    </a:solidFill>
                  </a:tcPr>
                </a:tc>
                <a:tc>
                  <a:txBody>
                    <a:bodyPr/>
                    <a:lstStyle/>
                    <a:p>
                      <a:pPr algn="ctr" fontAlgn="ctr"/>
                      <a:r>
                        <a:rPr lang="en-US" sz="300" b="0" i="0" u="none" strike="noStrike">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00"/>
                    </a:solidFill>
                  </a:tcPr>
                </a:tc>
                <a:tc>
                  <a:txBody>
                    <a:bodyPr/>
                    <a:lstStyle/>
                    <a:p>
                      <a:pPr algn="ctr" fontAlgn="ctr"/>
                      <a:r>
                        <a:rPr lang="en-US" sz="300" b="0" i="0" u="none" strike="noStrike" dirty="0">
                          <a:solidFill>
                            <a:srgbClr val="000000"/>
                          </a:solidFill>
                          <a:effectLst/>
                          <a:latin typeface="Calibri" panose="020F0502020204030204" pitchFamily="34" charset="0"/>
                        </a:rPr>
                        <a:t>$0.00</a:t>
                      </a:r>
                    </a:p>
                  </a:txBody>
                  <a:tcPr marL="2825" marR="2825" marT="28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00"/>
                    </a:solidFill>
                  </a:tcPr>
                </a:tc>
                <a:extLst>
                  <a:ext uri="{0D108BD9-81ED-4DB2-BD59-A6C34878D82A}">
                    <a16:rowId xmlns:a16="http://schemas.microsoft.com/office/drawing/2014/main" val="300093216"/>
                  </a:ext>
                </a:extLst>
              </a:tr>
            </a:tbl>
          </a:graphicData>
        </a:graphic>
      </p:graphicFrame>
    </p:spTree>
    <p:extLst>
      <p:ext uri="{BB962C8B-B14F-4D97-AF65-F5344CB8AC3E}">
        <p14:creationId xmlns:p14="http://schemas.microsoft.com/office/powerpoint/2010/main" val="1534540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506994" y="1458104"/>
            <a:ext cx="11307778" cy="5016758"/>
          </a:xfrm>
          <a:prstGeom prst="rect">
            <a:avLst/>
          </a:prstGeom>
        </p:spPr>
        <p:txBody>
          <a:bodyPr wrap="square">
            <a:spAutoFit/>
          </a:bodyPr>
          <a:lstStyle/>
          <a:p>
            <a:r>
              <a:rPr lang="en-US" sz="4000" dirty="0" smtClean="0"/>
              <a:t>Mandatory Site Visit 10 am on June 18, 2024</a:t>
            </a:r>
          </a:p>
          <a:p>
            <a:pPr marL="571500" indent="-571500">
              <a:buFontTx/>
              <a:buChar char="-"/>
            </a:pPr>
            <a:r>
              <a:rPr lang="en-US" sz="4000" dirty="0" smtClean="0"/>
              <a:t>Please pre-register with SCM by June 14, 2024</a:t>
            </a:r>
          </a:p>
          <a:p>
            <a:pPr marL="571500" indent="-571500">
              <a:buFontTx/>
              <a:buChar char="-"/>
            </a:pPr>
            <a:r>
              <a:rPr lang="en-US" sz="4000" dirty="0" smtClean="0"/>
              <a:t>Reference Bid Solicitation Section 2.4</a:t>
            </a:r>
            <a:endParaRPr lang="en-US" sz="4000" dirty="0"/>
          </a:p>
          <a:p>
            <a:endParaRPr lang="en-US" sz="4000" dirty="0" smtClean="0"/>
          </a:p>
          <a:p>
            <a:r>
              <a:rPr lang="en-US" sz="4000" dirty="0" smtClean="0"/>
              <a:t>Q&amp;A </a:t>
            </a:r>
            <a:r>
              <a:rPr lang="en-US" sz="4000" dirty="0"/>
              <a:t>due by 2pm June 25, </a:t>
            </a:r>
            <a:r>
              <a:rPr lang="en-US" sz="4000" dirty="0" smtClean="0"/>
              <a:t>2024</a:t>
            </a:r>
          </a:p>
          <a:p>
            <a:endParaRPr lang="en-US" sz="4000" dirty="0"/>
          </a:p>
          <a:p>
            <a:r>
              <a:rPr lang="en-US" sz="4000" dirty="0"/>
              <a:t>Quotes due by 2pm July 30,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sharepoint/v3"/>
    <ds:schemaRef ds:uri="http://purl.org/dc/terms/"/>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http://purl.org/dc/elements/1.1/"/>
    <ds:schemaRef ds:uri="http://schemas.microsoft.com/office/2006/metadata/properties"/>
    <ds:schemaRef ds:uri="4a2393ed-911e-4c9b-9d18-84f1fe0b670e"/>
    <ds:schemaRef ds:uri="d4e5d782-6a70-4577-82ee-b2c87f6aa0d2"/>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865</TotalTime>
  <Words>1098</Words>
  <Application>Microsoft Office PowerPoint</Application>
  <PresentationFormat>Widescreen</PresentationFormat>
  <Paragraphs>147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Times New Roman</vt:lpstr>
      <vt:lpstr>Wingdings 3</vt:lpstr>
      <vt:lpstr>Ion</vt:lpstr>
      <vt:lpstr>Optional Pre-Quote Conference T2969 – Facility Management and Operation of PHEAL 23DPP00861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T2969 – Facility Management and Operation of PHEAL</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47</cp:revision>
  <cp:lastPrinted>2020-02-11T14:28:14Z</cp:lastPrinted>
  <dcterms:created xsi:type="dcterms:W3CDTF">2020-01-31T19:31:42Z</dcterms:created>
  <dcterms:modified xsi:type="dcterms:W3CDTF">2024-05-21T21:53:02Z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