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78" r:id="rId13"/>
    <p:sldId id="267" r:id="rId14"/>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8FBE"/>
    <a:srgbClr val="3D7DB1"/>
    <a:srgbClr val="3E8DB0"/>
    <a:srgbClr val="4091AE"/>
    <a:srgbClr val="4875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6" d="100"/>
          <a:sy n="66" d="100"/>
        </p:scale>
        <p:origin x="312"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3/11/2024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3/11/2024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3/11/2024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3/11/2024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3/11/2024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3/11/2024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3/11/2024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a:t>Optional Pre-Quote Conference</a:t>
            </a:r>
            <a:br>
              <a:rPr lang="en-US" sz="4400" dirty="0"/>
            </a:br>
            <a:r>
              <a:rPr lang="en-US" sz="4400" dirty="0" smtClean="0"/>
              <a:t>T2924 Snow Plowing Services by Area - NJDOT</a:t>
            </a:r>
            <a:r>
              <a:rPr lang="en-US" sz="4400" dirty="0"/>
              <a:t/>
            </a:r>
            <a:br>
              <a:rPr lang="en-US" sz="4400" dirty="0"/>
            </a:br>
            <a:r>
              <a:rPr lang="en-US" sz="4400" dirty="0" smtClean="0"/>
              <a:t>23DPP00860</a:t>
            </a:r>
            <a:endParaRPr lang="en-US" sz="4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April 12</a:t>
            </a:r>
            <a:r>
              <a:rPr lang="en-US" sz="2800" dirty="0" smtClean="0"/>
              <a:t>, </a:t>
            </a:r>
            <a:r>
              <a:rPr lang="en-US" sz="2800" dirty="0" smtClean="0"/>
              <a:t>2024</a:t>
            </a:r>
            <a:endParaRPr lang="en-US" sz="2800" dirty="0"/>
          </a:p>
          <a:p>
            <a:r>
              <a:rPr lang="en-US" sz="2800" dirty="0"/>
              <a:t>Quotes due by 2pm </a:t>
            </a:r>
            <a:r>
              <a:rPr lang="en-US" sz="2800" dirty="0" smtClean="0"/>
              <a:t>May </a:t>
            </a:r>
            <a:r>
              <a:rPr lang="en-US" sz="2800" dirty="0" smtClean="0"/>
              <a:t>8, </a:t>
            </a:r>
            <a:r>
              <a:rPr lang="en-US" sz="2800" dirty="0" smtClean="0"/>
              <a:t>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a:xfrm>
            <a:off x="1103312" y="2052919"/>
            <a:ext cx="9302329" cy="3850170"/>
          </a:xfrm>
        </p:spPr>
        <p:txBody>
          <a:bodyPr>
            <a:normAutofit/>
          </a:bodyPr>
          <a:lstStyle/>
          <a:p>
            <a:r>
              <a:rPr lang="en-US" dirty="0" smtClean="0"/>
              <a:t>Please identify yourself and the firm you represent in the Chat </a:t>
            </a:r>
            <a:r>
              <a:rPr lang="en-US" dirty="0" smtClean="0"/>
              <a:t>area </a:t>
            </a:r>
            <a:r>
              <a:rPr lang="en-US" dirty="0" smtClean="0"/>
              <a:t>so that you are properly logged for attending the conference.</a:t>
            </a:r>
          </a:p>
          <a:p>
            <a:r>
              <a:rPr lang="en-US" dirty="0" smtClean="0"/>
              <a:t>Please </a:t>
            </a:r>
            <a:r>
              <a:rPr lang="en-US" dirty="0"/>
              <a:t>mute your phone at all times unless speaking.</a:t>
            </a:r>
          </a:p>
          <a:p>
            <a:r>
              <a:rPr lang="en-US" dirty="0"/>
              <a:t>Please identify yourself and the firm you represent prior to asking a question.</a:t>
            </a:r>
          </a:p>
          <a:p>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only address procedural questions regarding the Bid Solicitation and Quote submission requirements. </a:t>
            </a:r>
          </a:p>
          <a:p>
            <a:r>
              <a:rPr lang="en-US" dirty="0"/>
              <a:t>No questions relating to the Scope of Work or the services or products required in the Bid Solicitation will be addressed. Vendors must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forms, Public Works Contractor Registration, and 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requirements. </a:t>
            </a:r>
            <a:endParaRPr lang="en-US" dirty="0" smtClean="0"/>
          </a:p>
          <a:p>
            <a:r>
              <a:rPr lang="en-US" dirty="0" smtClean="0"/>
              <a:t>Section </a:t>
            </a:r>
            <a:r>
              <a:rPr lang="en-US" dirty="0"/>
              <a:t>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28722"/>
            <a:ext cx="8946541" cy="4195481"/>
          </a:xfrm>
        </p:spPr>
        <p:txBody>
          <a:bodyPr>
            <a:normAutofit/>
          </a:bodyPr>
          <a:lstStyle/>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a:t>
            </a:r>
            <a:r>
              <a:rPr lang="en-US" dirty="0" smtClean="0"/>
              <a:t>as specified/directed in the Bid Solicitation.</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0" y="576535"/>
            <a:ext cx="12102860" cy="5802493"/>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646111" y="336340"/>
            <a:ext cx="9404723" cy="1400530"/>
          </a:xfrm>
        </p:spPr>
        <p:txBody>
          <a:bodyPr/>
          <a:lstStyle/>
          <a:p>
            <a:r>
              <a:rPr lang="en-US" dirty="0"/>
              <a:t>State-Supplied Price Sheet</a:t>
            </a:r>
            <a:br>
              <a:rPr lang="en-US" dirty="0"/>
            </a:br>
            <a:endParaRPr lang="en-US" dirty="0"/>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225230" y="1194416"/>
            <a:ext cx="11818724" cy="5537310"/>
          </a:xfrm>
        </p:spPr>
        <p:txBody>
          <a:bodyPr>
            <a:normAutofit/>
          </a:bodyPr>
          <a:lstStyle/>
          <a:p>
            <a:r>
              <a:rPr lang="en-US" dirty="0"/>
              <a:t>The Bidder is not required to submit pricing for all eighty- seven (87) line items in order to be considered for award. The Bidder may submit pricing for one (1) or multiple areas, and offer Trucks with Snow Plowing Equipment, and/or Trucks Only Trucks</a:t>
            </a:r>
            <a:r>
              <a:rPr lang="en-US" dirty="0" smtClean="0"/>
              <a:t>.</a:t>
            </a:r>
            <a:endParaRPr lang="en-US" sz="2800" dirty="0"/>
          </a:p>
          <a:p>
            <a:r>
              <a:rPr lang="en-US" dirty="0"/>
              <a:t>Each Area and type of equipment (Truck and Snow Plowing Equipment, and/or Trucks Only) is comprised of (3) Price lines</a:t>
            </a:r>
            <a:r>
              <a:rPr lang="en-US" dirty="0" smtClean="0"/>
              <a:t>:</a:t>
            </a:r>
            <a:endParaRPr lang="en-US" sz="2800" dirty="0"/>
          </a:p>
          <a:p>
            <a:pPr lvl="1"/>
            <a:r>
              <a:rPr lang="en-US" i="1" u="sng" dirty="0"/>
              <a:t>Hourly Rate – Per Truck</a:t>
            </a:r>
            <a:endParaRPr lang="en-US" sz="2600" i="1" u="sng" dirty="0"/>
          </a:p>
          <a:p>
            <a:pPr lvl="1"/>
            <a:r>
              <a:rPr lang="en-US" i="1" u="sng" dirty="0"/>
              <a:t>All-Inclusive Hourly Rate </a:t>
            </a:r>
            <a:r>
              <a:rPr lang="en-US" dirty="0"/>
              <a:t>- Snow Plowing Supervisor - </a:t>
            </a:r>
            <a:r>
              <a:rPr lang="en-US" u="sng" dirty="0"/>
              <a:t>Not to exceed 30% of the Plowing Rate for that area</a:t>
            </a:r>
            <a:r>
              <a:rPr lang="en-US" dirty="0"/>
              <a:t>.</a:t>
            </a:r>
            <a:endParaRPr lang="en-US" sz="2600" dirty="0"/>
          </a:p>
          <a:p>
            <a:pPr lvl="1"/>
            <a:r>
              <a:rPr lang="en-US" i="1" u="sng" dirty="0"/>
              <a:t>All-Inclusive Hourly Rate </a:t>
            </a:r>
            <a:r>
              <a:rPr lang="en-US" dirty="0"/>
              <a:t>- Standby - Not to exceed 50% of the Plowing Rate– Auto </a:t>
            </a:r>
            <a:r>
              <a:rPr lang="en-US" dirty="0" smtClean="0"/>
              <a:t>generated</a:t>
            </a:r>
            <a:endParaRPr lang="en-US" sz="2600" dirty="0"/>
          </a:p>
          <a:p>
            <a:pPr lvl="1"/>
            <a:endParaRPr lang="en-US" b="1" dirty="0" smtClean="0"/>
          </a:p>
          <a:p>
            <a:r>
              <a:rPr lang="en-US" b="1" dirty="0" smtClean="0"/>
              <a:t>Note</a:t>
            </a:r>
            <a:r>
              <a:rPr lang="en-US" b="1" dirty="0"/>
              <a:t>:</a:t>
            </a:r>
            <a:r>
              <a:rPr lang="en-US" dirty="0"/>
              <a:t> Bidders do not have to bid on the </a:t>
            </a:r>
            <a:r>
              <a:rPr lang="en-US" i="1" dirty="0"/>
              <a:t>“All-Inclusive Hourly Rate - Standby - 50% of the Plowing Rate</a:t>
            </a:r>
            <a:r>
              <a:rPr lang="en-US" dirty="0"/>
              <a:t>” price line. This will be auto generated. These price lines will automatically be added to the awarded Contract.</a:t>
            </a:r>
            <a:endParaRPr lang="en-US" sz="2600" dirty="0"/>
          </a:p>
          <a:p>
            <a:pPr lvl="1"/>
            <a:r>
              <a:rPr lang="en-US" dirty="0"/>
              <a:t>Standby Lines: Price Sheet lines 3, 6, 9, 12, 15, 18, 21, 24, 27, 30, 33, 36, 39, 42, 45, 48, 51, 54, 57, 60, 63, 66, 69, 72, 75, 78, 81, and 84.</a:t>
            </a:r>
            <a:endParaRPr lang="en-US" sz="2400" dirty="0"/>
          </a:p>
          <a:p>
            <a:endParaRPr lang="en-US" dirty="0"/>
          </a:p>
        </p:txBody>
      </p:sp>
    </p:spTree>
    <p:extLst>
      <p:ext uri="{BB962C8B-B14F-4D97-AF65-F5344CB8AC3E}">
        <p14:creationId xmlns:p14="http://schemas.microsoft.com/office/powerpoint/2010/main" val="696512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7712" y="1504710"/>
            <a:ext cx="9552142" cy="4743690"/>
          </a:xfrm>
        </p:spPr>
        <p:txBody>
          <a:bodyPr>
            <a:normAutofit fontScale="85000" lnSpcReduction="10000"/>
          </a:bodyPr>
          <a:lstStyle/>
          <a:p>
            <a:r>
              <a:rPr lang="en-US" b="1" u="sng" dirty="0"/>
              <a:t>Step 1</a:t>
            </a:r>
            <a:r>
              <a:rPr lang="en-US" b="1" dirty="0"/>
              <a:t> – </a:t>
            </a:r>
            <a:r>
              <a:rPr lang="en-US" dirty="0"/>
              <a:t>The Bidder should enter the Bidder’s name in the field titled “</a:t>
            </a:r>
            <a:r>
              <a:rPr lang="en-US" i="1" dirty="0"/>
              <a:t>Bidder Name:</a:t>
            </a:r>
            <a:r>
              <a:rPr lang="en-US" dirty="0"/>
              <a:t>” located at the top of the State-Supplied Price Sheet.</a:t>
            </a:r>
          </a:p>
          <a:p>
            <a:r>
              <a:rPr lang="en-US" b="1" u="sng" dirty="0"/>
              <a:t>Step 2</a:t>
            </a:r>
            <a:r>
              <a:rPr lang="en-US" b="1" dirty="0"/>
              <a:t> – </a:t>
            </a:r>
            <a:r>
              <a:rPr lang="en-US" dirty="0"/>
              <a:t>For the Area and type of equipment (Truck and Snow Plowing Equipment, and/or Trucks Only) which the Bidder is submitting a quote, the Bidder shall insert a firm, fixed Hourly Rate per Truck (US dollars) in the corresponding column titled “</a:t>
            </a:r>
            <a:r>
              <a:rPr lang="en-US" i="1" dirty="0"/>
              <a:t>Unit Price</a:t>
            </a:r>
            <a:r>
              <a:rPr lang="en-US" dirty="0"/>
              <a:t>” on the State- Supplied Price Sheet. If a Bidder leaves the “</a:t>
            </a:r>
            <a:r>
              <a:rPr lang="en-US" i="1" dirty="0"/>
              <a:t>Unit Price</a:t>
            </a:r>
            <a:r>
              <a:rPr lang="en-US" dirty="0"/>
              <a:t>” column blank, it shall be considered that the Bidder provided no Quote for that price line item.</a:t>
            </a:r>
          </a:p>
          <a:p>
            <a:r>
              <a:rPr lang="en-US" b="1" u="sng" dirty="0"/>
              <a:t>Step 3</a:t>
            </a:r>
            <a:r>
              <a:rPr lang="en-US" b="1" dirty="0"/>
              <a:t> – </a:t>
            </a:r>
            <a:r>
              <a:rPr lang="en-US" dirty="0"/>
              <a:t>For the Area and type of equipment (Truck and Snow Plowing Equipment, and/or Trucks Only) which the Bidder is submitting a quote, the Bidder shall insert a firm, fixed All-Inclusive Hourly Rate - Snow Plowing Supervisor </a:t>
            </a:r>
            <a:r>
              <a:rPr lang="en-US" b="1" u="sng" dirty="0"/>
              <a:t>(Not to exceed 30% of the Plowing Rate</a:t>
            </a:r>
            <a:r>
              <a:rPr lang="en-US" b="1" dirty="0"/>
              <a:t>)</a:t>
            </a:r>
            <a:r>
              <a:rPr lang="en-US" dirty="0"/>
              <a:t> US dollars in the corresponding column titled “Unit Price” on the State- Supplied Price Sheet. If a Bidder leaves the unit price column blank, it shall be considered that the Bidder provided no Quote for that price line item</a:t>
            </a:r>
            <a:r>
              <a:rPr lang="en-US" dirty="0" smtClean="0"/>
              <a:t>.</a:t>
            </a:r>
            <a:r>
              <a:rPr lang="en-US" dirty="0"/>
              <a:t> </a:t>
            </a:r>
          </a:p>
          <a:p>
            <a:pPr marL="0" indent="0">
              <a:buNone/>
            </a:pPr>
            <a:endParaRPr lang="en-US" b="1" u="sng" dirty="0" smtClean="0"/>
          </a:p>
          <a:p>
            <a:pPr marL="0" indent="0">
              <a:buNone/>
            </a:pPr>
            <a:r>
              <a:rPr lang="en-US" b="1" u="sng" dirty="0" smtClean="0"/>
              <a:t>Note</a:t>
            </a:r>
            <a:r>
              <a:rPr lang="en-US" b="1" u="sng" dirty="0"/>
              <a:t>:</a:t>
            </a:r>
            <a:r>
              <a:rPr lang="en-US" dirty="0"/>
              <a:t> Standby Lines are not for Bidding and will be calculated automatically post award</a:t>
            </a:r>
          </a:p>
          <a:p>
            <a:pPr marL="0" indent="0">
              <a:buNone/>
            </a:pPr>
            <a:r>
              <a:rPr lang="en-US" dirty="0"/>
              <a:t> </a:t>
            </a:r>
          </a:p>
          <a:p>
            <a:endParaRPr lang="en-US" dirty="0"/>
          </a:p>
        </p:txBody>
      </p:sp>
      <p:sp>
        <p:nvSpPr>
          <p:cNvPr id="4" name="Title 1">
            <a:extLst>
              <a:ext uri="{FF2B5EF4-FFF2-40B4-BE49-F238E27FC236}">
                <a16:creationId xmlns:a16="http://schemas.microsoft.com/office/drawing/2014/main" id="{5216198E-8012-48B3-97E2-AAB992A9B05F}"/>
              </a:ext>
            </a:extLst>
          </p:cNvPr>
          <p:cNvSpPr>
            <a:spLocks noGrp="1"/>
          </p:cNvSpPr>
          <p:nvPr>
            <p:ph type="title"/>
          </p:nvPr>
        </p:nvSpPr>
        <p:spPr/>
        <p:txBody>
          <a:bodyPr/>
          <a:lstStyle/>
          <a:p>
            <a:r>
              <a:rPr lang="en-US" dirty="0"/>
              <a:t>State-Supplied Price </a:t>
            </a:r>
            <a:r>
              <a:rPr lang="en-US" dirty="0" smtClean="0"/>
              <a:t>Sheet cont. </a:t>
            </a:r>
            <a:r>
              <a:rPr lang="en-US" dirty="0"/>
              <a:t/>
            </a:r>
            <a:br>
              <a:rPr lang="en-US" dirty="0"/>
            </a:br>
            <a:endParaRPr lang="en-US" dirty="0"/>
          </a:p>
        </p:txBody>
      </p:sp>
    </p:spTree>
    <p:extLst>
      <p:ext uri="{BB962C8B-B14F-4D97-AF65-F5344CB8AC3E}">
        <p14:creationId xmlns:p14="http://schemas.microsoft.com/office/powerpoint/2010/main" val="42511039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t>
            </a:r>
            <a:r>
              <a:rPr lang="en-US" sz="4000" dirty="0" smtClean="0"/>
              <a:t>April 12</a:t>
            </a:r>
            <a:r>
              <a:rPr lang="en-US" sz="4000" dirty="0" smtClean="0"/>
              <a:t>, </a:t>
            </a:r>
            <a:r>
              <a:rPr lang="en-US" sz="4000" dirty="0" smtClean="0"/>
              <a:t>2024</a:t>
            </a:r>
            <a:endParaRPr lang="en-US" sz="4000" dirty="0"/>
          </a:p>
          <a:p>
            <a:endParaRPr lang="en-US" sz="4000" dirty="0"/>
          </a:p>
          <a:p>
            <a:r>
              <a:rPr lang="en-US" sz="4000" dirty="0"/>
              <a:t>Quotes due by 2pm </a:t>
            </a:r>
            <a:r>
              <a:rPr lang="en-US" sz="4000" dirty="0" smtClean="0"/>
              <a:t>May </a:t>
            </a:r>
            <a:r>
              <a:rPr lang="en-US" sz="4000" dirty="0" smtClean="0"/>
              <a:t>8, </a:t>
            </a:r>
            <a:r>
              <a:rPr lang="en-US" sz="4000" dirty="0" smtClean="0"/>
              <a:t>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1597</TotalTime>
  <Words>1193</Words>
  <Application>Microsoft Office PowerPoint</Application>
  <PresentationFormat>Widescreen</PresentationFormat>
  <Paragraphs>65</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Century Gothic</vt:lpstr>
      <vt:lpstr>Wingdings 3</vt:lpstr>
      <vt:lpstr>Ion</vt:lpstr>
      <vt:lpstr>Optional Pre-Quote Conference T2924 Snow Plowing Services by Area - NJDOT 23DPP00860</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State-Supplied Price Sheet </vt:lpstr>
      <vt:lpstr>State-Supplied Price Sheet cont.  </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Young, Kimara [TREAS]</cp:lastModifiedBy>
  <cp:revision>155</cp:revision>
  <cp:lastPrinted>2020-02-11T14:28:14Z</cp:lastPrinted>
  <dcterms:created xsi:type="dcterms:W3CDTF">2020-01-31T19:31:42Z</dcterms:created>
  <dcterms:modified xsi:type="dcterms:W3CDTF">2024-03-11T14:56:13Z</dcterms:modified>
</cp:coreProperties>
</file>