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56" r:id="rId2"/>
    <p:sldId id="257" r:id="rId3"/>
    <p:sldId id="260" r:id="rId4"/>
    <p:sldId id="270" r:id="rId5"/>
    <p:sldId id="271" r:id="rId6"/>
    <p:sldId id="272" r:id="rId7"/>
    <p:sldId id="277" r:id="rId8"/>
    <p:sldId id="278" r:id="rId9"/>
    <p:sldId id="274" r:id="rId10"/>
    <p:sldId id="268" r:id="rId11"/>
    <p:sldId id="269" r:id="rId12"/>
    <p:sldId id="273" r:id="rId13"/>
    <p:sldId id="267" r:id="rId14"/>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4866" autoAdjust="0"/>
  </p:normalViewPr>
  <p:slideViewPr>
    <p:cSldViewPr snapToGrid="0">
      <p:cViewPr varScale="1">
        <p:scale>
          <a:sx n="75" d="100"/>
          <a:sy n="75" d="100"/>
        </p:scale>
        <p:origin x="678" y="60"/>
      </p:cViewPr>
      <p:guideLst/>
    </p:cSldViewPr>
  </p:slideViewPr>
  <p:notesTextViewPr>
    <p:cViewPr>
      <p:scale>
        <a:sx n="3" d="2"/>
        <a:sy n="3" d="2"/>
      </p:scale>
      <p:origin x="0" y="-378"/>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52DA7F52-0347-4AED-8E74-0FA937DCA0AE}" type="datetimeFigureOut">
              <a:rPr lang="en-US" smtClean="0"/>
              <a:t>7/30/2024</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4A6DFB28-EBBB-4794-9726-ADE3FF131885}" type="slidenum">
              <a:rPr lang="en-US" smtClean="0"/>
              <a:t>‹#›</a:t>
            </a:fld>
            <a:endParaRPr lang="en-US"/>
          </a:p>
        </p:txBody>
      </p:sp>
    </p:spTree>
    <p:extLst>
      <p:ext uri="{BB962C8B-B14F-4D97-AF65-F5344CB8AC3E}">
        <p14:creationId xmlns:p14="http://schemas.microsoft.com/office/powerpoint/2010/main" val="2111098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1 - Opening Page:</a:t>
            </a:r>
          </a:p>
          <a:p>
            <a:r>
              <a:rPr lang="en-US" dirty="0" smtClean="0"/>
              <a:t>Good Morning and Welcome to the Pre-quote Conference for T2655 One-Call Damage Prevention System.</a:t>
            </a:r>
          </a:p>
          <a:p>
            <a:r>
              <a:rPr lang="en-US" dirty="0" smtClean="0"/>
              <a:t>My name is Kimara Young with the General Services Unit, and on the call with me today is our legal counsel, Phoebe Volz, and my supervisor, Donald Warren, who will be sitting in. </a:t>
            </a:r>
          </a:p>
          <a:p>
            <a:r>
              <a:rPr lang="en-US" dirty="0" smtClean="0"/>
              <a:t>Before we begin, please note that the documents discussed today, which are the Bid Solicitation and Price Sheet, as well as this Power Point Presentation, are all be available online through NJSTART. </a:t>
            </a:r>
          </a:p>
          <a:p>
            <a:r>
              <a:rPr lang="en-US" dirty="0" smtClean="0"/>
              <a:t>Also, please take this time to note the following two (2) important dates:</a:t>
            </a:r>
          </a:p>
          <a:p>
            <a:r>
              <a:rPr lang="en-US" dirty="0" smtClean="0"/>
              <a:t>Q&amp;A is due by 2pm on August 28. All questions must be submitted electronically through NJSTART by that date and time. </a:t>
            </a:r>
          </a:p>
          <a:p>
            <a:r>
              <a:rPr lang="en-US" dirty="0" smtClean="0"/>
              <a:t>Quotes are due by 2pm on September 27. Quotes will not be accepted after this date and time. </a:t>
            </a:r>
          </a:p>
          <a:p>
            <a:r>
              <a:rPr lang="en-US" dirty="0" smtClean="0"/>
              <a:t>(Click to next slide)</a:t>
            </a:r>
          </a:p>
          <a:p>
            <a:endParaRPr lang="en-US" dirty="0"/>
          </a:p>
        </p:txBody>
      </p:sp>
      <p:sp>
        <p:nvSpPr>
          <p:cNvPr id="4" name="Slide Number Placeholder 3"/>
          <p:cNvSpPr>
            <a:spLocks noGrp="1"/>
          </p:cNvSpPr>
          <p:nvPr>
            <p:ph type="sldNum" sz="quarter" idx="10"/>
          </p:nvPr>
        </p:nvSpPr>
        <p:spPr/>
        <p:txBody>
          <a:bodyPr/>
          <a:lstStyle/>
          <a:p>
            <a:fld id="{4A6DFB28-EBBB-4794-9726-ADE3FF131885}" type="slidenum">
              <a:rPr lang="en-US" smtClean="0"/>
              <a:t>1</a:t>
            </a:fld>
            <a:endParaRPr lang="en-US"/>
          </a:p>
        </p:txBody>
      </p:sp>
    </p:spTree>
    <p:extLst>
      <p:ext uri="{BB962C8B-B14F-4D97-AF65-F5344CB8AC3E}">
        <p14:creationId xmlns:p14="http://schemas.microsoft.com/office/powerpoint/2010/main" val="1816314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2 - Welcome and Introductions:</a:t>
            </a:r>
          </a:p>
          <a:p>
            <a:r>
              <a:rPr lang="en-US" dirty="0" smtClean="0"/>
              <a:t>(Click 2 times)</a:t>
            </a:r>
          </a:p>
          <a:p>
            <a:r>
              <a:rPr lang="en-US" dirty="0" smtClean="0"/>
              <a:t>At this time I ask that all parties make sure that they are muted during this presentation. </a:t>
            </a:r>
          </a:p>
          <a:p>
            <a:r>
              <a:rPr lang="en-US" dirty="0" smtClean="0"/>
              <a:t>Please hold all questions until the end. At that time, should you have questions, please state your name and the Agency you represent before asking your question. </a:t>
            </a:r>
          </a:p>
          <a:p>
            <a:r>
              <a:rPr lang="en-US" dirty="0" smtClean="0"/>
              <a:t>(Click once)</a:t>
            </a:r>
          </a:p>
          <a:p>
            <a:r>
              <a:rPr lang="en-US" dirty="0" smtClean="0"/>
              <a:t>In order to submit a Quote, your firm will need to be registered in NJSTART. If your firm is already, registered, please make sure that all of the information, including contact information, is up to date so you are notified of any new updates. If you need any assistance with our eProcurement website, you can email our NJSTART Vendor Support team at NJSTART@treas.nj.gov. You can also find additional helpful information, such as the Vendor Quick Reference Guide, on our website. Both the email and link can be found on this slide.</a:t>
            </a:r>
          </a:p>
          <a:p>
            <a:r>
              <a:rPr lang="en-US" dirty="0" smtClean="0"/>
              <a:t> (Click to next slide)</a:t>
            </a:r>
          </a:p>
          <a:p>
            <a:endParaRPr lang="en-US" dirty="0"/>
          </a:p>
        </p:txBody>
      </p:sp>
      <p:sp>
        <p:nvSpPr>
          <p:cNvPr id="4" name="Slide Number Placeholder 3"/>
          <p:cNvSpPr>
            <a:spLocks noGrp="1"/>
          </p:cNvSpPr>
          <p:nvPr>
            <p:ph type="sldNum" sz="quarter" idx="10"/>
          </p:nvPr>
        </p:nvSpPr>
        <p:spPr/>
        <p:txBody>
          <a:bodyPr/>
          <a:lstStyle/>
          <a:p>
            <a:fld id="{4A6DFB28-EBBB-4794-9726-ADE3FF131885}" type="slidenum">
              <a:rPr lang="en-US" smtClean="0"/>
              <a:t>2</a:t>
            </a:fld>
            <a:endParaRPr lang="en-US"/>
          </a:p>
        </p:txBody>
      </p:sp>
    </p:spTree>
    <p:extLst>
      <p:ext uri="{BB962C8B-B14F-4D97-AF65-F5344CB8AC3E}">
        <p14:creationId xmlns:p14="http://schemas.microsoft.com/office/powerpoint/2010/main" val="12654563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purpose of this conference is to discuss procedural and Quote submission requirements only. </a:t>
            </a:r>
          </a:p>
          <a:p>
            <a:r>
              <a:rPr lang="en-US" dirty="0" smtClean="0"/>
              <a:t>We will not be discussing or answering questions regarding the Scope of Work, which can be found in Section 4 of the Bid Solicitation. Any questions related to the scope of work must be submitted through the Q&amp;A Tab on NJSTART PRIOR to the Q&amp;A deadline of August</a:t>
            </a:r>
            <a:r>
              <a:rPr lang="en-US" baseline="0" dirty="0" smtClean="0"/>
              <a:t> 28</a:t>
            </a:r>
            <a:r>
              <a:rPr lang="en-US" dirty="0" smtClean="0"/>
              <a:t>th. </a:t>
            </a:r>
          </a:p>
          <a:p>
            <a:r>
              <a:rPr lang="en-US" dirty="0" smtClean="0"/>
              <a:t>(Click once)</a:t>
            </a:r>
          </a:p>
          <a:p>
            <a:r>
              <a:rPr lang="en-US" dirty="0" smtClean="0"/>
              <a:t>This Bid Solicitation will be reviewed by sections, however, we will not be going over the Bid Solicitation in its entirety. We will try to review some of the most critical topics. Again, please save all questions for the end of the presentation and remember that they should be limited to procedure and Quote submission requirements only.  </a:t>
            </a:r>
          </a:p>
          <a:p>
            <a:r>
              <a:rPr lang="en-US" dirty="0" smtClean="0"/>
              <a:t>(Click to next slide)</a:t>
            </a:r>
          </a:p>
          <a:p>
            <a:endParaRPr lang="en-US" dirty="0"/>
          </a:p>
        </p:txBody>
      </p:sp>
      <p:sp>
        <p:nvSpPr>
          <p:cNvPr id="4" name="Slide Number Placeholder 3"/>
          <p:cNvSpPr>
            <a:spLocks noGrp="1"/>
          </p:cNvSpPr>
          <p:nvPr>
            <p:ph type="sldNum" sz="quarter" idx="10"/>
          </p:nvPr>
        </p:nvSpPr>
        <p:spPr/>
        <p:txBody>
          <a:bodyPr/>
          <a:lstStyle/>
          <a:p>
            <a:fld id="{4A6DFB28-EBBB-4794-9726-ADE3FF131885}" type="slidenum">
              <a:rPr lang="en-US" smtClean="0"/>
              <a:t>3</a:t>
            </a:fld>
            <a:endParaRPr lang="en-US"/>
          </a:p>
        </p:txBody>
      </p:sp>
    </p:spTree>
    <p:extLst>
      <p:ext uri="{BB962C8B-B14F-4D97-AF65-F5344CB8AC3E}">
        <p14:creationId xmlns:p14="http://schemas.microsoft.com/office/powerpoint/2010/main" val="3108360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Bid Solicitation consists of ten sections with the inclusion of the cover page. From here I will be moving over to our Bid Solicitation for a moment to go over the sections. </a:t>
            </a:r>
          </a:p>
          <a:p>
            <a:r>
              <a:rPr lang="en-US" dirty="0" smtClean="0"/>
              <a:t>(Go to Bid Solicitation)</a:t>
            </a:r>
          </a:p>
          <a:p>
            <a:endParaRPr lang="en-US" dirty="0"/>
          </a:p>
        </p:txBody>
      </p:sp>
      <p:sp>
        <p:nvSpPr>
          <p:cNvPr id="4" name="Slide Number Placeholder 3"/>
          <p:cNvSpPr>
            <a:spLocks noGrp="1"/>
          </p:cNvSpPr>
          <p:nvPr>
            <p:ph type="sldNum" sz="quarter" idx="10"/>
          </p:nvPr>
        </p:nvSpPr>
        <p:spPr/>
        <p:txBody>
          <a:bodyPr/>
          <a:lstStyle/>
          <a:p>
            <a:fld id="{4A6DFB28-EBBB-4794-9726-ADE3FF131885}" type="slidenum">
              <a:rPr lang="en-US" smtClean="0"/>
              <a:t>4</a:t>
            </a:fld>
            <a:endParaRPr lang="en-US"/>
          </a:p>
        </p:txBody>
      </p:sp>
    </p:spTree>
    <p:extLst>
      <p:ext uri="{BB962C8B-B14F-4D97-AF65-F5344CB8AC3E}">
        <p14:creationId xmlns:p14="http://schemas.microsoft.com/office/powerpoint/2010/main" val="7545015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5 - Bid Solicitation at a Glance pt. 2 - Reminders:</a:t>
            </a:r>
          </a:p>
          <a:p>
            <a:r>
              <a:rPr lang="en-US" dirty="0" smtClean="0"/>
              <a:t>A reminder to Bidders: Make sure to review the Bid Solicitation in its entirety and submit any questions before the deadline. Any revisions to documents will be posted on NJSTART for public viewing. </a:t>
            </a:r>
          </a:p>
          <a:p>
            <a:r>
              <a:rPr lang="en-US" dirty="0" smtClean="0"/>
              <a:t>Also. Make sure to submit Quotes on time, meeting all mandatory requirements including forms, or the Quote may be deemed non-responsive. Again, please note that where the text says that a Bidder should do something, it is strongly recommended. If the text says shall or must, it is a mandatory requirement. Failure to do something that is a ‘shall’ or must can result in your Quote being deemed non-responsive. </a:t>
            </a:r>
          </a:p>
          <a:p>
            <a:r>
              <a:rPr lang="en-US" dirty="0" smtClean="0"/>
              <a:t>And a final reminder that the Price Sheet must be completed in its entirety, to the specifications noted in the Bid Solicitation’s Price Sheet Instructions, with no lines added or removed, or additional language or fees referenced.  </a:t>
            </a:r>
          </a:p>
          <a:p>
            <a:r>
              <a:rPr lang="en-US" dirty="0" smtClean="0"/>
              <a:t>(Click to next slide)</a:t>
            </a:r>
          </a:p>
          <a:p>
            <a:endParaRPr lang="en-US" dirty="0"/>
          </a:p>
        </p:txBody>
      </p:sp>
      <p:sp>
        <p:nvSpPr>
          <p:cNvPr id="4" name="Slide Number Placeholder 3"/>
          <p:cNvSpPr>
            <a:spLocks noGrp="1"/>
          </p:cNvSpPr>
          <p:nvPr>
            <p:ph type="sldNum" sz="quarter" idx="10"/>
          </p:nvPr>
        </p:nvSpPr>
        <p:spPr/>
        <p:txBody>
          <a:bodyPr/>
          <a:lstStyle/>
          <a:p>
            <a:fld id="{4A6DFB28-EBBB-4794-9726-ADE3FF131885}" type="slidenum">
              <a:rPr lang="en-US" smtClean="0"/>
              <a:t>5</a:t>
            </a:fld>
            <a:endParaRPr lang="en-US"/>
          </a:p>
        </p:txBody>
      </p:sp>
    </p:spTree>
    <p:extLst>
      <p:ext uri="{BB962C8B-B14F-4D97-AF65-F5344CB8AC3E}">
        <p14:creationId xmlns:p14="http://schemas.microsoft.com/office/powerpoint/2010/main" val="33194362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(Click 5 times)</a:t>
            </a:r>
          </a:p>
          <a:p>
            <a:r>
              <a:rPr lang="en-US" dirty="0" smtClean="0"/>
              <a:t>1.	Make sure all required price lines have been completed on the Price Sheet, or the Quote may be deemed non-responsive. If the cost is $0, indicate “no charge”. Do not leave any price lines blank. </a:t>
            </a:r>
          </a:p>
          <a:p>
            <a:r>
              <a:rPr lang="en-US" dirty="0" smtClean="0"/>
              <a:t>2.	Do not make any changes to formatting on the Price Sheet, including language and the addition or removal of price lines.</a:t>
            </a:r>
          </a:p>
          <a:p>
            <a:r>
              <a:rPr lang="en-US" dirty="0" smtClean="0"/>
              <a:t>3.	Confirm that the Price Sheet you’ve completed is the proper version as it may have been revised on NJSTART.</a:t>
            </a:r>
          </a:p>
          <a:p>
            <a:r>
              <a:rPr lang="en-US" dirty="0" smtClean="0"/>
              <a:t>Please note that after the Q&amp;A period, answers will be posted via Amendment in NJSTART, and if necessary, a revised Bid Solicitation or price sheets will be posted as well.  Please make sure your firm is filling out and submitting the latest version of the price sheet, and that you are taking into account all the changes in the Bid Solicitation, if there are any. </a:t>
            </a:r>
          </a:p>
          <a:p>
            <a:r>
              <a:rPr lang="en-US" dirty="0" smtClean="0"/>
              <a:t>(Click to next slide)</a:t>
            </a:r>
          </a:p>
          <a:p>
            <a:endParaRPr lang="en-US" dirty="0"/>
          </a:p>
        </p:txBody>
      </p:sp>
      <p:sp>
        <p:nvSpPr>
          <p:cNvPr id="4" name="Slide Number Placeholder 3"/>
          <p:cNvSpPr>
            <a:spLocks noGrp="1"/>
          </p:cNvSpPr>
          <p:nvPr>
            <p:ph type="sldNum" sz="quarter" idx="10"/>
          </p:nvPr>
        </p:nvSpPr>
        <p:spPr/>
        <p:txBody>
          <a:bodyPr/>
          <a:lstStyle/>
          <a:p>
            <a:fld id="{4A6DFB28-EBBB-4794-9726-ADE3FF131885}" type="slidenum">
              <a:rPr lang="en-US" smtClean="0"/>
              <a:t>6</a:t>
            </a:fld>
            <a:endParaRPr lang="en-US"/>
          </a:p>
        </p:txBody>
      </p:sp>
    </p:spTree>
    <p:extLst>
      <p:ext uri="{BB962C8B-B14F-4D97-AF65-F5344CB8AC3E}">
        <p14:creationId xmlns:p14="http://schemas.microsoft.com/office/powerpoint/2010/main" val="4212639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(Click once)</a:t>
            </a:r>
          </a:p>
          <a:p>
            <a:r>
              <a:rPr lang="en-US" dirty="0" smtClean="0"/>
              <a:t>Some other helpful tips.</a:t>
            </a:r>
          </a:p>
          <a:p>
            <a:r>
              <a:rPr lang="en-US" dirty="0" smtClean="0"/>
              <a:t>Unless it was previously addressed in the Q&amp;A period, do not submit any terms and conditions that contradict or attempt to add or modify the terms and conditions of the Bid Solicitation. Do not mention any fees that were not included in the Price Sheet. Do not state that your Quote is non-binding and is only an expression of interest. Do not mention future products or services. Bottom line, if we didn’t request or require it, and it wasn’t addressed during Q&amp;A, Please DO NOT INCLUDE IT WITH YOUR QUOTE! Doing any of these things may result in your Quote being deemed non-responsive. </a:t>
            </a:r>
          </a:p>
          <a:p>
            <a:r>
              <a:rPr lang="en-US" dirty="0" smtClean="0"/>
              <a:t>(Click to next slide)</a:t>
            </a:r>
          </a:p>
          <a:p>
            <a:endParaRPr lang="en-US" dirty="0"/>
          </a:p>
        </p:txBody>
      </p:sp>
      <p:sp>
        <p:nvSpPr>
          <p:cNvPr id="4" name="Slide Number Placeholder 3"/>
          <p:cNvSpPr>
            <a:spLocks noGrp="1"/>
          </p:cNvSpPr>
          <p:nvPr>
            <p:ph type="sldNum" sz="quarter" idx="10"/>
          </p:nvPr>
        </p:nvSpPr>
        <p:spPr/>
        <p:txBody>
          <a:bodyPr/>
          <a:lstStyle/>
          <a:p>
            <a:fld id="{4A6DFB28-EBBB-4794-9726-ADE3FF131885}" type="slidenum">
              <a:rPr lang="en-US" smtClean="0"/>
              <a:t>9</a:t>
            </a:fld>
            <a:endParaRPr lang="en-US"/>
          </a:p>
        </p:txBody>
      </p:sp>
    </p:spTree>
    <p:extLst>
      <p:ext uri="{BB962C8B-B14F-4D97-AF65-F5344CB8AC3E}">
        <p14:creationId xmlns:p14="http://schemas.microsoft.com/office/powerpoint/2010/main" val="33656144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(Click to next slide)</a:t>
            </a:r>
          </a:p>
          <a:p>
            <a:r>
              <a:rPr lang="en-US" dirty="0" smtClean="0"/>
              <a:t>Slide 8 - *Screen Shot 1* - This slide is a screen shot of the Division of Purchase and Property’s website. You can access this site by going to www.nj.gov/treasury/purchase. You can also follow the links located in the Bid Solicitation. </a:t>
            </a:r>
          </a:p>
          <a:p>
            <a:r>
              <a:rPr lang="en-US" dirty="0" smtClean="0"/>
              <a:t>Below the title Division of Purchase and Property is a line of tab in blue. You can locate the forms requested on the Bid Solicitation by clicking into the ‘Forms” tab, located next to the Public Information drop down tab.</a:t>
            </a:r>
          </a:p>
          <a:p>
            <a:r>
              <a:rPr lang="en-US" dirty="0" smtClean="0"/>
              <a:t>(Click to next slide)</a:t>
            </a:r>
            <a:endParaRPr lang="en-US" dirty="0"/>
          </a:p>
        </p:txBody>
      </p:sp>
      <p:sp>
        <p:nvSpPr>
          <p:cNvPr id="4" name="Slide Number Placeholder 3"/>
          <p:cNvSpPr>
            <a:spLocks noGrp="1"/>
          </p:cNvSpPr>
          <p:nvPr>
            <p:ph type="sldNum" sz="quarter" idx="10"/>
          </p:nvPr>
        </p:nvSpPr>
        <p:spPr/>
        <p:txBody>
          <a:bodyPr/>
          <a:lstStyle/>
          <a:p>
            <a:fld id="{4A6DFB28-EBBB-4794-9726-ADE3FF131885}" type="slidenum">
              <a:rPr lang="en-US" smtClean="0"/>
              <a:t>10</a:t>
            </a:fld>
            <a:endParaRPr lang="en-US"/>
          </a:p>
        </p:txBody>
      </p:sp>
    </p:spTree>
    <p:extLst>
      <p:ext uri="{BB962C8B-B14F-4D97-AF65-F5344CB8AC3E}">
        <p14:creationId xmlns:p14="http://schemas.microsoft.com/office/powerpoint/2010/main" val="40592707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9 - *Screen Shot 2* - Once you click on the ‘Forms’ tab, this is what the page should look like what it comes up.</a:t>
            </a:r>
          </a:p>
          <a:p>
            <a:r>
              <a:rPr lang="en-US" dirty="0" smtClean="0"/>
              <a:t>(Click to next slide)</a:t>
            </a:r>
          </a:p>
          <a:p>
            <a:endParaRPr lang="en-US" dirty="0"/>
          </a:p>
        </p:txBody>
      </p:sp>
      <p:sp>
        <p:nvSpPr>
          <p:cNvPr id="4" name="Slide Number Placeholder 3"/>
          <p:cNvSpPr>
            <a:spLocks noGrp="1"/>
          </p:cNvSpPr>
          <p:nvPr>
            <p:ph type="sldNum" sz="quarter" idx="10"/>
          </p:nvPr>
        </p:nvSpPr>
        <p:spPr/>
        <p:txBody>
          <a:bodyPr/>
          <a:lstStyle/>
          <a:p>
            <a:fld id="{4A6DFB28-EBBB-4794-9726-ADE3FF131885}" type="slidenum">
              <a:rPr lang="en-US" smtClean="0"/>
              <a:t>11</a:t>
            </a:fld>
            <a:endParaRPr lang="en-US"/>
          </a:p>
        </p:txBody>
      </p:sp>
    </p:spTree>
    <p:extLst>
      <p:ext uri="{BB962C8B-B14F-4D97-AF65-F5344CB8AC3E}">
        <p14:creationId xmlns:p14="http://schemas.microsoft.com/office/powerpoint/2010/main" val="38827214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10 - *Screen Shot 3* - Finally, this is a front page screen shot of our e-procurement website, NJSTART, which can be found at www.njstart.gov. From this page you can search for all Open Bids and Active Contracts. </a:t>
            </a:r>
            <a:endParaRPr lang="en-US" dirty="0"/>
          </a:p>
        </p:txBody>
      </p:sp>
      <p:sp>
        <p:nvSpPr>
          <p:cNvPr id="4" name="Slide Number Placeholder 3"/>
          <p:cNvSpPr>
            <a:spLocks noGrp="1"/>
          </p:cNvSpPr>
          <p:nvPr>
            <p:ph type="sldNum" sz="quarter" idx="10"/>
          </p:nvPr>
        </p:nvSpPr>
        <p:spPr/>
        <p:txBody>
          <a:bodyPr/>
          <a:lstStyle/>
          <a:p>
            <a:fld id="{4A6DFB28-EBBB-4794-9726-ADE3FF131885}" type="slidenum">
              <a:rPr lang="en-US" smtClean="0"/>
              <a:t>12</a:t>
            </a:fld>
            <a:endParaRPr lang="en-US"/>
          </a:p>
        </p:txBody>
      </p:sp>
    </p:spTree>
    <p:extLst>
      <p:ext uri="{BB962C8B-B14F-4D97-AF65-F5344CB8AC3E}">
        <p14:creationId xmlns:p14="http://schemas.microsoft.com/office/powerpoint/2010/main" val="2252623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11 – Thank you for Attending:</a:t>
            </a:r>
          </a:p>
          <a:p>
            <a:r>
              <a:rPr lang="en-US" dirty="0" smtClean="0"/>
              <a:t>I understand that that may have been a lot to take in. At this time I would like to extend the invitation for any procedural questions. Please remember that questions regarding the Scope of Work will not be answered at this time and should be submitted electronically on NJSTART before the Q&amp;A deadline. </a:t>
            </a:r>
          </a:p>
          <a:p>
            <a:r>
              <a:rPr lang="en-US" dirty="0" smtClean="0"/>
              <a:t>[If that’s all, I thank you for attending today’s Pre-Quote Conference. A reminder that Q&amp;A will close at 2pm on October 27th, 2023, and that Quotes are due by 2pm on November 28th, 2023. </a:t>
            </a:r>
          </a:p>
          <a:p>
            <a:r>
              <a:rPr lang="en-US" dirty="0" smtClean="0"/>
              <a:t>I advise not waiting until just before the cut off time just in case you run into any system or internet troubles. </a:t>
            </a:r>
          </a:p>
          <a:p>
            <a:r>
              <a:rPr lang="en-US" dirty="0" smtClean="0"/>
              <a:t>Again, I thank you for joining me for this Pre-Quote Conference and wish you well in preparing your Quotes. ]</a:t>
            </a:r>
          </a:p>
          <a:p>
            <a:endParaRPr lang="en-US" dirty="0"/>
          </a:p>
        </p:txBody>
      </p:sp>
      <p:sp>
        <p:nvSpPr>
          <p:cNvPr id="4" name="Slide Number Placeholder 3"/>
          <p:cNvSpPr>
            <a:spLocks noGrp="1"/>
          </p:cNvSpPr>
          <p:nvPr>
            <p:ph type="sldNum" sz="quarter" idx="10"/>
          </p:nvPr>
        </p:nvSpPr>
        <p:spPr/>
        <p:txBody>
          <a:bodyPr/>
          <a:lstStyle/>
          <a:p>
            <a:fld id="{4A6DFB28-EBBB-4794-9726-ADE3FF131885}" type="slidenum">
              <a:rPr lang="en-US" smtClean="0"/>
              <a:t>13</a:t>
            </a:fld>
            <a:endParaRPr lang="en-US"/>
          </a:p>
        </p:txBody>
      </p:sp>
    </p:spTree>
    <p:extLst>
      <p:ext uri="{BB962C8B-B14F-4D97-AF65-F5344CB8AC3E}">
        <p14:creationId xmlns:p14="http://schemas.microsoft.com/office/powerpoint/2010/main" val="3910713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7/30/2024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7/30/2024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7/30/2024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7/30/2024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7/30/2024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7/30/2024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7/30/2024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11.xml.rels><?xml version="1.0" encoding="UTF-8" standalone="yes"?>
<Relationships xmlns="http://schemas.openxmlformats.org/package/2006/relationships"><Relationship Id="rId3" Type="http://schemas.openxmlformats.org/officeDocument/2006/relationships/hyperlink" Target="https://www.nj.gov/treasury/purchase/forms.shtml"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tmp"/></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Optional Pre-Quote Conference</a:t>
            </a:r>
            <a:br>
              <a:rPr lang="en-US" sz="4400" dirty="0"/>
            </a:br>
            <a:r>
              <a:rPr lang="en-US" sz="4400" dirty="0" smtClean="0"/>
              <a:t>T2655 One-Call Damage Prevention System</a:t>
            </a:r>
            <a:r>
              <a:rPr lang="en-US" sz="4400" dirty="0"/>
              <a:t/>
            </a:r>
            <a:br>
              <a:rPr lang="en-US" sz="4400" dirty="0"/>
            </a:br>
            <a:r>
              <a:rPr lang="en-US" sz="4400" dirty="0" smtClean="0"/>
              <a:t>23DPP00833</a:t>
            </a:r>
            <a:endParaRPr lang="en-US" sz="4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August 28, </a:t>
            </a:r>
            <a:r>
              <a:rPr lang="en-US" sz="2800" dirty="0" smtClean="0"/>
              <a:t>2024</a:t>
            </a:r>
            <a:endParaRPr lang="en-US" sz="2800" dirty="0"/>
          </a:p>
          <a:p>
            <a:r>
              <a:rPr lang="en-US" sz="2800" dirty="0"/>
              <a:t>Quotes due by 2pm </a:t>
            </a:r>
            <a:r>
              <a:rPr lang="en-US" sz="2800" dirty="0" smtClean="0"/>
              <a:t>September</a:t>
            </a:r>
            <a:r>
              <a:rPr lang="en-US" sz="2800" dirty="0" smtClean="0"/>
              <a:t> </a:t>
            </a:r>
            <a:r>
              <a:rPr lang="en-US" sz="2800" dirty="0" smtClean="0"/>
              <a:t>27</a:t>
            </a:r>
            <a:r>
              <a:rPr lang="en-US" sz="2800" dirty="0" smtClean="0"/>
              <a:t>, </a:t>
            </a:r>
            <a:r>
              <a:rPr lang="en-US" sz="2800" dirty="0" smtClean="0"/>
              <a:t>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a:xfrm>
            <a:off x="1103312" y="2052919"/>
            <a:ext cx="9302329" cy="3850170"/>
          </a:xfrm>
        </p:spPr>
        <p:txBody>
          <a:bodyPr>
            <a:normAutofit/>
          </a:bodyPr>
          <a:lstStyle/>
          <a:p>
            <a:r>
              <a:rPr lang="en-US" dirty="0" smtClean="0"/>
              <a:t>Please </a:t>
            </a:r>
            <a:r>
              <a:rPr lang="en-US" dirty="0"/>
              <a:t>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3"/>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forms, Public Works Contractor Registration, and 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a:t>
            </a:r>
            <a:endParaRPr lang="en-US" dirty="0" smtClean="0"/>
          </a:p>
          <a:p>
            <a:r>
              <a:rPr lang="en-US" dirty="0" smtClean="0"/>
              <a:t>Section </a:t>
            </a:r>
            <a:r>
              <a:rPr lang="en-US" dirty="0"/>
              <a:t>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a:t>
            </a:r>
            <a:r>
              <a:rPr lang="en-US" dirty="0" smtClean="0"/>
              <a:t>as specified/directed in the Bid Solicitation.</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646111" y="336340"/>
            <a:ext cx="9404723" cy="1400530"/>
          </a:xfrm>
        </p:spPr>
        <p:txBody>
          <a:bodyPr/>
          <a:lstStyle/>
          <a:p>
            <a:r>
              <a:rPr lang="en-US" dirty="0"/>
              <a:t>State-Supplied Price Sheet</a:t>
            </a:r>
            <a:br>
              <a:rPr lang="en-US" dirty="0"/>
            </a:br>
            <a:endParaRPr lang="en-US" dirty="0"/>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225230" y="1194416"/>
            <a:ext cx="11818724" cy="5537310"/>
          </a:xfrm>
        </p:spPr>
        <p:txBody>
          <a:bodyPr>
            <a:normAutofit fontScale="92500"/>
          </a:bodyPr>
          <a:lstStyle/>
          <a:p>
            <a:r>
              <a:rPr lang="en-US" b="1" dirty="0"/>
              <a:t>Price line one (1) </a:t>
            </a:r>
            <a:r>
              <a:rPr lang="en-US" dirty="0"/>
              <a:t>on the price sheet is an All-Inclusive Firm Fixed Unit Price column that shall reflect the Bidder's proposed rate for incoming calls. If awarded a contract, the Total Firm Fixed Unit Price shall be multiplied by the actual number of incoming calls in a given year for an All-Inclusive Firm Fixed Price to be paid to the Contractor for that year. The All-Inclusive Firm Fixed Price populated by the Bidder is based on an estimated number of calls within a given year. An example of averages for years 2019-2021 are listed below and do not represent an actual amount to be paid to the Contractor.</a:t>
            </a:r>
          </a:p>
          <a:p>
            <a:r>
              <a:rPr lang="en-US" dirty="0"/>
              <a:t> </a:t>
            </a:r>
          </a:p>
          <a:p>
            <a:r>
              <a:rPr lang="en-US" b="1" dirty="0"/>
              <a:t>The following background on calls (RFMs/ERMs) received and tickets generated are for informational purposes only</a:t>
            </a:r>
            <a:r>
              <a:rPr lang="en-US" dirty="0"/>
              <a:t>: </a:t>
            </a:r>
          </a:p>
          <a:p>
            <a:r>
              <a:rPr lang="en-US" dirty="0"/>
              <a:t> </a:t>
            </a:r>
          </a:p>
          <a:p>
            <a:pPr lvl="0"/>
            <a:r>
              <a:rPr lang="en-US" dirty="0"/>
              <a:t>In 2020: 797,712 </a:t>
            </a:r>
            <a:r>
              <a:rPr lang="en-US" dirty="0" err="1"/>
              <a:t>markout</a:t>
            </a:r>
            <a:r>
              <a:rPr lang="en-US" dirty="0"/>
              <a:t> requests were received and 4,561,805 notifications were generated; </a:t>
            </a:r>
          </a:p>
          <a:p>
            <a:pPr lvl="0"/>
            <a:r>
              <a:rPr lang="en-US" dirty="0"/>
              <a:t>In 2021: 870,061 </a:t>
            </a:r>
            <a:r>
              <a:rPr lang="en-US" dirty="0" err="1"/>
              <a:t>markout</a:t>
            </a:r>
            <a:r>
              <a:rPr lang="en-US" dirty="0"/>
              <a:t> requests were received and 4,806,286 notifications were generated;</a:t>
            </a:r>
          </a:p>
          <a:p>
            <a:pPr lvl="0"/>
            <a:r>
              <a:rPr lang="en-US" dirty="0"/>
              <a:t>In 2022: 826,300 </a:t>
            </a:r>
            <a:r>
              <a:rPr lang="en-US" dirty="0" err="1"/>
              <a:t>markout</a:t>
            </a:r>
            <a:r>
              <a:rPr lang="en-US" dirty="0"/>
              <a:t> requests were received and 4,592,368 notifications were generated;</a:t>
            </a:r>
          </a:p>
          <a:p>
            <a:pPr lvl="0"/>
            <a:r>
              <a:rPr lang="en-US" dirty="0"/>
              <a:t>In 2023: 808,003 </a:t>
            </a:r>
            <a:r>
              <a:rPr lang="en-US" dirty="0" err="1"/>
              <a:t>markout</a:t>
            </a:r>
            <a:r>
              <a:rPr lang="en-US" dirty="0"/>
              <a:t> requests were received and 4,492,013 notifications were generated.</a:t>
            </a:r>
          </a:p>
          <a:p>
            <a:endParaRPr lang="en-US" dirty="0"/>
          </a:p>
          <a:p>
            <a:endParaRPr lang="en-US" dirty="0"/>
          </a:p>
        </p:txBody>
      </p:sp>
    </p:spTree>
    <p:extLst>
      <p:ext uri="{BB962C8B-B14F-4D97-AF65-F5344CB8AC3E}">
        <p14:creationId xmlns:p14="http://schemas.microsoft.com/office/powerpoint/2010/main" val="696512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7712" y="1504710"/>
            <a:ext cx="9552142" cy="4743690"/>
          </a:xfrm>
        </p:spPr>
        <p:txBody>
          <a:bodyPr>
            <a:normAutofit/>
          </a:bodyPr>
          <a:lstStyle/>
          <a:p>
            <a:pPr marL="0" indent="0">
              <a:buNone/>
            </a:pPr>
            <a:r>
              <a:rPr lang="en-US" dirty="0"/>
              <a:t> </a:t>
            </a:r>
          </a:p>
          <a:p>
            <a:r>
              <a:rPr lang="en-US" dirty="0"/>
              <a:t>Price line two (2) is for reimbursable litigation support as described in Bid Solicitation Section 4.6 Litigation Support. </a:t>
            </a:r>
          </a:p>
          <a:p>
            <a:endParaRPr lang="en-US" dirty="0"/>
          </a:p>
          <a:p>
            <a:r>
              <a:rPr lang="en-US" dirty="0"/>
              <a:t>Note that call volume may increase while ticket volume may stabilize or decrease due to more stringent operating requirements and technological improvements. It should also </a:t>
            </a:r>
            <a:r>
              <a:rPr lang="en-US" dirty="0" smtClean="0"/>
              <a:t>be </a:t>
            </a:r>
            <a:r>
              <a:rPr lang="en-US" dirty="0"/>
              <a:t>noted that call volume may increase while ticket volume may stabilize or decrease due to more stringent operating requirements and technological improvements. Also, it should be noted that the Contractor functions under a tariff approved by the NJBPU details of which are included in this Section below be noted that the Contractor functions under a tariff approved by the NJBPU details of which are included in this Section below</a:t>
            </a:r>
          </a:p>
          <a:p>
            <a:endParaRPr lang="en-US" dirty="0"/>
          </a:p>
        </p:txBody>
      </p:sp>
      <p:sp>
        <p:nvSpPr>
          <p:cNvPr id="4" name="Title 1">
            <a:extLst>
              <a:ext uri="{FF2B5EF4-FFF2-40B4-BE49-F238E27FC236}">
                <a16:creationId xmlns:a16="http://schemas.microsoft.com/office/drawing/2014/main" id="{5216198E-8012-48B3-97E2-AAB992A9B05F}"/>
              </a:ext>
            </a:extLst>
          </p:cNvPr>
          <p:cNvSpPr>
            <a:spLocks noGrp="1"/>
          </p:cNvSpPr>
          <p:nvPr>
            <p:ph type="title"/>
          </p:nvPr>
        </p:nvSpPr>
        <p:spPr/>
        <p:txBody>
          <a:bodyPr/>
          <a:lstStyle/>
          <a:p>
            <a:r>
              <a:rPr lang="en-US" dirty="0"/>
              <a:t>State-Supplied Price </a:t>
            </a:r>
            <a:r>
              <a:rPr lang="en-US" dirty="0" smtClean="0"/>
              <a:t>Sheet cont. </a:t>
            </a:r>
            <a:r>
              <a:rPr lang="en-US" dirty="0"/>
              <a:t/>
            </a:r>
            <a:br>
              <a:rPr lang="en-US" dirty="0"/>
            </a:br>
            <a:endParaRPr lang="en-US" dirty="0"/>
          </a:p>
        </p:txBody>
      </p:sp>
    </p:spTree>
    <p:extLst>
      <p:ext uri="{BB962C8B-B14F-4D97-AF65-F5344CB8AC3E}">
        <p14:creationId xmlns:p14="http://schemas.microsoft.com/office/powerpoint/2010/main" val="42511039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3"/>
          <a:stretch>
            <a:fillRect/>
          </a:stretch>
        </p:blipFill>
        <p:spPr>
          <a:xfrm>
            <a:off x="0" y="576535"/>
            <a:ext cx="12102860" cy="5802493"/>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r>
              <a:rPr lang="en-US" sz="4000" dirty="0" smtClean="0"/>
              <a:t>August 28, </a:t>
            </a:r>
            <a:r>
              <a:rPr lang="en-US" sz="4000" dirty="0" smtClean="0"/>
              <a:t>2024</a:t>
            </a:r>
            <a:endParaRPr lang="en-US" sz="4000" dirty="0"/>
          </a:p>
          <a:p>
            <a:endParaRPr lang="en-US" sz="4000" dirty="0"/>
          </a:p>
          <a:p>
            <a:r>
              <a:rPr lang="en-US" sz="4000" dirty="0"/>
              <a:t>Quotes due by 2pm </a:t>
            </a:r>
            <a:r>
              <a:rPr lang="en-US" sz="4000" dirty="0" smtClean="0"/>
              <a:t>September </a:t>
            </a:r>
            <a:r>
              <a:rPr lang="en-US" sz="4000" dirty="0" smtClean="0"/>
              <a:t>27</a:t>
            </a:r>
            <a:r>
              <a:rPr lang="en-US" sz="4000" dirty="0" smtClean="0"/>
              <a:t>, </a:t>
            </a:r>
            <a:r>
              <a:rPr lang="en-US" sz="4000" dirty="0" smtClean="0"/>
              <a:t>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1797</TotalTime>
  <Words>2367</Words>
  <Application>Microsoft Office PowerPoint</Application>
  <PresentationFormat>Widescreen</PresentationFormat>
  <Paragraphs>122</Paragraphs>
  <Slides>13</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Century Gothic</vt:lpstr>
      <vt:lpstr>Wingdings 3</vt:lpstr>
      <vt:lpstr>Ion</vt:lpstr>
      <vt:lpstr>Optional Pre-Quote Conference T2655 One-Call Damage Prevention System 23DPP00833</vt:lpstr>
      <vt:lpstr>WELCOME &amp; INTRODUCTIONS </vt:lpstr>
      <vt:lpstr>PURPOSE &amp; GENERAL INFORMATION</vt:lpstr>
      <vt:lpstr>BID SOLICITATION AT A GLANCE</vt:lpstr>
      <vt:lpstr>BID SOLICITATION AT A GLANCE</vt:lpstr>
      <vt:lpstr>PRICE SHEET PITFALLS</vt:lpstr>
      <vt:lpstr>State-Supplied Price Sheet </vt:lpstr>
      <vt:lpstr>State-Supplied Price Sheet cont.  </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Kimara Young</cp:lastModifiedBy>
  <cp:revision>159</cp:revision>
  <cp:lastPrinted>2020-02-11T14:28:14Z</cp:lastPrinted>
  <dcterms:created xsi:type="dcterms:W3CDTF">2020-01-31T19:31:42Z</dcterms:created>
  <dcterms:modified xsi:type="dcterms:W3CDTF">2024-07-30T18:13:45Z</dcterms:modified>
</cp:coreProperties>
</file>