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77" r:id="rId12"/>
    <p:sldId id="267" r:id="rId13"/>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08FBE"/>
    <a:srgbClr val="3D7DB1"/>
    <a:srgbClr val="3E8DB0"/>
    <a:srgbClr val="4091AE"/>
    <a:srgbClr val="4875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9/6/2022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9/6/2022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9/6/2022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9/6/2022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9/6/2022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9/6/2022</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9/6/2022</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9/6/2022</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9/6/2022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9/6/2022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9/6/2022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9/6/2022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9/6/2022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9/6/2022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9/6/2022</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400" dirty="0"/>
              <a:t>Optional Pre-Quote Conference</a:t>
            </a:r>
            <a:br>
              <a:rPr lang="en-US" sz="4400" dirty="0"/>
            </a:br>
            <a:r>
              <a:rPr lang="en-US" sz="4400" dirty="0"/>
              <a:t>T0640 – Chain Link, Wooden, Vinyl, and Ornamental (Install &amp; Replace)</a:t>
            </a:r>
            <a:br>
              <a:rPr lang="en-US" sz="4400" dirty="0"/>
            </a:br>
            <a:r>
              <a:rPr lang="en-US" sz="4400" dirty="0"/>
              <a:t>23DPP00816</a:t>
            </a:r>
            <a:endParaRPr lang="en-US" sz="4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September 23</a:t>
            </a:r>
          </a:p>
          <a:p>
            <a:r>
              <a:rPr lang="en-US" sz="2800" dirty="0"/>
              <a:t>Quotes due by 2pm November 29</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only address procedural questions regarding the Bid Solicitation and Quote submission requirements. </a:t>
            </a:r>
          </a:p>
          <a:p>
            <a:r>
              <a:rPr lang="en-US" dirty="0"/>
              <a:t>No questions relating to the Scope of Work or the services or products required in the Bid Solicitation will be addressed. Vendors must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Cover page: Submission dates and set-aside requirements</a:t>
            </a:r>
          </a:p>
          <a:p>
            <a:r>
              <a:rPr lang="en-US" dirty="0"/>
              <a:t>Section 1: Purpose and intent, background</a:t>
            </a:r>
          </a:p>
          <a:p>
            <a:r>
              <a:rPr lang="en-US" dirty="0"/>
              <a:t>Section 2: Pre-quote Submission information, Q&amp;A and exceptions to the State Standard Terms and Conditions, Bid Amendments</a:t>
            </a:r>
          </a:p>
          <a:p>
            <a:r>
              <a:rPr lang="en-US" dirty="0"/>
              <a:t>Section 3: Quote submission requirements including forms, Public Works Contractor Registration, and State Price Sheet Instructions</a:t>
            </a:r>
          </a:p>
          <a:p>
            <a:r>
              <a:rPr lang="en-US" dirty="0"/>
              <a:t>Section 4: Scope of Work – Requirements of the Contractor</a:t>
            </a:r>
          </a:p>
          <a:p>
            <a:r>
              <a:rPr lang="en-US" dirty="0"/>
              <a:t>Section 5: General Contract Terms, Extension Option, Transition, ownership of material, and substitution of staff</a:t>
            </a:r>
          </a:p>
          <a:p>
            <a:r>
              <a:rPr lang="en-US" dirty="0"/>
              <a:t>Section 6: Data security requirements. Not applicable to this Bid Solicitation.</a:t>
            </a:r>
          </a:p>
          <a:p>
            <a:r>
              <a:rPr lang="en-US" dirty="0"/>
              <a:t>Section 7: Modifications to the State Standard Terms and Conditions</a:t>
            </a:r>
          </a:p>
          <a:p>
            <a:r>
              <a:rPr lang="en-US" dirty="0"/>
              <a:t>Section 8: Evaluation criteria, clarifications, best and final offers</a:t>
            </a:r>
          </a:p>
          <a:p>
            <a:r>
              <a:rPr lang="en-US" dirty="0"/>
              <a:t>Section 9: Glossary</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wipe(down)">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728722"/>
            <a:ext cx="8946541" cy="4195481"/>
          </a:xfrm>
        </p:spPr>
        <p:txBody>
          <a:bodyPr>
            <a:normAutofit/>
          </a:bodyPr>
          <a:lstStyle/>
          <a:p>
            <a:pPr marL="0" indent="0">
              <a:buNone/>
            </a:pPr>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anim calcmode="lin" valueType="num">
                                      <p:cBhvr>
                                        <p:cTn id="1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3" end="3"/>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anim calcmode="lin" valueType="num">
                                      <p:cBhvr>
                                        <p:cTn id="2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5" name="Picture 4"/>
          <p:cNvPicPr>
            <a:picLocks noChangeAspect="1"/>
          </p:cNvPicPr>
          <p:nvPr/>
        </p:nvPicPr>
        <p:blipFill>
          <a:blip r:embed="rId2"/>
          <a:stretch>
            <a:fillRect/>
          </a:stretch>
        </p:blipFill>
        <p:spPr>
          <a:xfrm>
            <a:off x="0" y="576535"/>
            <a:ext cx="12102860" cy="5802493"/>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6198E-8012-48B3-97E2-AAB992A9B05F}"/>
              </a:ext>
            </a:extLst>
          </p:cNvPr>
          <p:cNvSpPr>
            <a:spLocks noGrp="1"/>
          </p:cNvSpPr>
          <p:nvPr>
            <p:ph type="title"/>
          </p:nvPr>
        </p:nvSpPr>
        <p:spPr>
          <a:xfrm>
            <a:off x="646111" y="336340"/>
            <a:ext cx="9404723" cy="1400530"/>
          </a:xfrm>
        </p:spPr>
        <p:txBody>
          <a:bodyPr/>
          <a:lstStyle/>
          <a:p>
            <a:r>
              <a:rPr lang="en-US" dirty="0"/>
              <a:t>State-Supplied Price Sheet</a:t>
            </a:r>
            <a:br>
              <a:rPr lang="en-US" dirty="0"/>
            </a:br>
            <a:r>
              <a:rPr lang="en-US" dirty="0"/>
              <a:t>Fence: Chain Link, Wooden, Vinyl, and Ornamental</a:t>
            </a:r>
          </a:p>
        </p:txBody>
      </p:sp>
      <p:sp>
        <p:nvSpPr>
          <p:cNvPr id="3" name="Content Placeholder 2">
            <a:extLst>
              <a:ext uri="{FF2B5EF4-FFF2-40B4-BE49-F238E27FC236}">
                <a16:creationId xmlns:a16="http://schemas.microsoft.com/office/drawing/2014/main" id="{0E6AFD6E-ED00-4BEA-B692-C8981ADD1376}"/>
              </a:ext>
            </a:extLst>
          </p:cNvPr>
          <p:cNvSpPr>
            <a:spLocks noGrp="1"/>
          </p:cNvSpPr>
          <p:nvPr>
            <p:ph idx="1"/>
          </p:nvPr>
        </p:nvSpPr>
        <p:spPr>
          <a:xfrm>
            <a:off x="556156" y="2422324"/>
            <a:ext cx="4719800" cy="4195481"/>
          </a:xfrm>
        </p:spPr>
        <p:txBody>
          <a:bodyPr>
            <a:normAutofit fontScale="62500" lnSpcReduction="20000"/>
          </a:bodyPr>
          <a:lstStyle/>
          <a:p>
            <a:r>
              <a:rPr lang="en-US" dirty="0"/>
              <a:t>See Section 3.19, </a:t>
            </a:r>
            <a:r>
              <a:rPr lang="en-US" i="1" dirty="0"/>
              <a:t>State Price Sheet Instructions</a:t>
            </a:r>
            <a:r>
              <a:rPr lang="en-US" dirty="0"/>
              <a:t>, for directions</a:t>
            </a:r>
          </a:p>
          <a:p>
            <a:r>
              <a:rPr lang="en-US" dirty="0"/>
              <a:t>Three Regions: North, Central, and South.</a:t>
            </a:r>
          </a:p>
          <a:p>
            <a:r>
              <a:rPr lang="en-US" dirty="0"/>
              <a:t>Pricing must be submitted for </a:t>
            </a:r>
            <a:r>
              <a:rPr lang="en-US" i="1" u="sng" dirty="0">
                <a:solidFill>
                  <a:schemeClr val="accent3">
                    <a:lumMod val="60000"/>
                    <a:lumOff val="40000"/>
                  </a:schemeClr>
                </a:solidFill>
              </a:rPr>
              <a:t>ALL</a:t>
            </a:r>
            <a:r>
              <a:rPr lang="en-US" dirty="0"/>
              <a:t> price lines in a Category (I, II, III, and IV), including all Types in a Category.</a:t>
            </a:r>
          </a:p>
          <a:p>
            <a:r>
              <a:rPr lang="en-US" dirty="0"/>
              <a:t>Bidders may bid on one Category or more in addition to Category IV – Preventative Maintenance, but </a:t>
            </a:r>
            <a:r>
              <a:rPr lang="en-US" i="1" u="sng" dirty="0">
                <a:solidFill>
                  <a:schemeClr val="accent3">
                    <a:lumMod val="60000"/>
                    <a:lumOff val="40000"/>
                  </a:schemeClr>
                </a:solidFill>
              </a:rPr>
              <a:t>MUST</a:t>
            </a:r>
            <a:r>
              <a:rPr lang="en-US" dirty="0"/>
              <a:t> submit pricing for all price lines in that Category. Failure to submit pricing for all price lines in a Category will result in the Quote being deemed non-responsive for that Category. Bidders may submit pricing for more than one Region.</a:t>
            </a:r>
          </a:p>
          <a:p>
            <a:r>
              <a:rPr lang="en-US"/>
              <a:t>Bidders </a:t>
            </a:r>
            <a:r>
              <a:rPr lang="en-US" dirty="0"/>
              <a:t>cannot bid solely on Category IV – Preventative Maintenance.</a:t>
            </a:r>
          </a:p>
          <a:p>
            <a:r>
              <a:rPr lang="en-US" dirty="0"/>
              <a:t>Be advised that projected annual quantities are estimates </a:t>
            </a:r>
            <a:r>
              <a:rPr lang="en-US" i="1" u="sng" dirty="0">
                <a:solidFill>
                  <a:schemeClr val="accent3">
                    <a:lumMod val="60000"/>
                    <a:lumOff val="40000"/>
                  </a:schemeClr>
                </a:solidFill>
              </a:rPr>
              <a:t>only</a:t>
            </a:r>
            <a:r>
              <a:rPr lang="en-US" dirty="0"/>
              <a:t>.</a:t>
            </a:r>
            <a:endParaRPr lang="en-US" i="1" u="sng" dirty="0">
              <a:solidFill>
                <a:schemeClr val="accent3">
                  <a:lumMod val="60000"/>
                  <a:lumOff val="40000"/>
                </a:schemeClr>
              </a:solidFill>
            </a:endParaRPr>
          </a:p>
          <a:p>
            <a:r>
              <a:rPr lang="en-US" dirty="0"/>
              <a:t>Any changes or alterations to the State-Supplied Price Sheet may result in the Bidder’s Quote being deemed non-responsive.</a:t>
            </a:r>
          </a:p>
        </p:txBody>
      </p:sp>
      <p:pic>
        <p:nvPicPr>
          <p:cNvPr id="4" name="Picture 3"/>
          <p:cNvPicPr>
            <a:picLocks noChangeAspect="1"/>
          </p:cNvPicPr>
          <p:nvPr/>
        </p:nvPicPr>
        <p:blipFill>
          <a:blip r:embed="rId2"/>
          <a:stretch>
            <a:fillRect/>
          </a:stretch>
        </p:blipFill>
        <p:spPr>
          <a:xfrm>
            <a:off x="5348472" y="1675973"/>
            <a:ext cx="6318712" cy="5103575"/>
          </a:xfrm>
          <a:prstGeom prst="rect">
            <a:avLst/>
          </a:prstGeom>
        </p:spPr>
      </p:pic>
    </p:spTree>
    <p:extLst>
      <p:ext uri="{BB962C8B-B14F-4D97-AF65-F5344CB8AC3E}">
        <p14:creationId xmlns:p14="http://schemas.microsoft.com/office/powerpoint/2010/main" val="6965129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a:t>
            </a:r>
            <a:r>
              <a:rPr lang="en-US" sz="4000"/>
              <a:t>2pm September 23</a:t>
            </a:r>
            <a:endParaRPr lang="en-US" sz="4000" dirty="0"/>
          </a:p>
          <a:p>
            <a:endParaRPr lang="en-US" sz="4000" dirty="0"/>
          </a:p>
          <a:p>
            <a:r>
              <a:rPr lang="en-US" sz="4000" dirty="0"/>
              <a:t>Quotes due by 2pm November 29 </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1467</TotalTime>
  <Words>865</Words>
  <Application>Microsoft Office PowerPoint</Application>
  <PresentationFormat>Widescreen</PresentationFormat>
  <Paragraphs>57</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T0640 – Chain Link, Wooden, Vinyl, and Ornamental (Install &amp; Replace) 23DPP00816</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State-Supplied Price Sheet Fence: Chain Link, Wooden, Vinyl, and Ornamental</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Tran, Kathy [TREAS]</cp:lastModifiedBy>
  <cp:revision>145</cp:revision>
  <cp:lastPrinted>2020-02-11T14:28:14Z</cp:lastPrinted>
  <dcterms:created xsi:type="dcterms:W3CDTF">2020-01-31T19:31:42Z</dcterms:created>
  <dcterms:modified xsi:type="dcterms:W3CDTF">2022-09-06T13:46:31Z</dcterms:modified>
</cp:coreProperties>
</file>