
<file path=[Content_Types].xml><?xml version="1.0" encoding="utf-8"?>
<Types xmlns="http://schemas.openxmlformats.org/package/2006/content-types">
  <Default Extension="png" ContentType="image/png"/>
  <Default Extension="tmp"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Override PartName="/ppt/changesInfos/changesInfo1.xml" ContentType="application/vnd.ms-powerpoint.changesinfo+xml"/>
  <Override PartName="/ppt/revisionInfo.xml" ContentType="application/vnd.ms-powerpoint.revisioninfo+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autoCompressPictures="0">
  <p:sldMasterIdLst>
    <p:sldMasterId id="2147483743" r:id="rId4"/>
  </p:sldMasterIdLst>
  <p:notesMasterIdLst>
    <p:notesMasterId r:id="rId24"/>
  </p:notesMasterIdLst>
  <p:sldIdLst>
    <p:sldId id="256" r:id="rId5"/>
    <p:sldId id="257" r:id="rId6"/>
    <p:sldId id="260" r:id="rId7"/>
    <p:sldId id="281" r:id="rId8"/>
    <p:sldId id="270" r:id="rId9"/>
    <p:sldId id="287" r:id="rId10"/>
    <p:sldId id="293" r:id="rId11"/>
    <p:sldId id="294" r:id="rId12"/>
    <p:sldId id="288" r:id="rId13"/>
    <p:sldId id="271" r:id="rId14"/>
    <p:sldId id="292" r:id="rId15"/>
    <p:sldId id="272" r:id="rId16"/>
    <p:sldId id="289" r:id="rId17"/>
    <p:sldId id="274" r:id="rId18"/>
    <p:sldId id="277" r:id="rId19"/>
    <p:sldId id="278" r:id="rId20"/>
    <p:sldId id="279" r:id="rId21"/>
    <p:sldId id="280" r:id="rId22"/>
    <p:sldId id="267" r:id="rId23"/>
  </p:sldIdLst>
  <p:sldSz cx="12192000" cy="6858000"/>
  <p:notesSz cx="7023100" cy="93091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2A822ED4-C4D8-3E1C-D091-5F33A8C432EF}" v="70" dt="2021-11-23T21:02:34.869"/>
    <p1510:client id="{6208AAB1-3C4A-A47D-B93C-2BFAB0F6E01D}" v="130" dt="2020-05-04T14:19:38.117"/>
    <p1510:client id="{7ECC770C-C076-639C-150E-F598369FC0D9}" v="122" dt="2023-07-03T17:55:34.210"/>
    <p1510:client id="{94253002-5162-B130-358A-760F2F44BB1D}" v="18" dt="2020-12-09T15:56:45.593"/>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8359" autoAdjust="0"/>
    <p:restoredTop sz="93883" autoAdjust="0"/>
  </p:normalViewPr>
  <p:slideViewPr>
    <p:cSldViewPr snapToGrid="0">
      <p:cViewPr varScale="1">
        <p:scale>
          <a:sx n="54" d="100"/>
          <a:sy n="54" d="100"/>
        </p:scale>
        <p:origin x="516" y="76"/>
      </p:cViewPr>
      <p:guideLst/>
    </p:cSldViewPr>
  </p:slideViewPr>
  <p:notesTextViewPr>
    <p:cViewPr>
      <p:scale>
        <a:sx n="3" d="2"/>
        <a:sy n="3" d="2"/>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viewProps" Target="viewProps.xml"/><Relationship Id="rId3" Type="http://schemas.openxmlformats.org/officeDocument/2006/relationships/customXml" Target="../customXml/item3.xml"/><Relationship Id="rId21" Type="http://schemas.openxmlformats.org/officeDocument/2006/relationships/slide" Target="slides/slide17.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presProps" Target="presProps.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29" Type="http://schemas.microsoft.com/office/2016/11/relationships/changesInfo" Target="changesInfos/changesInfo1.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notesMaster" Target="notesMasters/notesMaster1.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tableStyles" Target="tableStyles.xml"/><Relationship Id="rId10" Type="http://schemas.openxmlformats.org/officeDocument/2006/relationships/slide" Target="slides/slide6.xml"/><Relationship Id="rId19" Type="http://schemas.openxmlformats.org/officeDocument/2006/relationships/slide" Target="slides/slide15.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theme" Target="theme/theme1.xml"/><Relationship Id="rId30" Type="http://schemas.microsoft.com/office/2015/10/relationships/revisionInfo" Target="revisionInfo.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Groninger, Michelina [TREAS]" userId="S::michelina.groninger@treas.nj.gov::ae5e4548-6959-4d18-9268-c4411d373de0" providerId="AD" clId="Web-{2A822ED4-C4D8-3E1C-D091-5F33A8C432EF}"/>
    <pc:docChg chg="modSld">
      <pc:chgData name="Groninger, Michelina [TREAS]" userId="S::michelina.groninger@treas.nj.gov::ae5e4548-6959-4d18-9268-c4411d373de0" providerId="AD" clId="Web-{2A822ED4-C4D8-3E1C-D091-5F33A8C432EF}" dt="2021-11-23T21:02:34.869" v="69" actId="20577"/>
      <pc:docMkLst>
        <pc:docMk/>
      </pc:docMkLst>
      <pc:sldChg chg="modSp">
        <pc:chgData name="Groninger, Michelina [TREAS]" userId="S::michelina.groninger@treas.nj.gov::ae5e4548-6959-4d18-9268-c4411d373de0" providerId="AD" clId="Web-{2A822ED4-C4D8-3E1C-D091-5F33A8C432EF}" dt="2021-11-23T21:02:34.869" v="69" actId="20577"/>
        <pc:sldMkLst>
          <pc:docMk/>
          <pc:sldMk cId="4241691986" sldId="256"/>
        </pc:sldMkLst>
        <pc:spChg chg="mod">
          <ac:chgData name="Groninger, Michelina [TREAS]" userId="S::michelina.groninger@treas.nj.gov::ae5e4548-6959-4d18-9268-c4411d373de0" providerId="AD" clId="Web-{2A822ED4-C4D8-3E1C-D091-5F33A8C432EF}" dt="2021-11-23T21:02:34.869" v="69" actId="20577"/>
          <ac:spMkLst>
            <pc:docMk/>
            <pc:sldMk cId="4241691986" sldId="256"/>
            <ac:spMk id="2" creationId="{00000000-0000-0000-0000-000000000000}"/>
          </ac:spMkLst>
        </pc:spChg>
        <pc:spChg chg="mod">
          <ac:chgData name="Groninger, Michelina [TREAS]" userId="S::michelina.groninger@treas.nj.gov::ae5e4548-6959-4d18-9268-c4411d373de0" providerId="AD" clId="Web-{2A822ED4-C4D8-3E1C-D091-5F33A8C432EF}" dt="2021-11-23T21:02:32.119" v="41" actId="20577"/>
          <ac:spMkLst>
            <pc:docMk/>
            <pc:sldMk cId="4241691986" sldId="256"/>
            <ac:spMk id="3" creationId="{00000000-0000-0000-0000-000000000000}"/>
          </ac:spMkLst>
        </pc:spChg>
      </pc:sldChg>
    </pc:docChg>
  </pc:docChgLst>
  <pc:docChgLst>
    <pc:chgData name="McFarland, Amira [TREAS]" userId="S::amira.mcfarland@treas.nj.gov::f4020861-8571-4782-bfa0-b7decca9c601" providerId="AD" clId="Web-{7ECC770C-C076-639C-150E-F598369FC0D9}"/>
    <pc:docChg chg="modSld">
      <pc:chgData name="McFarland, Amira [TREAS]" userId="S::amira.mcfarland@treas.nj.gov::f4020861-8571-4782-bfa0-b7decca9c601" providerId="AD" clId="Web-{7ECC770C-C076-639C-150E-F598369FC0D9}" dt="2023-07-03T18:45:59.136" v="530"/>
      <pc:docMkLst>
        <pc:docMk/>
      </pc:docMkLst>
      <pc:sldChg chg="modNotes">
        <pc:chgData name="McFarland, Amira [TREAS]" userId="S::amira.mcfarland@treas.nj.gov::f4020861-8571-4782-bfa0-b7decca9c601" providerId="AD" clId="Web-{7ECC770C-C076-639C-150E-F598369FC0D9}" dt="2023-07-03T14:04:43.541" v="102"/>
        <pc:sldMkLst>
          <pc:docMk/>
          <pc:sldMk cId="4241691986" sldId="256"/>
        </pc:sldMkLst>
      </pc:sldChg>
      <pc:sldChg chg="modNotes">
        <pc:chgData name="McFarland, Amira [TREAS]" userId="S::amira.mcfarland@treas.nj.gov::f4020861-8571-4782-bfa0-b7decca9c601" providerId="AD" clId="Web-{7ECC770C-C076-639C-150E-F598369FC0D9}" dt="2023-07-03T14:03:08.274" v="92"/>
        <pc:sldMkLst>
          <pc:docMk/>
          <pc:sldMk cId="2336088486" sldId="281"/>
        </pc:sldMkLst>
      </pc:sldChg>
      <pc:sldChg chg="modSp">
        <pc:chgData name="McFarland, Amira [TREAS]" userId="S::amira.mcfarland@treas.nj.gov::f4020861-8571-4782-bfa0-b7decca9c601" providerId="AD" clId="Web-{7ECC770C-C076-639C-150E-F598369FC0D9}" dt="2023-07-03T17:51:49.347" v="272" actId="20577"/>
        <pc:sldMkLst>
          <pc:docMk/>
          <pc:sldMk cId="253370637" sldId="287"/>
        </pc:sldMkLst>
        <pc:spChg chg="mod">
          <ac:chgData name="McFarland, Amira [TREAS]" userId="S::amira.mcfarland@treas.nj.gov::f4020861-8571-4782-bfa0-b7decca9c601" providerId="AD" clId="Web-{7ECC770C-C076-639C-150E-F598369FC0D9}" dt="2023-07-03T17:51:49.347" v="272" actId="20577"/>
          <ac:spMkLst>
            <pc:docMk/>
            <pc:sldMk cId="253370637" sldId="287"/>
            <ac:spMk id="3" creationId="{00000000-0000-0000-0000-000000000000}"/>
          </ac:spMkLst>
        </pc:spChg>
      </pc:sldChg>
      <pc:sldChg chg="modNotes">
        <pc:chgData name="McFarland, Amira [TREAS]" userId="S::amira.mcfarland@treas.nj.gov::f4020861-8571-4782-bfa0-b7decca9c601" providerId="AD" clId="Web-{7ECC770C-C076-639C-150E-F598369FC0D9}" dt="2023-07-03T18:45:59.136" v="530"/>
        <pc:sldMkLst>
          <pc:docMk/>
          <pc:sldMk cId="4265077919" sldId="289"/>
        </pc:sldMkLst>
      </pc:sldChg>
      <pc:sldChg chg="modSp modNotes">
        <pc:chgData name="McFarland, Amira [TREAS]" userId="S::amira.mcfarland@treas.nj.gov::f4020861-8571-4782-bfa0-b7decca9c601" providerId="AD" clId="Web-{7ECC770C-C076-639C-150E-F598369FC0D9}" dt="2023-07-03T17:51:59.832" v="276" actId="20577"/>
        <pc:sldMkLst>
          <pc:docMk/>
          <pc:sldMk cId="1443017004" sldId="290"/>
        </pc:sldMkLst>
        <pc:spChg chg="mod">
          <ac:chgData name="McFarland, Amira [TREAS]" userId="S::amira.mcfarland@treas.nj.gov::f4020861-8571-4782-bfa0-b7decca9c601" providerId="AD" clId="Web-{7ECC770C-C076-639C-150E-F598369FC0D9}" dt="2023-07-03T14:11:58.702" v="143" actId="14100"/>
          <ac:spMkLst>
            <pc:docMk/>
            <pc:sldMk cId="1443017004" sldId="290"/>
            <ac:spMk id="2" creationId="{00000000-0000-0000-0000-000000000000}"/>
          </ac:spMkLst>
        </pc:spChg>
        <pc:spChg chg="mod">
          <ac:chgData name="McFarland, Amira [TREAS]" userId="S::amira.mcfarland@treas.nj.gov::f4020861-8571-4782-bfa0-b7decca9c601" providerId="AD" clId="Web-{7ECC770C-C076-639C-150E-F598369FC0D9}" dt="2023-07-03T17:48:09.297" v="205" actId="20577"/>
          <ac:spMkLst>
            <pc:docMk/>
            <pc:sldMk cId="1443017004" sldId="290"/>
            <ac:spMk id="7" creationId="{00000000-0000-0000-0000-000000000000}"/>
          </ac:spMkLst>
        </pc:spChg>
        <pc:spChg chg="mod">
          <ac:chgData name="McFarland, Amira [TREAS]" userId="S::amira.mcfarland@treas.nj.gov::f4020861-8571-4782-bfa0-b7decca9c601" providerId="AD" clId="Web-{7ECC770C-C076-639C-150E-F598369FC0D9}" dt="2023-07-03T17:51:59.832" v="276" actId="20577"/>
          <ac:spMkLst>
            <pc:docMk/>
            <pc:sldMk cId="1443017004" sldId="290"/>
            <ac:spMk id="8" creationId="{00000000-0000-0000-0000-000000000000}"/>
          </ac:spMkLst>
        </pc:spChg>
        <pc:spChg chg="mod">
          <ac:chgData name="McFarland, Amira [TREAS]" userId="S::amira.mcfarland@treas.nj.gov::f4020861-8571-4782-bfa0-b7decca9c601" providerId="AD" clId="Web-{7ECC770C-C076-639C-150E-F598369FC0D9}" dt="2023-07-03T14:11:51.296" v="142" actId="14100"/>
          <ac:spMkLst>
            <pc:docMk/>
            <pc:sldMk cId="1443017004" sldId="290"/>
            <ac:spMk id="10" creationId="{00000000-0000-0000-0000-000000000000}"/>
          </ac:spMkLst>
        </pc:spChg>
      </pc:sldChg>
    </pc:docChg>
  </pc:docChgLst>
  <pc:docChgLst>
    <pc:chgData clId="Web-{94253002-5162-B130-358A-760F2F44BB1D}"/>
    <pc:docChg chg="modSld">
      <pc:chgData name="" userId="" providerId="" clId="Web-{94253002-5162-B130-358A-760F2F44BB1D}" dt="2020-12-09T15:56:43.561" v="16" actId="20577"/>
      <pc:docMkLst>
        <pc:docMk/>
      </pc:docMkLst>
      <pc:sldChg chg="modSp">
        <pc:chgData name="" userId="" providerId="" clId="Web-{94253002-5162-B130-358A-760F2F44BB1D}" dt="2020-12-09T15:56:41.202" v="14" actId="20577"/>
        <pc:sldMkLst>
          <pc:docMk/>
          <pc:sldMk cId="2972536684" sldId="257"/>
        </pc:sldMkLst>
        <pc:spChg chg="mod">
          <ac:chgData name="" userId="" providerId="" clId="Web-{94253002-5162-B130-358A-760F2F44BB1D}" dt="2020-12-09T15:56:41.202" v="14" actId="20577"/>
          <ac:spMkLst>
            <pc:docMk/>
            <pc:sldMk cId="2972536684" sldId="257"/>
            <ac:spMk id="3" creationId="{00000000-0000-0000-0000-000000000000}"/>
          </ac:spMkLst>
        </pc:spChg>
      </pc:sld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3043238" cy="466725"/>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978275" y="0"/>
            <a:ext cx="3043238" cy="466725"/>
          </a:xfrm>
          <a:prstGeom prst="rect">
            <a:avLst/>
          </a:prstGeom>
        </p:spPr>
        <p:txBody>
          <a:bodyPr vert="horz" lIns="91440" tIns="45720" rIns="91440" bIns="45720" rtlCol="0"/>
          <a:lstStyle>
            <a:lvl1pPr algn="r">
              <a:defRPr sz="1200"/>
            </a:lvl1pPr>
          </a:lstStyle>
          <a:p>
            <a:fld id="{95290ED8-9972-400D-9809-5554465387F1}" type="datetimeFigureOut">
              <a:rPr lang="en-US" smtClean="0"/>
              <a:t>7/16/2024</a:t>
            </a:fld>
            <a:endParaRPr lang="en-US"/>
          </a:p>
        </p:txBody>
      </p:sp>
      <p:sp>
        <p:nvSpPr>
          <p:cNvPr id="4" name="Slide Image Placeholder 3"/>
          <p:cNvSpPr>
            <a:spLocks noGrp="1" noRot="1" noChangeAspect="1"/>
          </p:cNvSpPr>
          <p:nvPr>
            <p:ph type="sldImg" idx="2"/>
          </p:nvPr>
        </p:nvSpPr>
        <p:spPr>
          <a:xfrm>
            <a:off x="719138" y="1163638"/>
            <a:ext cx="5584825" cy="3141662"/>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701675" y="4479925"/>
            <a:ext cx="5619750" cy="3665538"/>
          </a:xfrm>
          <a:prstGeom prst="rect">
            <a:avLst/>
          </a:prstGeom>
        </p:spPr>
        <p:txBody>
          <a:bodyPr vert="horz" lIns="91440" tIns="45720" rIns="91440" bIns="45720" rtlCol="0"/>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842375"/>
            <a:ext cx="3043238" cy="466725"/>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978275" y="8842375"/>
            <a:ext cx="3043238" cy="466725"/>
          </a:xfrm>
          <a:prstGeom prst="rect">
            <a:avLst/>
          </a:prstGeom>
        </p:spPr>
        <p:txBody>
          <a:bodyPr vert="horz" lIns="91440" tIns="45720" rIns="91440" bIns="45720" rtlCol="0" anchor="b"/>
          <a:lstStyle>
            <a:lvl1pPr algn="r">
              <a:defRPr sz="1200"/>
            </a:lvl1pPr>
          </a:lstStyle>
          <a:p>
            <a:fld id="{00B1A954-2105-498B-82C2-E90C79FF5D9E}" type="slidenum">
              <a:rPr lang="en-US" smtClean="0"/>
              <a:t>‹#›</a:t>
            </a:fld>
            <a:endParaRPr lang="en-US"/>
          </a:p>
        </p:txBody>
      </p:sp>
    </p:spTree>
    <p:extLst>
      <p:ext uri="{BB962C8B-B14F-4D97-AF65-F5344CB8AC3E}">
        <p14:creationId xmlns:p14="http://schemas.microsoft.com/office/powerpoint/2010/main" val="4022673660"/>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00B1A954-2105-498B-82C2-E90C79FF5D9E}" type="slidenum">
              <a:rPr lang="en-US" smtClean="0"/>
              <a:t>1</a:t>
            </a:fld>
            <a:endParaRPr lang="en-US"/>
          </a:p>
        </p:txBody>
      </p:sp>
    </p:spTree>
    <p:extLst>
      <p:ext uri="{BB962C8B-B14F-4D97-AF65-F5344CB8AC3E}">
        <p14:creationId xmlns:p14="http://schemas.microsoft.com/office/powerpoint/2010/main" val="654853422"/>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00B1A954-2105-498B-82C2-E90C79FF5D9E}" type="slidenum">
              <a:rPr lang="en-US" smtClean="0"/>
              <a:t>2</a:t>
            </a:fld>
            <a:endParaRPr lang="en-US"/>
          </a:p>
        </p:txBody>
      </p:sp>
    </p:spTree>
    <p:extLst>
      <p:ext uri="{BB962C8B-B14F-4D97-AF65-F5344CB8AC3E}">
        <p14:creationId xmlns:p14="http://schemas.microsoft.com/office/powerpoint/2010/main" val="2045353182"/>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00B1A954-2105-498B-82C2-E90C79FF5D9E}" type="slidenum">
              <a:rPr lang="en-US" smtClean="0"/>
              <a:t>3</a:t>
            </a:fld>
            <a:endParaRPr lang="en-US"/>
          </a:p>
        </p:txBody>
      </p:sp>
    </p:spTree>
    <p:extLst>
      <p:ext uri="{BB962C8B-B14F-4D97-AF65-F5344CB8AC3E}">
        <p14:creationId xmlns:p14="http://schemas.microsoft.com/office/powerpoint/2010/main" val="2318485896"/>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00B1A954-2105-498B-82C2-E90C79FF5D9E}" type="slidenum">
              <a:rPr lang="en-US" smtClean="0"/>
              <a:t>4</a:t>
            </a:fld>
            <a:endParaRPr lang="en-US"/>
          </a:p>
        </p:txBody>
      </p:sp>
    </p:spTree>
    <p:extLst>
      <p:ext uri="{BB962C8B-B14F-4D97-AF65-F5344CB8AC3E}">
        <p14:creationId xmlns:p14="http://schemas.microsoft.com/office/powerpoint/2010/main" val="2513677989"/>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00B1A954-2105-498B-82C2-E90C79FF5D9E}" type="slidenum">
              <a:rPr lang="en-US" smtClean="0"/>
              <a:t>5</a:t>
            </a:fld>
            <a:endParaRPr lang="en-US"/>
          </a:p>
        </p:txBody>
      </p:sp>
    </p:spTree>
    <p:extLst>
      <p:ext uri="{BB962C8B-B14F-4D97-AF65-F5344CB8AC3E}">
        <p14:creationId xmlns:p14="http://schemas.microsoft.com/office/powerpoint/2010/main" val="1212963008"/>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00B1A954-2105-498B-82C2-E90C79FF5D9E}" type="slidenum">
              <a:rPr lang="en-US" smtClean="0"/>
              <a:t>6</a:t>
            </a:fld>
            <a:endParaRPr lang="en-US"/>
          </a:p>
        </p:txBody>
      </p:sp>
    </p:spTree>
    <p:extLst>
      <p:ext uri="{BB962C8B-B14F-4D97-AF65-F5344CB8AC3E}">
        <p14:creationId xmlns:p14="http://schemas.microsoft.com/office/powerpoint/2010/main" val="684039607"/>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00B1A954-2105-498B-82C2-E90C79FF5D9E}" type="slidenum">
              <a:rPr lang="en-US" smtClean="0"/>
              <a:t>7</a:t>
            </a:fld>
            <a:endParaRPr lang="en-US"/>
          </a:p>
        </p:txBody>
      </p:sp>
    </p:spTree>
    <p:extLst>
      <p:ext uri="{BB962C8B-B14F-4D97-AF65-F5344CB8AC3E}">
        <p14:creationId xmlns:p14="http://schemas.microsoft.com/office/powerpoint/2010/main" val="4168196029"/>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00B1A954-2105-498B-82C2-E90C79FF5D9E}" type="slidenum">
              <a:rPr lang="en-US" smtClean="0"/>
              <a:t>8</a:t>
            </a:fld>
            <a:endParaRPr lang="en-US"/>
          </a:p>
        </p:txBody>
      </p:sp>
    </p:spTree>
    <p:extLst>
      <p:ext uri="{BB962C8B-B14F-4D97-AF65-F5344CB8AC3E}">
        <p14:creationId xmlns:p14="http://schemas.microsoft.com/office/powerpoint/2010/main" val="195554529"/>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00B1A954-2105-498B-82C2-E90C79FF5D9E}" type="slidenum">
              <a:rPr lang="en-US" smtClean="0"/>
              <a:t>9</a:t>
            </a:fld>
            <a:endParaRPr lang="en-US"/>
          </a:p>
        </p:txBody>
      </p:sp>
    </p:spTree>
    <p:extLst>
      <p:ext uri="{BB962C8B-B14F-4D97-AF65-F5344CB8AC3E}">
        <p14:creationId xmlns:p14="http://schemas.microsoft.com/office/powerpoint/2010/main" val="1061356449"/>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00B1A954-2105-498B-82C2-E90C79FF5D9E}" type="slidenum">
              <a:rPr lang="en-US" smtClean="0"/>
              <a:t>10</a:t>
            </a:fld>
            <a:endParaRPr lang="en-US"/>
          </a:p>
        </p:txBody>
      </p:sp>
    </p:spTree>
    <p:extLst>
      <p:ext uri="{BB962C8B-B14F-4D97-AF65-F5344CB8AC3E}">
        <p14:creationId xmlns:p14="http://schemas.microsoft.com/office/powerpoint/2010/main" val="343639578"/>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00B1A954-2105-498B-82C2-E90C79FF5D9E}" type="slidenum">
              <a:rPr lang="en-US" smtClean="0"/>
              <a:t>11</a:t>
            </a:fld>
            <a:endParaRPr lang="en-US"/>
          </a:p>
        </p:txBody>
      </p:sp>
    </p:spTree>
    <p:extLst>
      <p:ext uri="{BB962C8B-B14F-4D97-AF65-F5344CB8AC3E}">
        <p14:creationId xmlns:p14="http://schemas.microsoft.com/office/powerpoint/2010/main" val="2585071600"/>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00B1A954-2105-498B-82C2-E90C79FF5D9E}" type="slidenum">
              <a:rPr lang="en-US" smtClean="0"/>
              <a:t>12</a:t>
            </a:fld>
            <a:endParaRPr lang="en-US"/>
          </a:p>
        </p:txBody>
      </p:sp>
    </p:spTree>
    <p:extLst>
      <p:ext uri="{BB962C8B-B14F-4D97-AF65-F5344CB8AC3E}">
        <p14:creationId xmlns:p14="http://schemas.microsoft.com/office/powerpoint/2010/main" val="1056316954"/>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00B1A954-2105-498B-82C2-E90C79FF5D9E}" type="slidenum">
              <a:rPr lang="en-US" smtClean="0"/>
              <a:t>13</a:t>
            </a:fld>
            <a:endParaRPr lang="en-US"/>
          </a:p>
        </p:txBody>
      </p:sp>
    </p:spTree>
    <p:extLst>
      <p:ext uri="{BB962C8B-B14F-4D97-AF65-F5344CB8AC3E}">
        <p14:creationId xmlns:p14="http://schemas.microsoft.com/office/powerpoint/2010/main" val="1873013871"/>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00B1A954-2105-498B-82C2-E90C79FF5D9E}" type="slidenum">
              <a:rPr lang="en-US" smtClean="0"/>
              <a:t>14</a:t>
            </a:fld>
            <a:endParaRPr lang="en-US"/>
          </a:p>
        </p:txBody>
      </p:sp>
    </p:spTree>
    <p:extLst>
      <p:ext uri="{BB962C8B-B14F-4D97-AF65-F5344CB8AC3E}">
        <p14:creationId xmlns:p14="http://schemas.microsoft.com/office/powerpoint/2010/main" val="584888074"/>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00B1A954-2105-498B-82C2-E90C79FF5D9E}" type="slidenum">
              <a:rPr lang="en-US" smtClean="0"/>
              <a:t>15</a:t>
            </a:fld>
            <a:endParaRPr lang="en-US"/>
          </a:p>
        </p:txBody>
      </p:sp>
    </p:spTree>
    <p:extLst>
      <p:ext uri="{BB962C8B-B14F-4D97-AF65-F5344CB8AC3E}">
        <p14:creationId xmlns:p14="http://schemas.microsoft.com/office/powerpoint/2010/main" val="3635690224"/>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00B1A954-2105-498B-82C2-E90C79FF5D9E}" type="slidenum">
              <a:rPr lang="en-US" smtClean="0"/>
              <a:t>16</a:t>
            </a:fld>
            <a:endParaRPr lang="en-US"/>
          </a:p>
        </p:txBody>
      </p:sp>
    </p:spTree>
    <p:extLst>
      <p:ext uri="{BB962C8B-B14F-4D97-AF65-F5344CB8AC3E}">
        <p14:creationId xmlns:p14="http://schemas.microsoft.com/office/powerpoint/2010/main" val="1910139618"/>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00B1A954-2105-498B-82C2-E90C79FF5D9E}" type="slidenum">
              <a:rPr lang="en-US" smtClean="0"/>
              <a:t>17</a:t>
            </a:fld>
            <a:endParaRPr lang="en-US"/>
          </a:p>
        </p:txBody>
      </p:sp>
    </p:spTree>
    <p:extLst>
      <p:ext uri="{BB962C8B-B14F-4D97-AF65-F5344CB8AC3E}">
        <p14:creationId xmlns:p14="http://schemas.microsoft.com/office/powerpoint/2010/main" val="205238012"/>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00B1A954-2105-498B-82C2-E90C79FF5D9E}" type="slidenum">
              <a:rPr lang="en-US" smtClean="0"/>
              <a:t>18</a:t>
            </a:fld>
            <a:endParaRPr lang="en-US"/>
          </a:p>
        </p:txBody>
      </p:sp>
    </p:spTree>
    <p:extLst>
      <p:ext uri="{BB962C8B-B14F-4D97-AF65-F5344CB8AC3E}">
        <p14:creationId xmlns:p14="http://schemas.microsoft.com/office/powerpoint/2010/main" val="3258262933"/>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00B1A954-2105-498B-82C2-E90C79FF5D9E}" type="slidenum">
              <a:rPr lang="en-US" smtClean="0"/>
              <a:t>19</a:t>
            </a:fld>
            <a:endParaRPr lang="en-US"/>
          </a:p>
        </p:txBody>
      </p:sp>
    </p:spTree>
    <p:extLst>
      <p:ext uri="{BB962C8B-B14F-4D97-AF65-F5344CB8AC3E}">
        <p14:creationId xmlns:p14="http://schemas.microsoft.com/office/powerpoint/2010/main" val="93071084"/>
      </p:ext>
    </p:extLst>
  </p:cSld>
  <p:clrMapOvr>
    <a:masterClrMapping/>
  </p:clrMapOvr>
</p:notes>
</file>

<file path=ppt/slideLayouts/_rels/slideLayout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grpSp>
        <p:nvGrpSpPr>
          <p:cNvPr id="7" name="Group 6"/>
          <p:cNvGrpSpPr/>
          <p:nvPr/>
        </p:nvGrpSpPr>
        <p:grpSpPr>
          <a:xfrm>
            <a:off x="-16934" y="0"/>
            <a:ext cx="12231160" cy="6856214"/>
            <a:chOff x="-16934" y="0"/>
            <a:chExt cx="12231160" cy="6856214"/>
          </a:xfrm>
        </p:grpSpPr>
        <p:pic>
          <p:nvPicPr>
            <p:cNvPr id="16" name="Picture 15" descr="HD-PanelTitleR1.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6" name="Rectangle 25"/>
            <p:cNvSpPr/>
            <p:nvPr/>
          </p:nvSpPr>
          <p:spPr>
            <a:xfrm>
              <a:off x="2328332" y="1540931"/>
              <a:ext cx="7543802" cy="3835401"/>
            </a:xfrm>
            <a:prstGeom prst="rect">
              <a:avLst/>
            </a:prstGeom>
            <a:noFill/>
            <a:ln w="15875">
              <a:miter lim="800000"/>
            </a:ln>
          </p:spPr>
          <p:style>
            <a:lnRef idx="1">
              <a:schemeClr val="accent1"/>
            </a:lnRef>
            <a:fillRef idx="3">
              <a:schemeClr val="accent1"/>
            </a:fillRef>
            <a:effectRef idx="2">
              <a:schemeClr val="accent1"/>
            </a:effectRef>
            <a:fontRef idx="minor">
              <a:schemeClr val="lt1"/>
            </a:fontRef>
          </p:style>
        </p:sp>
        <p:pic>
          <p:nvPicPr>
            <p:cNvPr id="17" name="Picture 16" descr="HDRibbonTitle-UniformTrim.png"/>
            <p:cNvPicPr>
              <a:picLocks noChangeAspect="1"/>
            </p:cNvPicPr>
            <p:nvPr/>
          </p:nvPicPr>
          <p:blipFill rotWithShape="1">
            <a:blip r:embed="rId3">
              <a:extLst>
                <a:ext uri="{28A0092B-C50C-407E-A947-70E740481C1C}">
                  <a14:useLocalDpi xmlns:a14="http://schemas.microsoft.com/office/drawing/2010/main" val="0"/>
                </a:ext>
              </a:extLst>
            </a:blip>
            <a:srcRect/>
            <a:stretch/>
          </p:blipFill>
          <p:spPr>
            <a:xfrm>
              <a:off x="-16934" y="3147609"/>
              <a:ext cx="2478024" cy="612648"/>
            </a:xfrm>
            <a:prstGeom prst="rect">
              <a:avLst/>
            </a:prstGeom>
          </p:spPr>
        </p:pic>
        <p:pic>
          <p:nvPicPr>
            <p:cNvPr id="20" name="Picture 19" descr="HDRibbonTitle-UniformTrim.png"/>
            <p:cNvPicPr>
              <a:picLocks noChangeAspect="1"/>
            </p:cNvPicPr>
            <p:nvPr/>
          </p:nvPicPr>
          <p:blipFill rotWithShape="1">
            <a:blip r:embed="rId3">
              <a:extLst>
                <a:ext uri="{28A0092B-C50C-407E-A947-70E740481C1C}">
                  <a14:useLocalDpi xmlns:a14="http://schemas.microsoft.com/office/drawing/2010/main" val="0"/>
                </a:ext>
              </a:extLst>
            </a:blip>
            <a:srcRect/>
            <a:stretch/>
          </p:blipFill>
          <p:spPr>
            <a:xfrm>
              <a:off x="9736202" y="3147609"/>
              <a:ext cx="2478024" cy="612648"/>
            </a:xfrm>
            <a:prstGeom prst="rect">
              <a:avLst/>
            </a:prstGeom>
          </p:spPr>
        </p:pic>
      </p:grpSp>
      <p:sp>
        <p:nvSpPr>
          <p:cNvPr id="2" name="Title 1"/>
          <p:cNvSpPr>
            <a:spLocks noGrp="1"/>
          </p:cNvSpPr>
          <p:nvPr>
            <p:ph type="ctrTitle"/>
          </p:nvPr>
        </p:nvSpPr>
        <p:spPr>
          <a:xfrm>
            <a:off x="2692398" y="1871131"/>
            <a:ext cx="6815669" cy="1515533"/>
          </a:xfrm>
        </p:spPr>
        <p:txBody>
          <a:bodyPr anchor="b">
            <a:noAutofit/>
          </a:bodyPr>
          <a:lstStyle>
            <a:lvl1pPr algn="ctr">
              <a:defRPr sz="5400">
                <a:effectLst/>
              </a:defRPr>
            </a:lvl1pPr>
          </a:lstStyle>
          <a:p>
            <a:r>
              <a:rPr lang="en-US" smtClean="0"/>
              <a:t>Click to edit Master title style</a:t>
            </a:r>
            <a:endParaRPr lang="en-US" dirty="0"/>
          </a:p>
        </p:txBody>
      </p:sp>
      <p:sp>
        <p:nvSpPr>
          <p:cNvPr id="3" name="Subtitle 2"/>
          <p:cNvSpPr>
            <a:spLocks noGrp="1"/>
          </p:cNvSpPr>
          <p:nvPr>
            <p:ph type="subTitle" idx="1"/>
          </p:nvPr>
        </p:nvSpPr>
        <p:spPr>
          <a:xfrm>
            <a:off x="2692398" y="3657597"/>
            <a:ext cx="6815669" cy="1320802"/>
          </a:xfrm>
        </p:spPr>
        <p:txBody>
          <a:bodyPr anchor="t">
            <a:normAutofit/>
          </a:bodyPr>
          <a:lstStyle>
            <a:lvl1pPr marL="0" indent="0" algn="ctr">
              <a:buNone/>
              <a:defRPr sz="2100">
                <a:solidFill>
                  <a:schemeClr val="tx1"/>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dirty="0"/>
          </a:p>
        </p:txBody>
      </p:sp>
      <p:sp>
        <p:nvSpPr>
          <p:cNvPr id="4" name="Date Placeholder 3"/>
          <p:cNvSpPr>
            <a:spLocks noGrp="1"/>
          </p:cNvSpPr>
          <p:nvPr>
            <p:ph type="dt" sz="half" idx="10"/>
          </p:nvPr>
        </p:nvSpPr>
        <p:spPr>
          <a:xfrm>
            <a:off x="7983232" y="5037663"/>
            <a:ext cx="897467" cy="279400"/>
          </a:xfrm>
        </p:spPr>
        <p:txBody>
          <a:bodyPr/>
          <a:lstStyle/>
          <a:p>
            <a:fld id="{4AAD347D-5ACD-4C99-B74B-A9C85AD731AF}" type="datetimeFigureOut">
              <a:rPr lang="en-US" smtClean="0"/>
              <a:t>7/16/2024</a:t>
            </a:fld>
            <a:endParaRPr lang="en-US" dirty="0"/>
          </a:p>
        </p:txBody>
      </p:sp>
      <p:sp>
        <p:nvSpPr>
          <p:cNvPr id="5" name="Footer Placeholder 4"/>
          <p:cNvSpPr>
            <a:spLocks noGrp="1"/>
          </p:cNvSpPr>
          <p:nvPr>
            <p:ph type="ftr" sz="quarter" idx="11"/>
          </p:nvPr>
        </p:nvSpPr>
        <p:spPr>
          <a:xfrm>
            <a:off x="2692397" y="5037663"/>
            <a:ext cx="5214635" cy="279400"/>
          </a:xfrm>
        </p:spPr>
        <p:txBody>
          <a:bodyPr/>
          <a:lstStyle/>
          <a:p>
            <a:endParaRPr lang="en-US" dirty="0"/>
          </a:p>
        </p:txBody>
      </p:sp>
      <p:sp>
        <p:nvSpPr>
          <p:cNvPr id="6" name="Slide Number Placeholder 5"/>
          <p:cNvSpPr>
            <a:spLocks noGrp="1"/>
          </p:cNvSpPr>
          <p:nvPr>
            <p:ph type="sldNum" sz="quarter" idx="12"/>
          </p:nvPr>
        </p:nvSpPr>
        <p:spPr>
          <a:xfrm>
            <a:off x="8956900" y="5037663"/>
            <a:ext cx="551167" cy="279400"/>
          </a:xfrm>
        </p:spPr>
        <p:txBody>
          <a:bodyPr/>
          <a:lstStyle/>
          <a:p>
            <a:fld id="{D57F1E4F-1CFF-5643-939E-02111984F565}" type="slidenum">
              <a:rPr lang="en-US" smtClean="0"/>
              <a:t>‹#›</a:t>
            </a:fld>
            <a:endParaRPr lang="en-US" dirty="0"/>
          </a:p>
        </p:txBody>
      </p:sp>
      <p:cxnSp>
        <p:nvCxnSpPr>
          <p:cNvPr id="15" name="Straight Connector 14"/>
          <p:cNvCxnSpPr/>
          <p:nvPr/>
        </p:nvCxnSpPr>
        <p:spPr>
          <a:xfrm>
            <a:off x="2692399" y="3522131"/>
            <a:ext cx="6815668" cy="0"/>
          </a:xfrm>
          <a:prstGeom prst="line">
            <a:avLst/>
          </a:prstGeom>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394626667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cxnSp>
        <p:nvCxnSpPr>
          <p:cNvPr id="7" name="Straight Connector 6"/>
          <p:cNvCxnSpPr/>
          <p:nvPr/>
        </p:nvCxnSpPr>
        <p:spPr>
          <a:xfrm>
            <a:off x="1396169" y="2421466"/>
            <a:ext cx="9407298" cy="0"/>
          </a:xfrm>
          <a:prstGeom prst="line">
            <a:avLst/>
          </a:prstGeom>
          <a:ln w="15875"/>
        </p:spPr>
        <p:style>
          <a:lnRef idx="2">
            <a:schemeClr val="accent1"/>
          </a:lnRef>
          <a:fillRef idx="0">
            <a:schemeClr val="accent1"/>
          </a:fillRef>
          <a:effectRef idx="1">
            <a:schemeClr val="accent1"/>
          </a:effectRef>
          <a:fontRef idx="minor">
            <a:schemeClr val="tx1"/>
          </a:fontRef>
        </p:style>
      </p:cxnSp>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idx="1"/>
          </p:nvPr>
        </p:nvSpPr>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4509A250-FF31-4206-8172-F9D3106AACB1}" type="datetimeFigureOut">
              <a:rPr lang="en-US" smtClean="0"/>
              <a:t>7/16/2024</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smtClean="0"/>
              <a:t>‹#›</a:t>
            </a:fld>
            <a:endParaRPr lang="en-US" dirty="0"/>
          </a:p>
        </p:txBody>
      </p:sp>
    </p:spTree>
    <p:extLst>
      <p:ext uri="{BB962C8B-B14F-4D97-AF65-F5344CB8AC3E}">
        <p14:creationId xmlns:p14="http://schemas.microsoft.com/office/powerpoint/2010/main" val="287077566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2015069" y="1752606"/>
            <a:ext cx="8158688" cy="1822514"/>
          </a:xfrm>
        </p:spPr>
        <p:txBody>
          <a:bodyPr anchor="b">
            <a:normAutofit/>
          </a:bodyPr>
          <a:lstStyle>
            <a:lvl1pPr algn="ctr">
              <a:defRPr sz="4400" b="0" cap="none"/>
            </a:lvl1pPr>
          </a:lstStyle>
          <a:p>
            <a:r>
              <a:rPr lang="en-US" smtClean="0"/>
              <a:t>Click to edit Master title style</a:t>
            </a:r>
            <a:endParaRPr lang="en-US" dirty="0"/>
          </a:p>
        </p:txBody>
      </p:sp>
      <p:sp>
        <p:nvSpPr>
          <p:cNvPr id="3" name="Text Placeholder 2"/>
          <p:cNvSpPr>
            <a:spLocks noGrp="1"/>
          </p:cNvSpPr>
          <p:nvPr>
            <p:ph type="body" idx="1"/>
          </p:nvPr>
        </p:nvSpPr>
        <p:spPr>
          <a:xfrm>
            <a:off x="2015067" y="3846051"/>
            <a:ext cx="8158690" cy="954547"/>
          </a:xfrm>
        </p:spPr>
        <p:txBody>
          <a:bodyPr anchor="t">
            <a:normAutofit/>
          </a:bodyPr>
          <a:lstStyle>
            <a:lvl1pPr marL="0" indent="0" algn="ctr">
              <a:buNone/>
              <a:defRPr sz="24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9796027F-7875-4030-9381-8BD8C4F21935}" type="datetimeFigureOut">
              <a:rPr lang="en-US" smtClean="0"/>
              <a:t>7/16/2024</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smtClean="0"/>
              <a:t>‹#›</a:t>
            </a:fld>
            <a:endParaRPr lang="en-US" dirty="0"/>
          </a:p>
        </p:txBody>
      </p:sp>
      <p:cxnSp>
        <p:nvCxnSpPr>
          <p:cNvPr id="16" name="Straight Connector 15"/>
          <p:cNvCxnSpPr/>
          <p:nvPr/>
        </p:nvCxnSpPr>
        <p:spPr>
          <a:xfrm>
            <a:off x="2012723" y="3710585"/>
            <a:ext cx="8163380"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192437538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cxnSp>
        <p:nvCxnSpPr>
          <p:cNvPr id="8" name="Straight Connector 7"/>
          <p:cNvCxnSpPr/>
          <p:nvPr/>
        </p:nvCxnSpPr>
        <p:spPr>
          <a:xfrm>
            <a:off x="1396169" y="2421466"/>
            <a:ext cx="9407298" cy="0"/>
          </a:xfrm>
          <a:prstGeom prst="line">
            <a:avLst/>
          </a:prstGeom>
          <a:ln w="15875"/>
        </p:spPr>
        <p:style>
          <a:lnRef idx="2">
            <a:schemeClr val="accent1"/>
          </a:lnRef>
          <a:fillRef idx="0">
            <a:schemeClr val="accent1"/>
          </a:fillRef>
          <a:effectRef idx="1">
            <a:schemeClr val="accent1"/>
          </a:effectRef>
          <a:fontRef idx="minor">
            <a:schemeClr val="tx1"/>
          </a:fontRef>
        </p:style>
      </p:cxnSp>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sz="half" idx="1"/>
          </p:nvPr>
        </p:nvSpPr>
        <p:spPr>
          <a:xfrm>
            <a:off x="1298448" y="2560320"/>
            <a:ext cx="4718304" cy="3310128"/>
          </a:xfrm>
        </p:spPr>
        <p:txBody>
          <a:bodyPr>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Content Placeholder 3"/>
          <p:cNvSpPr>
            <a:spLocks noGrp="1"/>
          </p:cNvSpPr>
          <p:nvPr>
            <p:ph sz="half" idx="2"/>
          </p:nvPr>
        </p:nvSpPr>
        <p:spPr>
          <a:xfrm>
            <a:off x="6181344" y="2560320"/>
            <a:ext cx="4718304" cy="3310128"/>
          </a:xfrm>
        </p:spPr>
        <p:txBody>
          <a:bodyPr>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Date Placeholder 4"/>
          <p:cNvSpPr>
            <a:spLocks noGrp="1"/>
          </p:cNvSpPr>
          <p:nvPr>
            <p:ph type="dt" sz="half" idx="10"/>
          </p:nvPr>
        </p:nvSpPr>
        <p:spPr/>
        <p:txBody>
          <a:bodyPr/>
          <a:lstStyle/>
          <a:p>
            <a:fld id="{9796027F-7875-4030-9381-8BD8C4F21935}" type="datetimeFigureOut">
              <a:rPr lang="en-US" smtClean="0"/>
              <a:t>7/16/2024</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D57F1E4F-1CFF-5643-939E-02111984F565}" type="slidenum">
              <a:rPr lang="en-US" smtClean="0"/>
              <a:t>‹#›</a:t>
            </a:fld>
            <a:endParaRPr lang="en-US" dirty="0"/>
          </a:p>
        </p:txBody>
      </p:sp>
    </p:spTree>
    <p:extLst>
      <p:ext uri="{BB962C8B-B14F-4D97-AF65-F5344CB8AC3E}">
        <p14:creationId xmlns:p14="http://schemas.microsoft.com/office/powerpoint/2010/main" val="380931669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dirty="0"/>
          </a:p>
        </p:txBody>
      </p:sp>
      <p:sp>
        <p:nvSpPr>
          <p:cNvPr id="3" name="Text Placeholder 2"/>
          <p:cNvSpPr>
            <a:spLocks noGrp="1"/>
          </p:cNvSpPr>
          <p:nvPr>
            <p:ph type="body" idx="1"/>
          </p:nvPr>
        </p:nvSpPr>
        <p:spPr>
          <a:xfrm>
            <a:off x="1295400" y="2658533"/>
            <a:ext cx="4718304" cy="576262"/>
          </a:xfrm>
        </p:spPr>
        <p:txBody>
          <a:bodyPr anchor="b">
            <a:noAutofit/>
          </a:bodyPr>
          <a:lstStyle>
            <a:lvl1pPr marL="0" indent="0">
              <a:spcBef>
                <a:spcPts val="672"/>
              </a:spcBef>
              <a:spcAft>
                <a:spcPts val="600"/>
              </a:spcAft>
              <a:buNone/>
              <a:defRPr sz="28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4" name="Content Placeholder 3"/>
          <p:cNvSpPr>
            <a:spLocks noGrp="1"/>
          </p:cNvSpPr>
          <p:nvPr>
            <p:ph sz="half" idx="2"/>
          </p:nvPr>
        </p:nvSpPr>
        <p:spPr>
          <a:xfrm>
            <a:off x="1295400" y="3243262"/>
            <a:ext cx="4718304" cy="2632605"/>
          </a:xfrm>
        </p:spPr>
        <p:txBody>
          <a:bodyPr anchor="t">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Text Placeholder 4"/>
          <p:cNvSpPr>
            <a:spLocks noGrp="1"/>
          </p:cNvSpPr>
          <p:nvPr>
            <p:ph type="body" sz="quarter" idx="3"/>
          </p:nvPr>
        </p:nvSpPr>
        <p:spPr>
          <a:xfrm>
            <a:off x="6180670" y="2658533"/>
            <a:ext cx="4718304" cy="576262"/>
          </a:xfrm>
        </p:spPr>
        <p:txBody>
          <a:bodyPr anchor="b">
            <a:noAutofit/>
          </a:bodyPr>
          <a:lstStyle>
            <a:lvl1pPr marL="0" indent="0">
              <a:spcBef>
                <a:spcPts val="672"/>
              </a:spcBef>
              <a:spcAft>
                <a:spcPts val="600"/>
              </a:spcAft>
              <a:buNone/>
              <a:defRPr sz="28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6" name="Content Placeholder 5"/>
          <p:cNvSpPr>
            <a:spLocks noGrp="1"/>
          </p:cNvSpPr>
          <p:nvPr>
            <p:ph sz="quarter" idx="4"/>
          </p:nvPr>
        </p:nvSpPr>
        <p:spPr>
          <a:xfrm>
            <a:off x="6180670" y="3243262"/>
            <a:ext cx="4718304" cy="2632605"/>
          </a:xfrm>
        </p:spPr>
        <p:txBody>
          <a:bodyPr anchor="t">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7" name="Date Placeholder 6"/>
          <p:cNvSpPr>
            <a:spLocks noGrp="1"/>
          </p:cNvSpPr>
          <p:nvPr>
            <p:ph type="dt" sz="half" idx="10"/>
          </p:nvPr>
        </p:nvSpPr>
        <p:spPr/>
        <p:txBody>
          <a:bodyPr/>
          <a:lstStyle/>
          <a:p>
            <a:fld id="{9796027F-7875-4030-9381-8BD8C4F21935}" type="datetimeFigureOut">
              <a:rPr lang="en-US" smtClean="0"/>
              <a:t>7/16/2024</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D57F1E4F-1CFF-5643-939E-02111984F565}" type="slidenum">
              <a:rPr lang="en-US" smtClean="0"/>
              <a:t>‹#›</a:t>
            </a:fld>
            <a:endParaRPr lang="en-US" dirty="0"/>
          </a:p>
        </p:txBody>
      </p:sp>
      <p:cxnSp>
        <p:nvCxnSpPr>
          <p:cNvPr id="18" name="Straight Connector 17"/>
          <p:cNvCxnSpPr/>
          <p:nvPr/>
        </p:nvCxnSpPr>
        <p:spPr>
          <a:xfrm>
            <a:off x="1396169" y="2421466"/>
            <a:ext cx="9407298"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43345227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Date Placeholder 2"/>
          <p:cNvSpPr>
            <a:spLocks noGrp="1"/>
          </p:cNvSpPr>
          <p:nvPr>
            <p:ph type="dt" sz="half" idx="10"/>
          </p:nvPr>
        </p:nvSpPr>
        <p:spPr/>
        <p:txBody>
          <a:bodyPr/>
          <a:lstStyle/>
          <a:p>
            <a:fld id="{4509A250-FF31-4206-8172-F9D3106AACB1}" type="datetimeFigureOut">
              <a:rPr lang="en-US" smtClean="0"/>
              <a:t>7/16/2024</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D57F1E4F-1CFF-5643-939E-02111984F565}" type="slidenum">
              <a:rPr lang="en-US" smtClean="0"/>
              <a:t>‹#›</a:t>
            </a:fld>
            <a:endParaRPr lang="en-US" dirty="0"/>
          </a:p>
        </p:txBody>
      </p:sp>
      <p:cxnSp>
        <p:nvCxnSpPr>
          <p:cNvPr id="14" name="Straight Connector 13"/>
          <p:cNvCxnSpPr/>
          <p:nvPr/>
        </p:nvCxnSpPr>
        <p:spPr>
          <a:xfrm>
            <a:off x="1396169" y="2421466"/>
            <a:ext cx="9407298"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81723612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4509A250-FF31-4206-8172-F9D3106AACB1}" type="datetimeFigureOut">
              <a:rPr lang="en-US" smtClean="0"/>
              <a:t>7/16/2024</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4" name="Slide Number Placeholder 3"/>
          <p:cNvSpPr>
            <a:spLocks noGrp="1"/>
          </p:cNvSpPr>
          <p:nvPr>
            <p:ph type="sldNum" sz="quarter" idx="12"/>
          </p:nvPr>
        </p:nvSpPr>
        <p:spPr/>
        <p:txBody>
          <a:bodyPr/>
          <a:lstStyle/>
          <a:p>
            <a:fld id="{D57F1E4F-1CFF-5643-939E-02111984F565}" type="slidenum">
              <a:rPr lang="en-US" smtClean="0"/>
              <a:t>‹#›</a:t>
            </a:fld>
            <a:endParaRPr lang="en-US" dirty="0"/>
          </a:p>
        </p:txBody>
      </p:sp>
    </p:spTree>
    <p:extLst>
      <p:ext uri="{BB962C8B-B14F-4D97-AF65-F5344CB8AC3E}">
        <p14:creationId xmlns:p14="http://schemas.microsoft.com/office/powerpoint/2010/main" val="148125629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293811" y="1388534"/>
            <a:ext cx="3718455" cy="1371600"/>
          </a:xfrm>
        </p:spPr>
        <p:txBody>
          <a:bodyPr anchor="b">
            <a:normAutofit/>
          </a:bodyPr>
          <a:lstStyle>
            <a:lvl1pPr algn="ctr">
              <a:defRPr sz="2400" b="0"/>
            </a:lvl1pPr>
          </a:lstStyle>
          <a:p>
            <a:r>
              <a:rPr lang="en-US" smtClean="0"/>
              <a:t>Click to edit Master title style</a:t>
            </a:r>
            <a:endParaRPr lang="en-US" dirty="0"/>
          </a:p>
        </p:txBody>
      </p:sp>
      <p:sp>
        <p:nvSpPr>
          <p:cNvPr id="3" name="Content Placeholder 2"/>
          <p:cNvSpPr>
            <a:spLocks noGrp="1"/>
          </p:cNvSpPr>
          <p:nvPr>
            <p:ph idx="1"/>
          </p:nvPr>
        </p:nvSpPr>
        <p:spPr>
          <a:xfrm>
            <a:off x="5418668" y="982131"/>
            <a:ext cx="5469466" cy="4893735"/>
          </a:xfrm>
        </p:spPr>
        <p:txBody>
          <a:bodyPr anchor="ctr">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Text Placeholder 3"/>
          <p:cNvSpPr>
            <a:spLocks noGrp="1"/>
          </p:cNvSpPr>
          <p:nvPr>
            <p:ph type="body" sz="half" idx="2"/>
          </p:nvPr>
        </p:nvSpPr>
        <p:spPr>
          <a:xfrm>
            <a:off x="1293811" y="3031065"/>
            <a:ext cx="3718455" cy="2438404"/>
          </a:xfrm>
        </p:spPr>
        <p:txBody>
          <a:bodyPr anchor="t">
            <a:normAutofit/>
          </a:bodyPr>
          <a:lstStyle>
            <a:lvl1pPr marL="0" indent="0" algn="ctr">
              <a:buNone/>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Edit Master text styles</a:t>
            </a:r>
          </a:p>
        </p:txBody>
      </p:sp>
      <p:sp>
        <p:nvSpPr>
          <p:cNvPr id="5" name="Date Placeholder 4"/>
          <p:cNvSpPr>
            <a:spLocks noGrp="1"/>
          </p:cNvSpPr>
          <p:nvPr>
            <p:ph type="dt" sz="half" idx="10"/>
          </p:nvPr>
        </p:nvSpPr>
        <p:spPr/>
        <p:txBody>
          <a:bodyPr/>
          <a:lstStyle/>
          <a:p>
            <a:fld id="{4509A250-FF31-4206-8172-F9D3106AACB1}" type="datetimeFigureOut">
              <a:rPr lang="en-US" smtClean="0"/>
              <a:t>7/16/2024</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D57F1E4F-1CFF-5643-939E-02111984F565}" type="slidenum">
              <a:rPr lang="en-US" smtClean="0"/>
              <a:t>‹#›</a:t>
            </a:fld>
            <a:endParaRPr lang="en-US" dirty="0"/>
          </a:p>
        </p:txBody>
      </p:sp>
      <p:cxnSp>
        <p:nvCxnSpPr>
          <p:cNvPr id="16" name="Straight Connector 15"/>
          <p:cNvCxnSpPr/>
          <p:nvPr/>
        </p:nvCxnSpPr>
        <p:spPr>
          <a:xfrm>
            <a:off x="1396169" y="2912533"/>
            <a:ext cx="3514498"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87660166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295399" y="1883832"/>
            <a:ext cx="6241816" cy="1371600"/>
          </a:xfrm>
        </p:spPr>
        <p:txBody>
          <a:bodyPr anchor="b">
            <a:normAutofit/>
          </a:bodyPr>
          <a:lstStyle>
            <a:lvl1pPr algn="ctr">
              <a:defRPr sz="2800" b="0"/>
            </a:lvl1pPr>
          </a:lstStyle>
          <a:p>
            <a:r>
              <a:rPr lang="en-US" smtClean="0"/>
              <a:t>Click to edit Master title style</a:t>
            </a:r>
            <a:endParaRPr lang="en-US" dirty="0"/>
          </a:p>
        </p:txBody>
      </p:sp>
      <p:sp>
        <p:nvSpPr>
          <p:cNvPr id="17" name="Picture Placeholder 2"/>
          <p:cNvSpPr>
            <a:spLocks noGrp="1" noChangeAspect="1"/>
          </p:cNvSpPr>
          <p:nvPr>
            <p:ph type="pic" idx="1"/>
          </p:nvPr>
        </p:nvSpPr>
        <p:spPr>
          <a:xfrm>
            <a:off x="8094831" y="1041400"/>
            <a:ext cx="3063347" cy="4775200"/>
          </a:xfrm>
          <a:prstGeom prst="roundRect">
            <a:avLst>
              <a:gd name="adj" fmla="val 0"/>
            </a:avLst>
          </a:prstGeom>
          <a:ln w="57150" cmpd="thickThin">
            <a:solidFill>
              <a:schemeClr val="tx1">
                <a:lumMod val="50000"/>
                <a:lumOff val="50000"/>
              </a:schemeClr>
            </a:solidFill>
            <a:miter lim="800000"/>
          </a:ln>
          <a:effectLst>
            <a:innerShdw blurRad="57150" dist="38100" dir="14460000">
              <a:srgbClr val="000000">
                <a:alpha val="70000"/>
              </a:srgbClr>
            </a:inn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smtClean="0"/>
              <a:t>Click icon to add picture</a:t>
            </a:r>
            <a:endParaRPr lang="en-US" dirty="0"/>
          </a:p>
        </p:txBody>
      </p:sp>
      <p:sp>
        <p:nvSpPr>
          <p:cNvPr id="4" name="Text Placeholder 3"/>
          <p:cNvSpPr>
            <a:spLocks noGrp="1"/>
          </p:cNvSpPr>
          <p:nvPr>
            <p:ph type="body" sz="half" idx="2"/>
          </p:nvPr>
        </p:nvSpPr>
        <p:spPr>
          <a:xfrm>
            <a:off x="1295399" y="3255432"/>
            <a:ext cx="6241816" cy="1828800"/>
          </a:xfrm>
        </p:spPr>
        <p:txBody>
          <a:bodyPr anchor="t">
            <a:normAutofit/>
          </a:bodyPr>
          <a:lstStyle>
            <a:lvl1pPr marL="0" indent="0" algn="ctr">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Edit Master text styles</a:t>
            </a:r>
          </a:p>
        </p:txBody>
      </p:sp>
      <p:sp>
        <p:nvSpPr>
          <p:cNvPr id="5" name="Date Placeholder 4"/>
          <p:cNvSpPr>
            <a:spLocks noGrp="1"/>
          </p:cNvSpPr>
          <p:nvPr>
            <p:ph type="dt" sz="half" idx="10"/>
          </p:nvPr>
        </p:nvSpPr>
        <p:spPr/>
        <p:txBody>
          <a:bodyPr/>
          <a:lstStyle/>
          <a:p>
            <a:fld id="{4509A250-FF31-4206-8172-F9D3106AACB1}" type="datetimeFigureOut">
              <a:rPr lang="en-US" smtClean="0"/>
              <a:t>7/16/2024</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D57F1E4F-1CFF-5643-939E-02111984F565}" type="slidenum">
              <a:rPr lang="en-US" smtClean="0"/>
              <a:t>‹#›</a:t>
            </a:fld>
            <a:endParaRPr lang="en-US" dirty="0"/>
          </a:p>
        </p:txBody>
      </p:sp>
    </p:spTree>
    <p:extLst>
      <p:ext uri="{BB962C8B-B14F-4D97-AF65-F5344CB8AC3E}">
        <p14:creationId xmlns:p14="http://schemas.microsoft.com/office/powerpoint/2010/main" val="212954140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Panoramic 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295401" y="4815415"/>
            <a:ext cx="9609666" cy="566738"/>
          </a:xfrm>
        </p:spPr>
        <p:txBody>
          <a:bodyPr anchor="b">
            <a:normAutofit/>
          </a:bodyPr>
          <a:lstStyle>
            <a:lvl1pPr algn="ctr">
              <a:defRPr sz="2400" b="0"/>
            </a:lvl1pPr>
          </a:lstStyle>
          <a:p>
            <a:r>
              <a:rPr lang="en-US" smtClean="0"/>
              <a:t>Click to edit Master title style</a:t>
            </a:r>
            <a:endParaRPr lang="en-US" dirty="0"/>
          </a:p>
        </p:txBody>
      </p:sp>
      <p:sp>
        <p:nvSpPr>
          <p:cNvPr id="3" name="Picture Placeholder 2"/>
          <p:cNvSpPr>
            <a:spLocks noGrp="1" noChangeAspect="1"/>
          </p:cNvSpPr>
          <p:nvPr>
            <p:ph type="pic" idx="1"/>
          </p:nvPr>
        </p:nvSpPr>
        <p:spPr>
          <a:xfrm>
            <a:off x="1041427" y="1041399"/>
            <a:ext cx="10105972" cy="3335869"/>
          </a:xfrm>
          <a:prstGeom prst="roundRect">
            <a:avLst>
              <a:gd name="adj" fmla="val 0"/>
            </a:avLst>
          </a:prstGeom>
          <a:ln w="57150" cmpd="thickThin">
            <a:solidFill>
              <a:schemeClr val="tx1">
                <a:lumMod val="50000"/>
                <a:lumOff val="50000"/>
              </a:schemeClr>
            </a:solidFill>
            <a:miter lim="800000"/>
          </a:ln>
          <a:effectLst>
            <a:innerShdw blurRad="57150" dist="38100" dir="14460000">
              <a:srgbClr val="000000">
                <a:alpha val="70000"/>
              </a:srgbClr>
            </a:inn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smtClean="0"/>
              <a:t>Click icon to add picture</a:t>
            </a:r>
            <a:endParaRPr lang="en-US" dirty="0"/>
          </a:p>
        </p:txBody>
      </p:sp>
      <p:sp>
        <p:nvSpPr>
          <p:cNvPr id="4" name="Text Placeholder 3"/>
          <p:cNvSpPr>
            <a:spLocks noGrp="1"/>
          </p:cNvSpPr>
          <p:nvPr>
            <p:ph type="body" sz="half" idx="2"/>
          </p:nvPr>
        </p:nvSpPr>
        <p:spPr>
          <a:xfrm>
            <a:off x="1295401" y="5382153"/>
            <a:ext cx="9609666" cy="493712"/>
          </a:xfrm>
        </p:spPr>
        <p:txBody>
          <a:bodyPr>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Edit Master text styles</a:t>
            </a:r>
          </a:p>
        </p:txBody>
      </p:sp>
      <p:sp>
        <p:nvSpPr>
          <p:cNvPr id="5" name="Date Placeholder 4"/>
          <p:cNvSpPr>
            <a:spLocks noGrp="1"/>
          </p:cNvSpPr>
          <p:nvPr>
            <p:ph type="dt" sz="half" idx="10"/>
          </p:nvPr>
        </p:nvSpPr>
        <p:spPr/>
        <p:txBody>
          <a:bodyPr/>
          <a:lstStyle/>
          <a:p>
            <a:fld id="{4509A250-FF31-4206-8172-F9D3106AACB1}" type="datetimeFigureOut">
              <a:rPr lang="en-US" smtClean="0"/>
              <a:t>7/16/2024</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D57F1E4F-1CFF-5643-939E-02111984F565}" type="slidenum">
              <a:rPr lang="en-US" smtClean="0"/>
              <a:t>‹#›</a:t>
            </a:fld>
            <a:endParaRPr lang="en-US" dirty="0"/>
          </a:p>
        </p:txBody>
      </p:sp>
    </p:spTree>
    <p:extLst>
      <p:ext uri="{BB962C8B-B14F-4D97-AF65-F5344CB8AC3E}">
        <p14:creationId xmlns:p14="http://schemas.microsoft.com/office/powerpoint/2010/main" val="2999782912"/>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1303868" y="982132"/>
            <a:ext cx="9592732" cy="2954868"/>
          </a:xfrm>
        </p:spPr>
        <p:txBody>
          <a:bodyPr anchor="ctr">
            <a:normAutofit/>
          </a:bodyPr>
          <a:lstStyle>
            <a:lvl1pPr algn="ctr">
              <a:defRPr sz="3200" b="0" cap="none"/>
            </a:lvl1pPr>
          </a:lstStyle>
          <a:p>
            <a:r>
              <a:rPr lang="en-US" smtClean="0"/>
              <a:t>Click to edit Master title style</a:t>
            </a:r>
            <a:endParaRPr lang="en-US" dirty="0"/>
          </a:p>
        </p:txBody>
      </p:sp>
      <p:sp>
        <p:nvSpPr>
          <p:cNvPr id="3" name="Text Placeholder 2"/>
          <p:cNvSpPr>
            <a:spLocks noGrp="1"/>
          </p:cNvSpPr>
          <p:nvPr>
            <p:ph type="body" idx="1"/>
          </p:nvPr>
        </p:nvSpPr>
        <p:spPr>
          <a:xfrm>
            <a:off x="1303868" y="4343399"/>
            <a:ext cx="9592732" cy="1532467"/>
          </a:xfrm>
        </p:spPr>
        <p:txBody>
          <a:bodyPr anchor="ctr">
            <a:normAutofit/>
          </a:bodyPr>
          <a:lstStyle>
            <a:lvl1pPr marL="0" indent="0" algn="ctr">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4AAD347D-5ACD-4C99-B74B-A9C85AD731AF}" type="datetimeFigureOut">
              <a:rPr lang="en-US" smtClean="0"/>
              <a:t>7/16/2024</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smtClean="0"/>
              <a:t>‹#›</a:t>
            </a:fld>
            <a:endParaRPr lang="en-US" dirty="0"/>
          </a:p>
        </p:txBody>
      </p:sp>
      <p:cxnSp>
        <p:nvCxnSpPr>
          <p:cNvPr id="15" name="Straight Connector 14"/>
          <p:cNvCxnSpPr/>
          <p:nvPr/>
        </p:nvCxnSpPr>
        <p:spPr>
          <a:xfrm>
            <a:off x="1396169" y="4140199"/>
            <a:ext cx="9407298"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1791275593"/>
      </p:ext>
    </p:extLst>
  </p:cSld>
  <p:clrMapOvr>
    <a:masterClrMapping/>
  </p:clrMapOvr>
  <p:hf sldNum="0" hdr="0" ftr="0" dt="0"/>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446213" y="982132"/>
            <a:ext cx="9296398" cy="2370668"/>
          </a:xfrm>
        </p:spPr>
        <p:txBody>
          <a:bodyPr anchor="ctr">
            <a:normAutofit/>
          </a:bodyPr>
          <a:lstStyle>
            <a:lvl1pPr algn="ctr">
              <a:defRPr sz="3200" b="0" cap="none">
                <a:solidFill>
                  <a:schemeClr val="tx1"/>
                </a:solidFill>
              </a:defRPr>
            </a:lvl1pPr>
          </a:lstStyle>
          <a:p>
            <a:r>
              <a:rPr lang="en-US" smtClean="0"/>
              <a:t>Click to edit Master title style</a:t>
            </a:r>
            <a:endParaRPr lang="en-US" dirty="0"/>
          </a:p>
        </p:txBody>
      </p:sp>
      <p:sp>
        <p:nvSpPr>
          <p:cNvPr id="10" name="Text Placeholder 9"/>
          <p:cNvSpPr>
            <a:spLocks noGrp="1"/>
          </p:cNvSpPr>
          <p:nvPr>
            <p:ph type="body" sz="quarter" idx="13"/>
          </p:nvPr>
        </p:nvSpPr>
        <p:spPr>
          <a:xfrm>
            <a:off x="1674812" y="3352800"/>
            <a:ext cx="8839202" cy="584200"/>
          </a:xfrm>
        </p:spPr>
        <p:txBody>
          <a:bodyPr anchor="ctr">
            <a:normAutofit/>
          </a:bodyPr>
          <a:lstStyle>
            <a:lvl1pPr marL="0" indent="0" algn="r">
              <a:buFontTx/>
              <a:buNone/>
              <a:defRPr sz="2000"/>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smtClean="0"/>
              <a:t>Edit Master text styles</a:t>
            </a:r>
          </a:p>
        </p:txBody>
      </p:sp>
      <p:sp>
        <p:nvSpPr>
          <p:cNvPr id="3" name="Text Placeholder 2"/>
          <p:cNvSpPr>
            <a:spLocks noGrp="1"/>
          </p:cNvSpPr>
          <p:nvPr>
            <p:ph type="body" idx="1"/>
          </p:nvPr>
        </p:nvSpPr>
        <p:spPr>
          <a:xfrm>
            <a:off x="1295401" y="4343399"/>
            <a:ext cx="9609666" cy="1532467"/>
          </a:xfrm>
        </p:spPr>
        <p:txBody>
          <a:bodyPr anchor="ctr">
            <a:normAutofit/>
          </a:bodyPr>
          <a:lstStyle>
            <a:lvl1pPr marL="0" indent="0" algn="ctr">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4AAD347D-5ACD-4C99-B74B-A9C85AD731AF}" type="datetimeFigureOut">
              <a:rPr lang="en-US" smtClean="0"/>
              <a:t>7/16/2024</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smtClean="0"/>
              <a:t>‹#›</a:t>
            </a:fld>
            <a:endParaRPr lang="en-US" dirty="0"/>
          </a:p>
        </p:txBody>
      </p:sp>
      <p:sp>
        <p:nvSpPr>
          <p:cNvPr id="14" name="TextBox 13"/>
          <p:cNvSpPr txBox="1"/>
          <p:nvPr/>
        </p:nvSpPr>
        <p:spPr>
          <a:xfrm>
            <a:off x="862013" y="879961"/>
            <a:ext cx="609600" cy="584776"/>
          </a:xfrm>
          <a:prstGeom prst="rect">
            <a:avLst/>
          </a:prstGeom>
        </p:spPr>
        <p:txBody>
          <a:bodyPr vert="horz" lIns="91440" tIns="45720" rIns="91440" bIns="45720" rtlCol="0" anchor="ctr">
            <a:noAutofit/>
          </a:bodyPr>
          <a:lstStyle/>
          <a:p>
            <a:pPr lvl="0"/>
            <a:r>
              <a:rPr lang="en-US" sz="8000" dirty="0">
                <a:solidFill>
                  <a:schemeClr val="tx1"/>
                </a:solidFill>
                <a:effectLst/>
              </a:rPr>
              <a:t>“</a:t>
            </a:r>
          </a:p>
        </p:txBody>
      </p:sp>
      <p:sp>
        <p:nvSpPr>
          <p:cNvPr id="15" name="TextBox 14"/>
          <p:cNvSpPr txBox="1"/>
          <p:nvPr/>
        </p:nvSpPr>
        <p:spPr>
          <a:xfrm>
            <a:off x="10600267" y="2827870"/>
            <a:ext cx="609600" cy="584776"/>
          </a:xfrm>
          <a:prstGeom prst="rect">
            <a:avLst/>
          </a:prstGeom>
        </p:spPr>
        <p:txBody>
          <a:bodyPr vert="horz" lIns="91440" tIns="45720" rIns="91440" bIns="45720" rtlCol="0" anchor="ctr">
            <a:noAutofit/>
          </a:bodyPr>
          <a:lstStyle/>
          <a:p>
            <a:pPr lvl="0" algn="r"/>
            <a:r>
              <a:rPr lang="en-US" sz="8000" dirty="0">
                <a:solidFill>
                  <a:schemeClr val="tx1"/>
                </a:solidFill>
                <a:effectLst/>
              </a:rPr>
              <a:t>”</a:t>
            </a:r>
          </a:p>
        </p:txBody>
      </p:sp>
      <p:cxnSp>
        <p:nvCxnSpPr>
          <p:cNvPr id="19" name="Straight Connector 18"/>
          <p:cNvCxnSpPr/>
          <p:nvPr/>
        </p:nvCxnSpPr>
        <p:spPr>
          <a:xfrm>
            <a:off x="1396169" y="4140199"/>
            <a:ext cx="9407298"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453577528"/>
      </p:ext>
    </p:extLst>
  </p:cSld>
  <p:clrMapOvr>
    <a:masterClrMapping/>
  </p:clrMapOvr>
  <p:hf sldNum="0" hdr="0" ftr="0" dt="0"/>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1295402" y="3308581"/>
            <a:ext cx="9609668" cy="1468800"/>
          </a:xfrm>
        </p:spPr>
        <p:txBody>
          <a:bodyPr anchor="b">
            <a:normAutofit/>
          </a:bodyPr>
          <a:lstStyle>
            <a:lvl1pPr algn="l">
              <a:defRPr sz="3200" b="0" cap="none"/>
            </a:lvl1pPr>
          </a:lstStyle>
          <a:p>
            <a:r>
              <a:rPr lang="en-US" smtClean="0"/>
              <a:t>Click to edit Master title style</a:t>
            </a:r>
            <a:endParaRPr lang="en-US" dirty="0"/>
          </a:p>
        </p:txBody>
      </p:sp>
      <p:sp>
        <p:nvSpPr>
          <p:cNvPr id="3" name="Text Placeholder 2"/>
          <p:cNvSpPr>
            <a:spLocks noGrp="1"/>
          </p:cNvSpPr>
          <p:nvPr>
            <p:ph type="body" idx="1"/>
          </p:nvPr>
        </p:nvSpPr>
        <p:spPr>
          <a:xfrm>
            <a:off x="1295401" y="4777381"/>
            <a:ext cx="9609668" cy="860400"/>
          </a:xfrm>
        </p:spPr>
        <p:txBody>
          <a:bodyPr anchor="t">
            <a:normAutofit/>
          </a:bodyPr>
          <a:lstStyle>
            <a:lvl1pPr marL="0" indent="0" algn="l">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4509A250-FF31-4206-8172-F9D3106AACB1}" type="datetimeFigureOut">
              <a:rPr lang="en-US" smtClean="0"/>
              <a:t>7/16/2024</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smtClean="0"/>
              <a:t>‹#›</a:t>
            </a:fld>
            <a:endParaRPr lang="en-US" dirty="0"/>
          </a:p>
        </p:txBody>
      </p:sp>
    </p:spTree>
    <p:extLst>
      <p:ext uri="{BB962C8B-B14F-4D97-AF65-F5344CB8AC3E}">
        <p14:creationId xmlns:p14="http://schemas.microsoft.com/office/powerpoint/2010/main" val="839921102"/>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Quote Name Card">
    <p:spTree>
      <p:nvGrpSpPr>
        <p:cNvPr id="1" name=""/>
        <p:cNvGrpSpPr/>
        <p:nvPr/>
      </p:nvGrpSpPr>
      <p:grpSpPr>
        <a:xfrm>
          <a:off x="0" y="0"/>
          <a:ext cx="0" cy="0"/>
          <a:chOff x="0" y="0"/>
          <a:chExt cx="0" cy="0"/>
        </a:xfrm>
      </p:grpSpPr>
      <p:sp>
        <p:nvSpPr>
          <p:cNvPr id="2" name="Title 1"/>
          <p:cNvSpPr>
            <a:spLocks noGrp="1"/>
          </p:cNvSpPr>
          <p:nvPr>
            <p:ph type="title"/>
          </p:nvPr>
        </p:nvSpPr>
        <p:spPr>
          <a:xfrm>
            <a:off x="1446213" y="982132"/>
            <a:ext cx="9296398" cy="2243668"/>
          </a:xfrm>
        </p:spPr>
        <p:txBody>
          <a:bodyPr anchor="ctr">
            <a:normAutofit/>
          </a:bodyPr>
          <a:lstStyle>
            <a:lvl1pPr algn="ctr">
              <a:defRPr sz="3200" b="0" cap="none">
                <a:solidFill>
                  <a:schemeClr val="tx1"/>
                </a:solidFill>
              </a:defRPr>
            </a:lvl1pPr>
          </a:lstStyle>
          <a:p>
            <a:r>
              <a:rPr lang="en-US" smtClean="0"/>
              <a:t>Click to edit Master title style</a:t>
            </a:r>
            <a:endParaRPr lang="en-US" dirty="0"/>
          </a:p>
        </p:txBody>
      </p:sp>
      <p:sp>
        <p:nvSpPr>
          <p:cNvPr id="23" name="Text Placeholder 2"/>
          <p:cNvSpPr>
            <a:spLocks noGrp="1"/>
          </p:cNvSpPr>
          <p:nvPr>
            <p:ph type="body" idx="13"/>
          </p:nvPr>
        </p:nvSpPr>
        <p:spPr>
          <a:xfrm>
            <a:off x="1295401" y="3639312"/>
            <a:ext cx="9609668" cy="886968"/>
          </a:xfrm>
        </p:spPr>
        <p:txBody>
          <a:bodyPr anchor="b">
            <a:normAutofit/>
          </a:bodyPr>
          <a:lstStyle>
            <a:lvl1pPr marL="0" indent="0" algn="l">
              <a:spcBef>
                <a:spcPts val="0"/>
              </a:spcBef>
              <a:buNone/>
              <a:defRPr sz="24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Edit Master text styles</a:t>
            </a:r>
          </a:p>
        </p:txBody>
      </p:sp>
      <p:sp>
        <p:nvSpPr>
          <p:cNvPr id="3" name="Text Placeholder 2"/>
          <p:cNvSpPr>
            <a:spLocks noGrp="1"/>
          </p:cNvSpPr>
          <p:nvPr>
            <p:ph type="body" idx="1"/>
          </p:nvPr>
        </p:nvSpPr>
        <p:spPr>
          <a:xfrm>
            <a:off x="1295401" y="4529667"/>
            <a:ext cx="9609668" cy="1346200"/>
          </a:xfrm>
        </p:spPr>
        <p:txBody>
          <a:bodyPr anchor="t">
            <a:normAutofit/>
          </a:bodyPr>
          <a:lstStyle>
            <a:lvl1pPr marL="0" indent="0" algn="l">
              <a:buNone/>
              <a:defRPr sz="18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4AAD347D-5ACD-4C99-B74B-A9C85AD731AF}" type="datetimeFigureOut">
              <a:rPr lang="en-US" smtClean="0"/>
              <a:t>7/16/2024</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smtClean="0"/>
              <a:t>‹#›</a:t>
            </a:fld>
            <a:endParaRPr lang="en-US" dirty="0"/>
          </a:p>
        </p:txBody>
      </p:sp>
      <p:sp>
        <p:nvSpPr>
          <p:cNvPr id="12" name="TextBox 11"/>
          <p:cNvSpPr txBox="1"/>
          <p:nvPr/>
        </p:nvSpPr>
        <p:spPr>
          <a:xfrm>
            <a:off x="862013" y="879961"/>
            <a:ext cx="609600" cy="584776"/>
          </a:xfrm>
          <a:prstGeom prst="rect">
            <a:avLst/>
          </a:prstGeom>
        </p:spPr>
        <p:txBody>
          <a:bodyPr vert="horz" lIns="91440" tIns="45720" rIns="91440" bIns="45720" rtlCol="0" anchor="ctr">
            <a:noAutofit/>
          </a:bodyPr>
          <a:lstStyle/>
          <a:p>
            <a:pPr lvl="0"/>
            <a:r>
              <a:rPr lang="en-US" sz="8000" dirty="0">
                <a:solidFill>
                  <a:schemeClr val="tx1"/>
                </a:solidFill>
                <a:effectLst/>
              </a:rPr>
              <a:t>“</a:t>
            </a:r>
          </a:p>
        </p:txBody>
      </p:sp>
      <p:sp>
        <p:nvSpPr>
          <p:cNvPr id="13" name="TextBox 12"/>
          <p:cNvSpPr txBox="1"/>
          <p:nvPr/>
        </p:nvSpPr>
        <p:spPr>
          <a:xfrm>
            <a:off x="10600267" y="2599261"/>
            <a:ext cx="609600" cy="584776"/>
          </a:xfrm>
          <a:prstGeom prst="rect">
            <a:avLst/>
          </a:prstGeom>
        </p:spPr>
        <p:txBody>
          <a:bodyPr vert="horz" lIns="91440" tIns="45720" rIns="91440" bIns="45720" rtlCol="0" anchor="ctr">
            <a:noAutofit/>
          </a:bodyPr>
          <a:lstStyle/>
          <a:p>
            <a:pPr lvl="0" algn="r"/>
            <a:r>
              <a:rPr lang="en-US" sz="8000" dirty="0">
                <a:solidFill>
                  <a:schemeClr val="tx1"/>
                </a:solidFill>
                <a:effectLst/>
              </a:rPr>
              <a:t>”</a:t>
            </a:r>
          </a:p>
        </p:txBody>
      </p:sp>
      <p:cxnSp>
        <p:nvCxnSpPr>
          <p:cNvPr id="26" name="Straight Connector 25"/>
          <p:cNvCxnSpPr/>
          <p:nvPr/>
        </p:nvCxnSpPr>
        <p:spPr>
          <a:xfrm>
            <a:off x="1396169" y="3429000"/>
            <a:ext cx="9407298"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597762662"/>
      </p:ext>
    </p:extLst>
  </p:cSld>
  <p:clrMapOvr>
    <a:masterClrMapping/>
  </p:clrMapOvr>
  <p:hf sldNum="0" hdr="0" ftr="0" dt="0"/>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True or False">
    <p:spTree>
      <p:nvGrpSpPr>
        <p:cNvPr id="1" name=""/>
        <p:cNvGrpSpPr/>
        <p:nvPr/>
      </p:nvGrpSpPr>
      <p:grpSpPr>
        <a:xfrm>
          <a:off x="0" y="0"/>
          <a:ext cx="0" cy="0"/>
          <a:chOff x="0" y="0"/>
          <a:chExt cx="0" cy="0"/>
        </a:xfrm>
      </p:grpSpPr>
      <p:sp>
        <p:nvSpPr>
          <p:cNvPr id="2" name="Title 1"/>
          <p:cNvSpPr>
            <a:spLocks noGrp="1"/>
          </p:cNvSpPr>
          <p:nvPr>
            <p:ph type="title"/>
          </p:nvPr>
        </p:nvSpPr>
        <p:spPr>
          <a:xfrm>
            <a:off x="1295401" y="982132"/>
            <a:ext cx="9609666" cy="2243668"/>
          </a:xfrm>
        </p:spPr>
        <p:txBody>
          <a:bodyPr vert="horz" lIns="91440" tIns="45720" rIns="91440" bIns="45720" rtlCol="0" anchor="ctr">
            <a:normAutofit/>
          </a:bodyPr>
          <a:lstStyle>
            <a:lvl1pPr>
              <a:defRPr lang="en-US" b="0" dirty="0"/>
            </a:lvl1pPr>
          </a:lstStyle>
          <a:p>
            <a:pPr marL="0" lvl="0"/>
            <a:r>
              <a:rPr lang="en-US" smtClean="0"/>
              <a:t>Click to edit Master title style</a:t>
            </a:r>
            <a:endParaRPr lang="en-US" dirty="0"/>
          </a:p>
        </p:txBody>
      </p:sp>
      <p:sp>
        <p:nvSpPr>
          <p:cNvPr id="20" name="Text Placeholder 2"/>
          <p:cNvSpPr>
            <a:spLocks noGrp="1"/>
          </p:cNvSpPr>
          <p:nvPr>
            <p:ph type="body" idx="13"/>
          </p:nvPr>
        </p:nvSpPr>
        <p:spPr>
          <a:xfrm>
            <a:off x="1295401" y="3630168"/>
            <a:ext cx="9609668" cy="841248"/>
          </a:xfrm>
        </p:spPr>
        <p:txBody>
          <a:bodyPr anchor="b">
            <a:normAutofit/>
          </a:bodyPr>
          <a:lstStyle>
            <a:lvl1pPr marL="0" indent="0" algn="l">
              <a:spcBef>
                <a:spcPts val="0"/>
              </a:spcBef>
              <a:buNone/>
              <a:defRPr sz="28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Edit Master text styles</a:t>
            </a:r>
          </a:p>
        </p:txBody>
      </p:sp>
      <p:sp>
        <p:nvSpPr>
          <p:cNvPr id="3" name="Text Placeholder 2"/>
          <p:cNvSpPr>
            <a:spLocks noGrp="1"/>
          </p:cNvSpPr>
          <p:nvPr>
            <p:ph type="body" idx="1"/>
          </p:nvPr>
        </p:nvSpPr>
        <p:spPr>
          <a:xfrm>
            <a:off x="1295400" y="4470399"/>
            <a:ext cx="9609670" cy="1405467"/>
          </a:xfrm>
        </p:spPr>
        <p:txBody>
          <a:bodyPr anchor="t">
            <a:normAutofit/>
          </a:bodyPr>
          <a:lstStyle>
            <a:lvl1pPr marL="0" indent="0" algn="l">
              <a:buNone/>
              <a:defRPr sz="18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4AAD347D-5ACD-4C99-B74B-A9C85AD731AF}" type="datetimeFigureOut">
              <a:rPr lang="en-US" smtClean="0"/>
              <a:t>7/16/2024</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smtClean="0"/>
              <a:t>‹#›</a:t>
            </a:fld>
            <a:endParaRPr lang="en-US" dirty="0"/>
          </a:p>
        </p:txBody>
      </p:sp>
      <p:cxnSp>
        <p:nvCxnSpPr>
          <p:cNvPr id="15" name="Straight Connector 14"/>
          <p:cNvCxnSpPr/>
          <p:nvPr/>
        </p:nvCxnSpPr>
        <p:spPr>
          <a:xfrm>
            <a:off x="1396169" y="3429000"/>
            <a:ext cx="9407298"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3864882680"/>
      </p:ext>
    </p:extLst>
  </p:cSld>
  <p:clrMapOvr>
    <a:masterClrMapping/>
  </p:clrMapOvr>
  <p:hf sldNum="0" hdr="0" ftr="0" dt="0"/>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lgn="ctr">
              <a:defRPr/>
            </a:lvl1pPr>
          </a:lstStyle>
          <a:p>
            <a:r>
              <a:rPr lang="en-US" smtClean="0"/>
              <a:t>Click to edit Master title style</a:t>
            </a:r>
            <a:endParaRPr lang="en-US" dirty="0"/>
          </a:p>
        </p:txBody>
      </p:sp>
      <p:sp>
        <p:nvSpPr>
          <p:cNvPr id="3" name="Vertical Text Placeholder 2"/>
          <p:cNvSpPr>
            <a:spLocks noGrp="1"/>
          </p:cNvSpPr>
          <p:nvPr>
            <p:ph type="body" orient="vert" idx="1"/>
          </p:nvPr>
        </p:nvSpPr>
        <p:spPr/>
        <p:txBody>
          <a:bodyPr vert="eaVert" ancho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4509A250-FF31-4206-8172-F9D3106AACB1}" type="datetimeFigureOut">
              <a:rPr lang="en-US" smtClean="0"/>
              <a:t>7/16/2024</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smtClean="0"/>
              <a:t>‹#›</a:t>
            </a:fld>
            <a:endParaRPr lang="en-US" dirty="0"/>
          </a:p>
        </p:txBody>
      </p:sp>
      <p:cxnSp>
        <p:nvCxnSpPr>
          <p:cNvPr id="14" name="Straight Connector 13"/>
          <p:cNvCxnSpPr/>
          <p:nvPr/>
        </p:nvCxnSpPr>
        <p:spPr>
          <a:xfrm>
            <a:off x="1396169" y="2421466"/>
            <a:ext cx="9407298"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3993193918"/>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999356" y="982131"/>
            <a:ext cx="1890895" cy="4893735"/>
          </a:xfrm>
        </p:spPr>
        <p:txBody>
          <a:bodyPr vert="eaVert"/>
          <a:lstStyle/>
          <a:p>
            <a:r>
              <a:rPr lang="en-US" smtClean="0"/>
              <a:t>Click to edit Master title style</a:t>
            </a:r>
            <a:endParaRPr lang="en-US" dirty="0"/>
          </a:p>
        </p:txBody>
      </p:sp>
      <p:sp>
        <p:nvSpPr>
          <p:cNvPr id="3" name="Vertical Text Placeholder 2"/>
          <p:cNvSpPr>
            <a:spLocks noGrp="1"/>
          </p:cNvSpPr>
          <p:nvPr>
            <p:ph type="body" orient="vert" idx="1"/>
          </p:nvPr>
        </p:nvSpPr>
        <p:spPr>
          <a:xfrm>
            <a:off x="1295398" y="982132"/>
            <a:ext cx="7433025" cy="4893734"/>
          </a:xfrm>
        </p:spPr>
        <p:txBody>
          <a:bodyPr vert="eaVert" ancho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4509A250-FF31-4206-8172-F9D3106AACB1}" type="datetimeFigureOut">
              <a:rPr lang="en-US" smtClean="0"/>
              <a:t>7/16/2024</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smtClean="0"/>
              <a:t>‹#›</a:t>
            </a:fld>
            <a:endParaRPr lang="en-US" dirty="0"/>
          </a:p>
        </p:txBody>
      </p:sp>
      <p:cxnSp>
        <p:nvCxnSpPr>
          <p:cNvPr id="14" name="Straight Connector 13"/>
          <p:cNvCxnSpPr/>
          <p:nvPr/>
        </p:nvCxnSpPr>
        <p:spPr>
          <a:xfrm>
            <a:off x="8863890" y="990600"/>
            <a:ext cx="0" cy="487680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399797675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image" Target="../media/image4.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image" Target="../media/image3.pn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1"/>
      </p:bgRef>
    </p:bg>
    <p:spTree>
      <p:nvGrpSpPr>
        <p:cNvPr id="1" name=""/>
        <p:cNvGrpSpPr/>
        <p:nvPr/>
      </p:nvGrpSpPr>
      <p:grpSpPr>
        <a:xfrm>
          <a:off x="0" y="0"/>
          <a:ext cx="0" cy="0"/>
          <a:chOff x="0" y="0"/>
          <a:chExt cx="0" cy="0"/>
        </a:xfrm>
      </p:grpSpPr>
      <p:grpSp>
        <p:nvGrpSpPr>
          <p:cNvPr id="7" name="Group 6"/>
          <p:cNvGrpSpPr/>
          <p:nvPr/>
        </p:nvGrpSpPr>
        <p:grpSpPr>
          <a:xfrm>
            <a:off x="-15736" y="0"/>
            <a:ext cx="12229962" cy="6856214"/>
            <a:chOff x="-15736" y="0"/>
            <a:chExt cx="12229962" cy="6856214"/>
          </a:xfrm>
        </p:grpSpPr>
        <p:pic>
          <p:nvPicPr>
            <p:cNvPr id="8" name="Picture 7" descr="HD-PanelContent.png"/>
            <p:cNvPicPr>
              <a:picLocks noChangeAspect="1"/>
            </p:cNvPicPr>
            <p:nvPr/>
          </p:nvPicPr>
          <p:blipFill>
            <a:blip r:embed="rId19">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9" name="Rectangle 8"/>
            <p:cNvSpPr/>
            <p:nvPr/>
          </p:nvSpPr>
          <p:spPr>
            <a:xfrm>
              <a:off x="608012" y="609600"/>
              <a:ext cx="10972800" cy="5638800"/>
            </a:xfrm>
            <a:prstGeom prst="rect">
              <a:avLst/>
            </a:prstGeom>
            <a:noFill/>
            <a:ln w="15875" cap="flat">
              <a:miter lim="800000"/>
            </a:ln>
          </p:spPr>
          <p:style>
            <a:lnRef idx="1">
              <a:schemeClr val="accent1"/>
            </a:lnRef>
            <a:fillRef idx="3">
              <a:schemeClr val="accent1"/>
            </a:fillRef>
            <a:effectRef idx="2">
              <a:schemeClr val="accent1"/>
            </a:effectRef>
            <a:fontRef idx="minor">
              <a:schemeClr val="lt1"/>
            </a:fontRef>
          </p:style>
        </p:sp>
        <p:pic>
          <p:nvPicPr>
            <p:cNvPr id="10" name="Picture 9" descr="HDRibbonContent-UniformTrim.png"/>
            <p:cNvPicPr>
              <a:picLocks noChangeAspect="1"/>
            </p:cNvPicPr>
            <p:nvPr/>
          </p:nvPicPr>
          <p:blipFill rotWithShape="1">
            <a:blip r:embed="rId20">
              <a:extLst>
                <a:ext uri="{28A0092B-C50C-407E-A947-70E740481C1C}">
                  <a14:useLocalDpi xmlns:a14="http://schemas.microsoft.com/office/drawing/2010/main" val="0"/>
                </a:ext>
              </a:extLst>
            </a:blip>
            <a:srcRect/>
            <a:stretch/>
          </p:blipFill>
          <p:spPr>
            <a:xfrm>
              <a:off x="-15736" y="3153832"/>
              <a:ext cx="777240" cy="606425"/>
            </a:xfrm>
            <a:prstGeom prst="rect">
              <a:avLst/>
            </a:prstGeom>
          </p:spPr>
        </p:pic>
        <p:pic>
          <p:nvPicPr>
            <p:cNvPr id="11" name="Picture 10" descr="HDRibbonContent-UniformTrim.png"/>
            <p:cNvPicPr>
              <a:picLocks noChangeAspect="1"/>
            </p:cNvPicPr>
            <p:nvPr/>
          </p:nvPicPr>
          <p:blipFill rotWithShape="1">
            <a:blip r:embed="rId20">
              <a:extLst>
                <a:ext uri="{28A0092B-C50C-407E-A947-70E740481C1C}">
                  <a14:useLocalDpi xmlns:a14="http://schemas.microsoft.com/office/drawing/2010/main" val="0"/>
                </a:ext>
              </a:extLst>
            </a:blip>
            <a:srcRect/>
            <a:stretch/>
          </p:blipFill>
          <p:spPr>
            <a:xfrm>
              <a:off x="11436986" y="3153832"/>
              <a:ext cx="777240" cy="606425"/>
            </a:xfrm>
            <a:prstGeom prst="rect">
              <a:avLst/>
            </a:prstGeom>
          </p:spPr>
        </p:pic>
      </p:grpSp>
      <p:sp>
        <p:nvSpPr>
          <p:cNvPr id="2" name="Title Placeholder 1"/>
          <p:cNvSpPr>
            <a:spLocks noGrp="1"/>
          </p:cNvSpPr>
          <p:nvPr>
            <p:ph type="title"/>
          </p:nvPr>
        </p:nvSpPr>
        <p:spPr>
          <a:xfrm>
            <a:off x="1295402" y="982132"/>
            <a:ext cx="9601196" cy="1303867"/>
          </a:xfrm>
          <a:prstGeom prst="rect">
            <a:avLst/>
          </a:prstGeom>
          <a:effectLst/>
        </p:spPr>
        <p:txBody>
          <a:bodyPr vert="horz" lIns="91440" tIns="45720" rIns="91440" bIns="45720" rtlCol="0" anchor="ctr">
            <a:normAutofit/>
          </a:bodyPr>
          <a:lstStyle/>
          <a:p>
            <a:r>
              <a:rPr lang="en-US" smtClean="0"/>
              <a:t>Click to edit Master title style</a:t>
            </a:r>
            <a:endParaRPr lang="en-US" dirty="0"/>
          </a:p>
        </p:txBody>
      </p:sp>
      <p:sp>
        <p:nvSpPr>
          <p:cNvPr id="3" name="Text Placeholder 2"/>
          <p:cNvSpPr>
            <a:spLocks noGrp="1"/>
          </p:cNvSpPr>
          <p:nvPr>
            <p:ph type="body" idx="1"/>
          </p:nvPr>
        </p:nvSpPr>
        <p:spPr>
          <a:xfrm>
            <a:off x="1295401" y="2556932"/>
            <a:ext cx="9601196" cy="3318936"/>
          </a:xfrm>
          <a:prstGeom prst="rect">
            <a:avLst/>
          </a:prstGeom>
        </p:spPr>
        <p:txBody>
          <a:bodyPr vert="horz" lIns="91440" tIns="45720" rIns="91440" bIns="45720" rtlCol="0" anchor="t">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2"/>
          </p:nvPr>
        </p:nvSpPr>
        <p:spPr>
          <a:xfrm>
            <a:off x="8677501" y="5969000"/>
            <a:ext cx="1600200" cy="279400"/>
          </a:xfrm>
          <a:prstGeom prst="rect">
            <a:avLst/>
          </a:prstGeom>
        </p:spPr>
        <p:txBody>
          <a:bodyPr vert="horz" lIns="91440" tIns="45720" rIns="91440" bIns="45720" rtlCol="0" anchor="ctr"/>
          <a:lstStyle>
            <a:lvl1pPr algn="r">
              <a:defRPr sz="1000" b="0" i="0">
                <a:solidFill>
                  <a:schemeClr val="tx1"/>
                </a:solidFill>
                <a:effectLst/>
                <a:latin typeface="+mn-lt"/>
              </a:defRPr>
            </a:lvl1pPr>
          </a:lstStyle>
          <a:p>
            <a:fld id="{4AAD347D-5ACD-4C99-B74B-A9C85AD731AF}" type="datetimeFigureOut">
              <a:rPr lang="en-US" smtClean="0"/>
              <a:t>7/16/2024</a:t>
            </a:fld>
            <a:endParaRPr lang="en-US" dirty="0"/>
          </a:p>
        </p:txBody>
      </p:sp>
      <p:sp>
        <p:nvSpPr>
          <p:cNvPr id="5" name="Footer Placeholder 4"/>
          <p:cNvSpPr>
            <a:spLocks noGrp="1"/>
          </p:cNvSpPr>
          <p:nvPr>
            <p:ph type="ftr" sz="quarter" idx="3"/>
          </p:nvPr>
        </p:nvSpPr>
        <p:spPr>
          <a:xfrm>
            <a:off x="1295401" y="5969000"/>
            <a:ext cx="7305900" cy="279400"/>
          </a:xfrm>
          <a:prstGeom prst="rect">
            <a:avLst/>
          </a:prstGeom>
        </p:spPr>
        <p:txBody>
          <a:bodyPr vert="horz" lIns="91440" tIns="45720" rIns="91440" bIns="45720" rtlCol="0" anchor="ctr"/>
          <a:lstStyle>
            <a:lvl1pPr algn="l">
              <a:defRPr sz="1000" b="0" i="0">
                <a:solidFill>
                  <a:schemeClr val="tx1"/>
                </a:solidFill>
                <a:effectLst/>
                <a:latin typeface="+mn-lt"/>
              </a:defRPr>
            </a:lvl1pPr>
          </a:lstStyle>
          <a:p>
            <a:endParaRPr lang="en-US" dirty="0"/>
          </a:p>
        </p:txBody>
      </p:sp>
      <p:sp>
        <p:nvSpPr>
          <p:cNvPr id="6" name="Slide Number Placeholder 5"/>
          <p:cNvSpPr>
            <a:spLocks noGrp="1"/>
          </p:cNvSpPr>
          <p:nvPr>
            <p:ph type="sldNum" sz="quarter" idx="4"/>
          </p:nvPr>
        </p:nvSpPr>
        <p:spPr>
          <a:xfrm>
            <a:off x="10353901" y="5969000"/>
            <a:ext cx="542697" cy="279400"/>
          </a:xfrm>
          <a:prstGeom prst="rect">
            <a:avLst/>
          </a:prstGeom>
        </p:spPr>
        <p:txBody>
          <a:bodyPr vert="horz" lIns="91440" tIns="45720" rIns="91440" bIns="45720" rtlCol="0" anchor="ctr"/>
          <a:lstStyle>
            <a:lvl1pPr algn="r">
              <a:defRPr sz="1000" b="0" i="0">
                <a:solidFill>
                  <a:schemeClr val="tx1"/>
                </a:solidFill>
                <a:effectLst/>
                <a:latin typeface="+mn-lt"/>
              </a:defRPr>
            </a:lvl1pPr>
          </a:lstStyle>
          <a:p>
            <a:fld id="{D57F1E4F-1CFF-5643-939E-02111984F565}" type="slidenum">
              <a:rPr lang="en-US" smtClean="0"/>
              <a:t>‹#›</a:t>
            </a:fld>
            <a:endParaRPr lang="en-US" dirty="0"/>
          </a:p>
        </p:txBody>
      </p:sp>
    </p:spTree>
    <p:extLst>
      <p:ext uri="{BB962C8B-B14F-4D97-AF65-F5344CB8AC3E}">
        <p14:creationId xmlns:p14="http://schemas.microsoft.com/office/powerpoint/2010/main" val="1895937940"/>
      </p:ext>
    </p:extLst>
  </p:cSld>
  <p:clrMap bg1="lt1" tx1="dk1" bg2="lt2" tx2="dk2" accent1="accent1" accent2="accent2" accent3="accent3" accent4="accent4" accent5="accent5" accent6="accent6" hlink="hlink" folHlink="folHlink"/>
  <p:sldLayoutIdLst>
    <p:sldLayoutId id="2147483744" r:id="rId1"/>
    <p:sldLayoutId id="2147483745" r:id="rId2"/>
    <p:sldLayoutId id="2147483746" r:id="rId3"/>
    <p:sldLayoutId id="2147483747" r:id="rId4"/>
    <p:sldLayoutId id="2147483748" r:id="rId5"/>
    <p:sldLayoutId id="2147483749" r:id="rId6"/>
    <p:sldLayoutId id="2147483750" r:id="rId7"/>
    <p:sldLayoutId id="2147483751" r:id="rId8"/>
    <p:sldLayoutId id="2147483752" r:id="rId9"/>
    <p:sldLayoutId id="2147483753" r:id="rId10"/>
    <p:sldLayoutId id="2147483754" r:id="rId11"/>
    <p:sldLayoutId id="2147483755" r:id="rId12"/>
    <p:sldLayoutId id="2147483756" r:id="rId13"/>
    <p:sldLayoutId id="2147483757" r:id="rId14"/>
    <p:sldLayoutId id="2147483758" r:id="rId15"/>
    <p:sldLayoutId id="2147483759" r:id="rId16"/>
    <p:sldLayoutId id="2147483760" r:id="rId17"/>
  </p:sldLayoutIdLst>
  <p:hf sldNum="0" hdr="0" ftr="0" dt="0"/>
  <p:txStyles>
    <p:titleStyle>
      <a:lvl1pPr algn="ctr" defTabSz="457200" rtl="0" eaLnBrk="1" latinLnBrk="0" hangingPunct="1">
        <a:spcBef>
          <a:spcPct val="0"/>
        </a:spcBef>
        <a:buNone/>
        <a:defRPr sz="4400" kern="1200" cap="none">
          <a:ln w="3175" cmpd="sng">
            <a:noFill/>
          </a:ln>
          <a:solidFill>
            <a:schemeClr val="tx1">
              <a:lumMod val="85000"/>
              <a:lumOff val="15000"/>
            </a:schemeClr>
          </a:solidFill>
          <a:effectLst/>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285750" indent="-285750" algn="l" defTabSz="457200" rtl="0" eaLnBrk="1" latinLnBrk="0" hangingPunct="1">
        <a:spcBef>
          <a:spcPct val="20000"/>
        </a:spcBef>
        <a:spcAft>
          <a:spcPts val="600"/>
        </a:spcAft>
        <a:buClr>
          <a:schemeClr val="accent1"/>
        </a:buClr>
        <a:buSzPct val="115000"/>
        <a:buFont typeface="Arial"/>
        <a:buChar char="•"/>
        <a:defRPr sz="2400" kern="1200" cap="none">
          <a:solidFill>
            <a:schemeClr val="tx1">
              <a:lumMod val="85000"/>
              <a:lumOff val="15000"/>
            </a:schemeClr>
          </a:solidFill>
          <a:effectLst/>
          <a:latin typeface="+mn-lt"/>
          <a:ea typeface="+mn-ea"/>
          <a:cs typeface="+mn-cs"/>
        </a:defRPr>
      </a:lvl1pPr>
      <a:lvl2pPr marL="742950" indent="-285750" algn="l" defTabSz="457200" rtl="0" eaLnBrk="1" latinLnBrk="0" hangingPunct="1">
        <a:spcBef>
          <a:spcPct val="20000"/>
        </a:spcBef>
        <a:spcAft>
          <a:spcPts val="600"/>
        </a:spcAft>
        <a:buClr>
          <a:schemeClr val="accent1"/>
        </a:buClr>
        <a:buSzPct val="115000"/>
        <a:buFont typeface="Arial"/>
        <a:buChar char="•"/>
        <a:defRPr sz="2000" kern="1200" cap="none">
          <a:solidFill>
            <a:schemeClr val="tx1">
              <a:lumMod val="85000"/>
              <a:lumOff val="15000"/>
            </a:schemeClr>
          </a:solidFill>
          <a:effectLst/>
          <a:latin typeface="+mn-lt"/>
          <a:ea typeface="+mn-ea"/>
          <a:cs typeface="+mn-cs"/>
        </a:defRPr>
      </a:lvl2pPr>
      <a:lvl3pPr marL="1200150" indent="-285750" algn="l" defTabSz="457200" rtl="0" eaLnBrk="1" latinLnBrk="0" hangingPunct="1">
        <a:spcBef>
          <a:spcPct val="20000"/>
        </a:spcBef>
        <a:spcAft>
          <a:spcPts val="600"/>
        </a:spcAft>
        <a:buClr>
          <a:schemeClr val="accent1"/>
        </a:buClr>
        <a:buSzPct val="115000"/>
        <a:buFont typeface="Arial"/>
        <a:buChar char="•"/>
        <a:defRPr sz="1800" kern="1200" cap="none">
          <a:solidFill>
            <a:schemeClr val="tx1">
              <a:lumMod val="85000"/>
              <a:lumOff val="15000"/>
            </a:schemeClr>
          </a:solidFill>
          <a:effectLst/>
          <a:latin typeface="+mn-lt"/>
          <a:ea typeface="+mn-ea"/>
          <a:cs typeface="+mn-cs"/>
        </a:defRPr>
      </a:lvl3pPr>
      <a:lvl4pPr marL="1543050" indent="-171450" algn="l" defTabSz="457200" rtl="0" eaLnBrk="1" latinLnBrk="0" hangingPunct="1">
        <a:spcBef>
          <a:spcPct val="20000"/>
        </a:spcBef>
        <a:spcAft>
          <a:spcPts val="600"/>
        </a:spcAft>
        <a:buClr>
          <a:schemeClr val="accent1"/>
        </a:buClr>
        <a:buSzPct val="115000"/>
        <a:buFont typeface="Arial"/>
        <a:buChar char="•"/>
        <a:defRPr sz="1600" kern="1200" cap="none">
          <a:solidFill>
            <a:schemeClr val="tx1">
              <a:lumMod val="85000"/>
              <a:lumOff val="15000"/>
            </a:schemeClr>
          </a:solidFill>
          <a:effectLst/>
          <a:latin typeface="+mn-lt"/>
          <a:ea typeface="+mn-ea"/>
          <a:cs typeface="+mn-cs"/>
        </a:defRPr>
      </a:lvl4pPr>
      <a:lvl5pPr marL="2000250" indent="-171450" algn="l" defTabSz="457200" rtl="0" eaLnBrk="1" latinLnBrk="0" hangingPunct="1">
        <a:spcBef>
          <a:spcPct val="20000"/>
        </a:spcBef>
        <a:spcAft>
          <a:spcPts val="600"/>
        </a:spcAft>
        <a:buClr>
          <a:schemeClr val="accent1"/>
        </a:buClr>
        <a:buSzPct val="115000"/>
        <a:buFont typeface="Arial"/>
        <a:buChar char="•"/>
        <a:defRPr sz="1400" kern="1200" cap="none">
          <a:solidFill>
            <a:schemeClr val="tx1">
              <a:lumMod val="85000"/>
              <a:lumOff val="15000"/>
            </a:schemeClr>
          </a:solidFill>
          <a:effectLst/>
          <a:latin typeface="+mn-lt"/>
          <a:ea typeface="+mn-ea"/>
          <a:cs typeface="+mn-cs"/>
        </a:defRPr>
      </a:lvl5pPr>
      <a:lvl6pPr marL="2514600" indent="-228600" algn="l" defTabSz="457200" rtl="0" eaLnBrk="1" latinLnBrk="0" hangingPunct="1">
        <a:spcBef>
          <a:spcPct val="20000"/>
        </a:spcBef>
        <a:spcAft>
          <a:spcPts val="600"/>
        </a:spcAft>
        <a:buClr>
          <a:schemeClr val="accent1"/>
        </a:buClr>
        <a:buSzPct val="115000"/>
        <a:buFont typeface="Arial"/>
        <a:buChar char="•"/>
        <a:defRPr sz="1400" kern="1200" cap="none">
          <a:solidFill>
            <a:schemeClr val="tx1">
              <a:lumMod val="85000"/>
              <a:lumOff val="15000"/>
            </a:schemeClr>
          </a:solidFill>
          <a:effectLst/>
          <a:latin typeface="+mn-lt"/>
          <a:ea typeface="+mn-ea"/>
          <a:cs typeface="+mn-cs"/>
        </a:defRPr>
      </a:lvl6pPr>
      <a:lvl7pPr marL="2971800" indent="-228600" algn="l" defTabSz="457200" rtl="0" eaLnBrk="1" latinLnBrk="0" hangingPunct="1">
        <a:spcBef>
          <a:spcPct val="20000"/>
        </a:spcBef>
        <a:spcAft>
          <a:spcPts val="600"/>
        </a:spcAft>
        <a:buClr>
          <a:schemeClr val="accent1"/>
        </a:buClr>
        <a:buSzPct val="115000"/>
        <a:buFont typeface="Arial"/>
        <a:buChar char="•"/>
        <a:defRPr sz="1400" kern="1200" cap="none">
          <a:solidFill>
            <a:schemeClr val="tx1">
              <a:lumMod val="85000"/>
              <a:lumOff val="15000"/>
            </a:schemeClr>
          </a:solidFill>
          <a:effectLst/>
          <a:latin typeface="+mn-lt"/>
          <a:ea typeface="+mn-ea"/>
          <a:cs typeface="+mn-cs"/>
        </a:defRPr>
      </a:lvl7pPr>
      <a:lvl8pPr marL="3429000" indent="-228600" algn="l" defTabSz="457200" rtl="0" eaLnBrk="1" latinLnBrk="0" hangingPunct="1">
        <a:spcBef>
          <a:spcPct val="20000"/>
        </a:spcBef>
        <a:spcAft>
          <a:spcPts val="600"/>
        </a:spcAft>
        <a:buClr>
          <a:schemeClr val="accent1"/>
        </a:buClr>
        <a:buSzPct val="115000"/>
        <a:buFont typeface="Arial"/>
        <a:buChar char="•"/>
        <a:defRPr sz="1400" kern="1200" cap="none">
          <a:solidFill>
            <a:schemeClr val="tx1">
              <a:lumMod val="85000"/>
              <a:lumOff val="15000"/>
            </a:schemeClr>
          </a:solidFill>
          <a:effectLst/>
          <a:latin typeface="+mn-lt"/>
          <a:ea typeface="+mn-ea"/>
          <a:cs typeface="+mn-cs"/>
        </a:defRPr>
      </a:lvl8pPr>
      <a:lvl9pPr marL="3886200" indent="-228600" algn="l" defTabSz="457200" rtl="0" eaLnBrk="1" latinLnBrk="0" hangingPunct="1">
        <a:spcBef>
          <a:spcPct val="20000"/>
        </a:spcBef>
        <a:spcAft>
          <a:spcPts val="600"/>
        </a:spcAft>
        <a:buClr>
          <a:schemeClr val="accent1"/>
        </a:buClr>
        <a:buSzPct val="115000"/>
        <a:buFont typeface="Arial"/>
        <a:buChar char="•"/>
        <a:defRPr sz="1400" kern="1200" cap="none">
          <a:solidFill>
            <a:schemeClr val="tx1">
              <a:lumMod val="85000"/>
              <a:lumOff val="15000"/>
            </a:schemeClr>
          </a:solidFill>
          <a:effectLst/>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hyperlink" Target="https://www.state.nj.us/treasury/purchase/vendor.shtml" TargetMode="External"/><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4.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13.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hyperlink" Target="https://www.nj.gov/treasury/purchase/" TargetMode="External"/><Relationship Id="rId2" Type="http://schemas.openxmlformats.org/officeDocument/2006/relationships/notesSlide" Target="../notesSlides/notesSlide15.xml"/><Relationship Id="rId1" Type="http://schemas.openxmlformats.org/officeDocument/2006/relationships/slideLayout" Target="../slideLayouts/slideLayout2.xml"/><Relationship Id="rId4" Type="http://schemas.openxmlformats.org/officeDocument/2006/relationships/image" Target="../media/image9.tmp"/></Relationships>
</file>

<file path=ppt/slides/_rels/slide16.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16.xm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17.xml"/><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18.xml"/><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2324053" y="1959214"/>
            <a:ext cx="7427741" cy="3235569"/>
          </a:xfrm>
        </p:spPr>
        <p:txBody>
          <a:bodyPr/>
          <a:lstStyle/>
          <a:p>
            <a:r>
              <a:rPr lang="en-US" sz="4400" dirty="0" smtClean="0"/>
              <a:t>*Revised Optional </a:t>
            </a:r>
            <a:r>
              <a:rPr lang="en-US" sz="4400" dirty="0"/>
              <a:t>Pre-Quote </a:t>
            </a:r>
            <a:r>
              <a:rPr lang="en-US" sz="4400" dirty="0" smtClean="0"/>
              <a:t>Conference</a:t>
            </a:r>
            <a:br>
              <a:rPr lang="en-US" sz="4400" dirty="0" smtClean="0"/>
            </a:br>
            <a:r>
              <a:rPr lang="en-US" sz="4400" dirty="0"/>
              <a:t/>
            </a:r>
            <a:br>
              <a:rPr lang="en-US" sz="4400" dirty="0"/>
            </a:br>
            <a:r>
              <a:rPr lang="en-US" sz="3200" dirty="0"/>
              <a:t>T3140 Program Implementation and Strategy Advisor - DCA</a:t>
            </a:r>
            <a:br>
              <a:rPr lang="en-US" sz="3200" dirty="0"/>
            </a:br>
            <a:r>
              <a:rPr lang="en-US" sz="3200" dirty="0" smtClean="0"/>
              <a:t/>
            </a:r>
            <a:br>
              <a:rPr lang="en-US" sz="3200" dirty="0" smtClean="0"/>
            </a:br>
            <a:r>
              <a:rPr lang="en-US" sz="4000" dirty="0" smtClean="0"/>
              <a:t/>
            </a:r>
            <a:br>
              <a:rPr lang="en-US" sz="4000" dirty="0" smtClean="0"/>
            </a:br>
            <a:r>
              <a:rPr lang="en-US" sz="3200" dirty="0" smtClean="0"/>
              <a:t>Bid </a:t>
            </a:r>
            <a:r>
              <a:rPr lang="en-US" sz="3200" dirty="0"/>
              <a:t>Solicitation #23DPP00814 </a:t>
            </a:r>
            <a:r>
              <a:rPr lang="en-US" sz="4000" dirty="0" smtClean="0"/>
              <a:t/>
            </a:r>
            <a:br>
              <a:rPr lang="en-US" sz="4000" dirty="0" smtClean="0"/>
            </a:br>
            <a:endParaRPr lang="en-US" sz="3600" dirty="0"/>
          </a:p>
        </p:txBody>
      </p:sp>
      <p:sp>
        <p:nvSpPr>
          <p:cNvPr id="3" name="Subtitle 2"/>
          <p:cNvSpPr>
            <a:spLocks noGrp="1"/>
          </p:cNvSpPr>
          <p:nvPr>
            <p:ph type="subTitle" idx="1"/>
          </p:nvPr>
        </p:nvSpPr>
        <p:spPr>
          <a:xfrm>
            <a:off x="2574387" y="5544796"/>
            <a:ext cx="6674705" cy="1279388"/>
          </a:xfrm>
        </p:spPr>
        <p:txBody>
          <a:bodyPr>
            <a:normAutofit/>
          </a:bodyPr>
          <a:lstStyle/>
          <a:p>
            <a:r>
              <a:rPr lang="en-US" sz="2800" b="1" dirty="0" smtClean="0"/>
              <a:t>Q&amp;A </a:t>
            </a:r>
            <a:r>
              <a:rPr lang="en-US" sz="2800" b="1" dirty="0"/>
              <a:t>due by 2PM </a:t>
            </a:r>
            <a:r>
              <a:rPr lang="en-US" sz="2800" b="1" dirty="0" smtClean="0"/>
              <a:t>on May 24, 2024</a:t>
            </a:r>
            <a:endParaRPr lang="en-US" sz="2800" b="1" dirty="0"/>
          </a:p>
          <a:p>
            <a:r>
              <a:rPr lang="en-US" sz="2800" b="1" dirty="0"/>
              <a:t>Quotes due by </a:t>
            </a:r>
            <a:r>
              <a:rPr lang="en-US" sz="2800" b="1" dirty="0" smtClean="0"/>
              <a:t>2PM on August </a:t>
            </a:r>
            <a:r>
              <a:rPr lang="en-US" sz="2800" b="1" dirty="0" smtClean="0"/>
              <a:t>2, </a:t>
            </a:r>
            <a:r>
              <a:rPr lang="en-US" sz="2800" b="1" dirty="0" smtClean="0"/>
              <a:t>2024</a:t>
            </a:r>
            <a:endParaRPr lang="en-US" sz="2800" b="1" dirty="0"/>
          </a:p>
        </p:txBody>
      </p:sp>
    </p:spTree>
    <p:extLst>
      <p:ext uri="{BB962C8B-B14F-4D97-AF65-F5344CB8AC3E}">
        <p14:creationId xmlns:p14="http://schemas.microsoft.com/office/powerpoint/2010/main" val="424169198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295401" y="1587044"/>
            <a:ext cx="9601196" cy="776330"/>
          </a:xfrm>
        </p:spPr>
        <p:txBody>
          <a:bodyPr>
            <a:normAutofit fontScale="90000"/>
          </a:bodyPr>
          <a:lstStyle/>
          <a:p>
            <a:r>
              <a:rPr lang="en-US" dirty="0"/>
              <a:t>WELCOME &amp; INTRODUCTIONS</a:t>
            </a:r>
            <a:br>
              <a:rPr lang="en-US" dirty="0"/>
            </a:br>
            <a:endParaRPr lang="en-US" dirty="0"/>
          </a:p>
        </p:txBody>
      </p:sp>
      <p:sp>
        <p:nvSpPr>
          <p:cNvPr id="3" name="Content Placeholder 2"/>
          <p:cNvSpPr>
            <a:spLocks noGrp="1"/>
          </p:cNvSpPr>
          <p:nvPr>
            <p:ph idx="1"/>
          </p:nvPr>
        </p:nvSpPr>
        <p:spPr/>
        <p:txBody>
          <a:bodyPr vert="horz" lIns="91440" tIns="45720" rIns="91440" bIns="45720" rtlCol="0" anchor="t">
            <a:normAutofit/>
          </a:bodyPr>
          <a:lstStyle/>
          <a:p>
            <a:r>
              <a:rPr lang="en-US" dirty="0"/>
              <a:t>Please identify yourself and the firm you represent prior to asking a question.</a:t>
            </a:r>
          </a:p>
          <a:p>
            <a:pPr lvl="0"/>
            <a:r>
              <a:rPr lang="en-US" dirty="0"/>
              <a:t>Please make sure you are registered in NJSTART, and that your contact information remains current.  </a:t>
            </a:r>
          </a:p>
          <a:p>
            <a:pPr lvl="1"/>
            <a:r>
              <a:rPr lang="en-US" dirty="0"/>
              <a:t>NJSTART Vendor support email: </a:t>
            </a:r>
            <a:r>
              <a:rPr lang="en-US" b="1" dirty="0"/>
              <a:t>njstart@treas.nj.gov</a:t>
            </a:r>
            <a:r>
              <a:rPr lang="en-US" dirty="0"/>
              <a:t/>
            </a:r>
            <a:br>
              <a:rPr lang="en-US" dirty="0"/>
            </a:br>
            <a:r>
              <a:rPr lang="en-US" dirty="0">
                <a:hlinkClick r:id="rId3"/>
              </a:rPr>
              <a:t>https://www.state.nj.us/treasury/purchase/vendor.shtml</a:t>
            </a:r>
            <a:endParaRPr lang="en-US" dirty="0"/>
          </a:p>
          <a:p>
            <a:pPr marL="457200" lvl="1" indent="0">
              <a:buNone/>
            </a:pPr>
            <a:r>
              <a:rPr lang="en-US" dirty="0"/>
              <a:t>  </a:t>
            </a:r>
          </a:p>
          <a:p>
            <a:pPr marL="0" indent="0">
              <a:buNone/>
            </a:pPr>
            <a:endParaRPr lang="en-US" dirty="0"/>
          </a:p>
          <a:p>
            <a:pPr marL="0" indent="0">
              <a:buNone/>
            </a:pPr>
            <a:endParaRPr lang="en-US" dirty="0"/>
          </a:p>
          <a:p>
            <a:endParaRPr lang="en-US" dirty="0"/>
          </a:p>
          <a:p>
            <a:pPr marL="0" indent="0">
              <a:buNone/>
            </a:pPr>
            <a:endParaRPr lang="en-US" dirty="0"/>
          </a:p>
        </p:txBody>
      </p:sp>
    </p:spTree>
    <p:extLst>
      <p:ext uri="{BB962C8B-B14F-4D97-AF65-F5344CB8AC3E}">
        <p14:creationId xmlns:p14="http://schemas.microsoft.com/office/powerpoint/2010/main" val="297253668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par>
                                <p:cTn id="11" presetID="1" presetClass="entr" presetSubtype="0" fill="hold" grpId="0" nodeType="withEffect">
                                  <p:stCondLst>
                                    <p:cond delay="0"/>
                                  </p:stCondLst>
                                  <p:childTnLst>
                                    <p:set>
                                      <p:cBhvr>
                                        <p:cTn id="12" dur="1" fill="hold">
                                          <p:stCondLst>
                                            <p:cond delay="0"/>
                                          </p:stCondLst>
                                        </p:cTn>
                                        <p:tgtEl>
                                          <p:spTgt spid="3">
                                            <p:txEl>
                                              <p:pRg st="2" end="2"/>
                                            </p:txEl>
                                          </p:spTgt>
                                        </p:tgtEl>
                                        <p:attrNameLst>
                                          <p:attrName>style.visibility</p:attrName>
                                        </p:attrNameLst>
                                      </p:cBhvr>
                                      <p:to>
                                        <p:strVal val="visible"/>
                                      </p:to>
                                    </p:set>
                                  </p:childTnLst>
                                </p:cTn>
                              </p:par>
                              <p:par>
                                <p:cTn id="13" presetID="1" presetClass="entr" presetSubtype="0" fill="hold" grpId="0" nodeType="withEffect">
                                  <p:stCondLst>
                                    <p:cond delay="0"/>
                                  </p:stCondLst>
                                  <p:childTnLst>
                                    <p:set>
                                      <p:cBhvr>
                                        <p:cTn id="14"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uiExpand="1" build="p"/>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dirty="0"/>
              <a:t>PURPOSE &amp; GENERAL INFORMATION</a:t>
            </a:r>
          </a:p>
        </p:txBody>
      </p:sp>
      <p:sp>
        <p:nvSpPr>
          <p:cNvPr id="3" name="Content Placeholder 2"/>
          <p:cNvSpPr>
            <a:spLocks noGrp="1"/>
          </p:cNvSpPr>
          <p:nvPr>
            <p:ph idx="1"/>
          </p:nvPr>
        </p:nvSpPr>
        <p:spPr/>
        <p:txBody>
          <a:bodyPr>
            <a:normAutofit/>
          </a:bodyPr>
          <a:lstStyle/>
          <a:p>
            <a:r>
              <a:rPr lang="en-US" dirty="0"/>
              <a:t>The purpose of this conference is to address procedural questions only, regarding the Bid Solicitation and Quote submission requirements. </a:t>
            </a:r>
          </a:p>
          <a:p>
            <a:pPr lvl="1"/>
            <a:r>
              <a:rPr lang="en-US" dirty="0"/>
              <a:t>No questions relating to the Scope of Work or the services or products required in the Bid Solicitation will be addressed. Vendors should utilize the Q&amp;A Tab of the Bid Solicitation in NJSTART to submit those questions electronically.</a:t>
            </a:r>
          </a:p>
          <a:p>
            <a:r>
              <a:rPr lang="en-US" dirty="0"/>
              <a:t>The Bid Solicitation will be reviewed section by section with procedural questions being entertained on that basis.</a:t>
            </a:r>
          </a:p>
          <a:p>
            <a:pPr marL="0" indent="0">
              <a:buNone/>
            </a:pPr>
            <a:endParaRPr lang="en-US" dirty="0"/>
          </a:p>
        </p:txBody>
      </p:sp>
    </p:spTree>
    <p:extLst>
      <p:ext uri="{BB962C8B-B14F-4D97-AF65-F5344CB8AC3E}">
        <p14:creationId xmlns:p14="http://schemas.microsoft.com/office/powerpoint/2010/main" val="238203398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0" end="0"/>
                                            </p:txEl>
                                          </p:spTgt>
                                        </p:tgtEl>
                                        <p:attrNameLst>
                                          <p:attrName>ppt_y</p:attrName>
                                        </p:attrNameLst>
                                      </p:cBhvr>
                                      <p:tavLst>
                                        <p:tav tm="0">
                                          <p:val>
                                            <p:strVal val="1+#ppt_h/2"/>
                                          </p:val>
                                        </p:tav>
                                        <p:tav tm="100000">
                                          <p:val>
                                            <p:strVal val="#ppt_y"/>
                                          </p:val>
                                        </p:tav>
                                      </p:tavLst>
                                    </p:anim>
                                  </p:childTnLst>
                                </p:cTn>
                              </p:par>
                              <p:par>
                                <p:cTn id="9" presetID="2" presetClass="entr" presetSubtype="4" fill="hold" grpId="0" nodeType="with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anim calcmode="lin" valueType="num">
                                      <p:cBhvr additive="base">
                                        <p:cTn id="11"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12" dur="500" fill="hold"/>
                                        <p:tgtEl>
                                          <p:spTgt spid="3">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3" fill="hold">
                      <p:stCondLst>
                        <p:cond delay="indefinite"/>
                      </p:stCondLst>
                      <p:childTnLst>
                        <p:par>
                          <p:cTn id="14" fill="hold">
                            <p:stCondLst>
                              <p:cond delay="0"/>
                            </p:stCondLst>
                            <p:childTnLst>
                              <p:par>
                                <p:cTn id="15" presetID="2" presetClass="entr" presetSubtype="4" fill="hold" grpId="0" nodeType="click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 calcmode="lin" valueType="num">
                                      <p:cBhvr additive="base">
                                        <p:cTn id="17"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18" dur="500" fill="hold"/>
                                        <p:tgtEl>
                                          <p:spTgt spid="3">
                                            <p:txEl>
                                              <p:pRg st="2" end="2"/>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uiExpand="1" build="p"/>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a:stretch>
            <a:fillRect/>
          </a:stretch>
        </p:blipFill>
        <p:spPr>
          <a:xfrm>
            <a:off x="1367539" y="1327375"/>
            <a:ext cx="3733992" cy="4502381"/>
          </a:xfrm>
          <a:prstGeom prst="rect">
            <a:avLst/>
          </a:prstGeom>
        </p:spPr>
      </p:pic>
      <p:sp>
        <p:nvSpPr>
          <p:cNvPr id="2" name="Title 1"/>
          <p:cNvSpPr>
            <a:spLocks noGrp="1"/>
          </p:cNvSpPr>
          <p:nvPr>
            <p:ph type="title"/>
          </p:nvPr>
        </p:nvSpPr>
        <p:spPr>
          <a:xfrm>
            <a:off x="6625882" y="1278465"/>
            <a:ext cx="4357715" cy="869006"/>
          </a:xfrm>
        </p:spPr>
        <p:txBody>
          <a:bodyPr>
            <a:normAutofit fontScale="90000"/>
          </a:bodyPr>
          <a:lstStyle/>
          <a:p>
            <a:r>
              <a:rPr lang="en-US" sz="4000" dirty="0"/>
              <a:t>BID SOLICITATION AT A GLANCE</a:t>
            </a:r>
          </a:p>
        </p:txBody>
      </p:sp>
      <p:sp>
        <p:nvSpPr>
          <p:cNvPr id="5" name="Rectangle 4"/>
          <p:cNvSpPr/>
          <p:nvPr/>
        </p:nvSpPr>
        <p:spPr>
          <a:xfrm>
            <a:off x="5909206" y="2651416"/>
            <a:ext cx="5074391" cy="2800767"/>
          </a:xfrm>
          <a:prstGeom prst="rect">
            <a:avLst/>
          </a:prstGeom>
        </p:spPr>
        <p:txBody>
          <a:bodyPr wrap="square">
            <a:spAutoFit/>
          </a:bodyPr>
          <a:lstStyle/>
          <a:p>
            <a:pPr lvl="1"/>
            <a:r>
              <a:rPr lang="en-US" sz="2400" dirty="0">
                <a:latin typeface="Bahnschrift Light Condensed" panose="020B0502040204020203" pitchFamily="34" charset="0"/>
              </a:rPr>
              <a:t>Cover Page: </a:t>
            </a:r>
          </a:p>
          <a:p>
            <a:pPr marL="742950" lvl="1" indent="-285750">
              <a:buFont typeface="Arial" panose="020B0604020202020204" pitchFamily="34" charset="0"/>
              <a:buChar char="•"/>
            </a:pPr>
            <a:r>
              <a:rPr lang="en-US" sz="2000" dirty="0" smtClean="0"/>
              <a:t>Bid </a:t>
            </a:r>
            <a:r>
              <a:rPr lang="en-US" sz="2000" dirty="0"/>
              <a:t>Solicitation Title </a:t>
            </a:r>
            <a:r>
              <a:rPr lang="en-US" sz="2000" dirty="0" smtClean="0"/>
              <a:t>Information</a:t>
            </a:r>
          </a:p>
          <a:p>
            <a:pPr marL="742950" lvl="1" indent="-285750">
              <a:buFont typeface="Arial" panose="020B0604020202020204" pitchFamily="34" charset="0"/>
              <a:buChar char="•"/>
            </a:pPr>
            <a:r>
              <a:rPr lang="en-US" sz="2000" dirty="0"/>
              <a:t>Submission dates </a:t>
            </a:r>
          </a:p>
          <a:p>
            <a:pPr marL="742950" lvl="1" indent="-285750">
              <a:buFont typeface="Arial" panose="020B0604020202020204" pitchFamily="34" charset="0"/>
              <a:buChar char="•"/>
            </a:pPr>
            <a:r>
              <a:rPr lang="en-US" sz="2000" dirty="0"/>
              <a:t>Set-aside requirements</a:t>
            </a:r>
          </a:p>
          <a:p>
            <a:pPr marL="742950" lvl="1" indent="-285750">
              <a:buFont typeface="Arial" panose="020B0604020202020204" pitchFamily="34" charset="0"/>
              <a:buChar char="•"/>
            </a:pPr>
            <a:endParaRPr lang="en-US" sz="2000" dirty="0"/>
          </a:p>
          <a:p>
            <a:pPr lvl="1"/>
            <a:endParaRPr lang="en-US" dirty="0"/>
          </a:p>
          <a:p>
            <a:pPr lvl="1"/>
            <a:r>
              <a:rPr lang="en-US" b="1" dirty="0"/>
              <a:t>Electronic Q&amp;A Due</a:t>
            </a:r>
            <a:r>
              <a:rPr lang="en-US" b="1" dirty="0" smtClean="0"/>
              <a:t>: 2PM on May 24, 2024</a:t>
            </a:r>
            <a:endParaRPr lang="en-US" b="1" dirty="0"/>
          </a:p>
          <a:p>
            <a:pPr lvl="1"/>
            <a:r>
              <a:rPr lang="en-US" b="1" dirty="0"/>
              <a:t>Quotes Due</a:t>
            </a:r>
            <a:r>
              <a:rPr lang="en-US" b="1" dirty="0" smtClean="0"/>
              <a:t>: 2PM on August </a:t>
            </a:r>
            <a:r>
              <a:rPr lang="en-US" b="1" dirty="0" smtClean="0"/>
              <a:t>2, </a:t>
            </a:r>
            <a:r>
              <a:rPr lang="en-US" b="1" dirty="0" smtClean="0"/>
              <a:t>2024</a:t>
            </a:r>
            <a:endParaRPr lang="en-US" b="1" dirty="0"/>
          </a:p>
          <a:p>
            <a:pPr lvl="1"/>
            <a:endParaRPr lang="en-US" dirty="0"/>
          </a:p>
        </p:txBody>
      </p:sp>
      <p:cxnSp>
        <p:nvCxnSpPr>
          <p:cNvPr id="7" name="Straight Arrow Connector 6"/>
          <p:cNvCxnSpPr/>
          <p:nvPr/>
        </p:nvCxnSpPr>
        <p:spPr>
          <a:xfrm>
            <a:off x="1199663" y="1885845"/>
            <a:ext cx="689956" cy="399010"/>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9" name="Straight Arrow Connector 8"/>
          <p:cNvCxnSpPr/>
          <p:nvPr/>
        </p:nvCxnSpPr>
        <p:spPr>
          <a:xfrm flipH="1" flipV="1">
            <a:off x="4096385" y="4748767"/>
            <a:ext cx="778237" cy="306647"/>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13" name="Straight Arrow Connector 12"/>
          <p:cNvCxnSpPr/>
          <p:nvPr/>
        </p:nvCxnSpPr>
        <p:spPr>
          <a:xfrm flipV="1">
            <a:off x="1076594" y="4626514"/>
            <a:ext cx="581891" cy="532015"/>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sp>
        <p:nvSpPr>
          <p:cNvPr id="15" name="Rectangle 14"/>
          <p:cNvSpPr/>
          <p:nvPr/>
        </p:nvSpPr>
        <p:spPr>
          <a:xfrm>
            <a:off x="1162178" y="2534653"/>
            <a:ext cx="4621877" cy="1378799"/>
          </a:xfrm>
          <a:prstGeom prst="rect">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cxnSp>
        <p:nvCxnSpPr>
          <p:cNvPr id="16" name="Straight Arrow Connector 15"/>
          <p:cNvCxnSpPr/>
          <p:nvPr/>
        </p:nvCxnSpPr>
        <p:spPr>
          <a:xfrm flipH="1" flipV="1">
            <a:off x="4160262" y="5212984"/>
            <a:ext cx="654359" cy="407897"/>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336088486"/>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sz="4000" dirty="0"/>
              <a:t>BID SOLICITATION AT A GLANCE</a:t>
            </a:r>
          </a:p>
        </p:txBody>
      </p:sp>
      <p:sp>
        <p:nvSpPr>
          <p:cNvPr id="3" name="Content Placeholder 2"/>
          <p:cNvSpPr>
            <a:spLocks noGrp="1"/>
          </p:cNvSpPr>
          <p:nvPr>
            <p:ph idx="1"/>
          </p:nvPr>
        </p:nvSpPr>
        <p:spPr>
          <a:xfrm>
            <a:off x="633138" y="3505379"/>
            <a:ext cx="5319038" cy="2244762"/>
          </a:xfrm>
        </p:spPr>
        <p:txBody>
          <a:bodyPr>
            <a:normAutofit/>
          </a:bodyPr>
          <a:lstStyle/>
          <a:p>
            <a:pPr lvl="1"/>
            <a:r>
              <a:rPr lang="en-US" sz="2400" dirty="0">
                <a:latin typeface="Bahnschrift Light Condensed" panose="020B0502040204020203" pitchFamily="34" charset="0"/>
              </a:rPr>
              <a:t>Section 1: Introduction and Summary</a:t>
            </a:r>
          </a:p>
          <a:p>
            <a:pPr lvl="2"/>
            <a:r>
              <a:rPr lang="en-US" b="1" dirty="0"/>
              <a:t>Purpose and Intent </a:t>
            </a:r>
            <a:r>
              <a:rPr lang="en-US" dirty="0"/>
              <a:t>(Section 1.1)</a:t>
            </a:r>
          </a:p>
          <a:p>
            <a:pPr lvl="2"/>
            <a:r>
              <a:rPr lang="en-US" b="1" dirty="0"/>
              <a:t>Background </a:t>
            </a:r>
            <a:r>
              <a:rPr lang="en-US" dirty="0"/>
              <a:t>(Section 1.2)</a:t>
            </a:r>
          </a:p>
          <a:p>
            <a:pPr lvl="2"/>
            <a:r>
              <a:rPr lang="en-US" b="1" dirty="0"/>
              <a:t>Order of Precedence of Contractual Terms </a:t>
            </a:r>
            <a:r>
              <a:rPr lang="en-US" dirty="0"/>
              <a:t>(Section 1.4)</a:t>
            </a:r>
          </a:p>
          <a:p>
            <a:pPr lvl="2"/>
            <a:endParaRPr lang="en-US" sz="1600" dirty="0"/>
          </a:p>
        </p:txBody>
      </p:sp>
      <p:sp>
        <p:nvSpPr>
          <p:cNvPr id="5" name="Content Placeholder 2"/>
          <p:cNvSpPr txBox="1">
            <a:spLocks/>
          </p:cNvSpPr>
          <p:nvPr/>
        </p:nvSpPr>
        <p:spPr>
          <a:xfrm>
            <a:off x="6198561" y="3390996"/>
            <a:ext cx="5378334" cy="2269700"/>
          </a:xfrm>
          <a:prstGeom prst="rect">
            <a:avLst/>
          </a:prstGeom>
        </p:spPr>
        <p:txBody>
          <a:bodyPr vert="horz" lIns="91440" tIns="45720" rIns="91440" bIns="45720" rtlCol="0">
            <a:normAutofit lnSpcReduction="10000"/>
          </a:bodyPr>
          <a:lstStyle>
            <a:lvl1pPr marL="342900" indent="-3429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2000" b="0" i="0" kern="1200">
                <a:solidFill>
                  <a:schemeClr val="tx1"/>
                </a:solidFill>
                <a:latin typeface="+mj-lt"/>
                <a:ea typeface="+mj-ea"/>
                <a:cs typeface="+mj-cs"/>
              </a:defRPr>
            </a:lvl1pPr>
            <a:lvl2pPr marL="742950" indent="-28575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800" b="0" i="0" kern="1200">
                <a:solidFill>
                  <a:schemeClr val="tx1"/>
                </a:solidFill>
                <a:latin typeface="+mj-lt"/>
                <a:ea typeface="+mj-ea"/>
                <a:cs typeface="+mj-cs"/>
              </a:defRPr>
            </a:lvl2pPr>
            <a:lvl3pPr marL="11430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600" b="0" i="0" kern="1200">
                <a:solidFill>
                  <a:schemeClr val="tx1"/>
                </a:solidFill>
                <a:latin typeface="+mj-lt"/>
                <a:ea typeface="+mj-ea"/>
                <a:cs typeface="+mj-cs"/>
              </a:defRPr>
            </a:lvl3pPr>
            <a:lvl4pPr marL="16002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4pPr>
            <a:lvl5pPr marL="20574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5pPr>
            <a:lvl6pPr marL="25060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6pPr>
            <a:lvl7pPr marL="29718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7pPr>
            <a:lvl8pPr marL="34290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8pPr>
            <a:lvl9pPr marL="38862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9pPr>
          </a:lstStyle>
          <a:p>
            <a:pPr lvl="1">
              <a:buClr>
                <a:schemeClr val="accent1"/>
              </a:buClr>
              <a:buFont typeface="Arial" panose="020B0604020202020204" pitchFamily="34" charset="0"/>
              <a:buChar char="•"/>
            </a:pPr>
            <a:r>
              <a:rPr lang="en-US" sz="2400" dirty="0">
                <a:latin typeface="Bahnschrift Light Condensed" panose="020B0502040204020203" pitchFamily="34" charset="0"/>
              </a:rPr>
              <a:t>Section 2: Pre-Quote Submission Information</a:t>
            </a:r>
          </a:p>
          <a:p>
            <a:pPr lvl="2">
              <a:buClr>
                <a:schemeClr val="accent1"/>
              </a:buClr>
              <a:buFont typeface="Arial" panose="020B0604020202020204" pitchFamily="34" charset="0"/>
              <a:buChar char="•"/>
            </a:pPr>
            <a:r>
              <a:rPr lang="en-US" sz="1800" dirty="0"/>
              <a:t> </a:t>
            </a:r>
            <a:r>
              <a:rPr lang="en-US" sz="1800" b="1" dirty="0"/>
              <a:t>Q&amp;A</a:t>
            </a:r>
            <a:r>
              <a:rPr lang="en-US" sz="1800" dirty="0"/>
              <a:t> (Section 2.1)</a:t>
            </a:r>
          </a:p>
          <a:p>
            <a:pPr lvl="2">
              <a:buClr>
                <a:schemeClr val="accent1"/>
              </a:buClr>
              <a:buFont typeface="Arial" panose="020B0604020202020204" pitchFamily="34" charset="0"/>
              <a:buChar char="•"/>
            </a:pPr>
            <a:r>
              <a:rPr lang="en-US" sz="1800" b="1" dirty="0"/>
              <a:t>Exceptions to the New Jersey Standard Terms and Conditions </a:t>
            </a:r>
            <a:r>
              <a:rPr lang="en-US" sz="1800" dirty="0"/>
              <a:t>(Section 2.2)</a:t>
            </a:r>
          </a:p>
          <a:p>
            <a:pPr lvl="2">
              <a:buClr>
                <a:schemeClr val="accent1"/>
              </a:buClr>
              <a:buFont typeface="Arial" panose="020B0604020202020204" pitchFamily="34" charset="0"/>
              <a:buChar char="•"/>
            </a:pPr>
            <a:r>
              <a:rPr lang="en-US" sz="1800" b="1" dirty="0"/>
              <a:t>Bid Amendments </a:t>
            </a:r>
            <a:r>
              <a:rPr lang="en-US" sz="1800" dirty="0"/>
              <a:t>(Section 2.3)</a:t>
            </a:r>
          </a:p>
          <a:p>
            <a:pPr lvl="2"/>
            <a:endParaRPr lang="en-US" dirty="0"/>
          </a:p>
        </p:txBody>
      </p:sp>
      <p:sp>
        <p:nvSpPr>
          <p:cNvPr id="6" name="TextBox 5"/>
          <p:cNvSpPr txBox="1"/>
          <p:nvPr/>
        </p:nvSpPr>
        <p:spPr>
          <a:xfrm>
            <a:off x="4547547" y="2483083"/>
            <a:ext cx="3527308" cy="369332"/>
          </a:xfrm>
          <a:prstGeom prst="rect">
            <a:avLst/>
          </a:prstGeom>
          <a:noFill/>
        </p:spPr>
        <p:txBody>
          <a:bodyPr wrap="square" rtlCol="0">
            <a:spAutoFit/>
          </a:bodyPr>
          <a:lstStyle/>
          <a:p>
            <a:r>
              <a:rPr lang="en-US" dirty="0"/>
              <a:t>Please review each Section carefully:</a:t>
            </a:r>
          </a:p>
        </p:txBody>
      </p:sp>
      <p:cxnSp>
        <p:nvCxnSpPr>
          <p:cNvPr id="14" name="Straight Connector 13"/>
          <p:cNvCxnSpPr/>
          <p:nvPr/>
        </p:nvCxnSpPr>
        <p:spPr>
          <a:xfrm>
            <a:off x="6137195" y="2852415"/>
            <a:ext cx="0" cy="2481838"/>
          </a:xfrm>
          <a:prstGeom prst="line">
            <a:avLst/>
          </a:prstGeom>
        </p:spPr>
        <p:style>
          <a:lnRef idx="1">
            <a:schemeClr val="accent1"/>
          </a:lnRef>
          <a:fillRef idx="0">
            <a:schemeClr val="accent1"/>
          </a:fillRef>
          <a:effectRef idx="0">
            <a:schemeClr val="accent1"/>
          </a:effectRef>
          <a:fontRef idx="minor">
            <a:schemeClr val="tx1"/>
          </a:fontRef>
        </p:style>
      </p:cxnSp>
      <p:sp>
        <p:nvSpPr>
          <p:cNvPr id="7" name="Rectangle 6"/>
          <p:cNvSpPr/>
          <p:nvPr/>
        </p:nvSpPr>
        <p:spPr>
          <a:xfrm>
            <a:off x="1027856" y="3357626"/>
            <a:ext cx="4640825" cy="2540269"/>
          </a:xfrm>
          <a:prstGeom prst="rect">
            <a:avLst/>
          </a:prstGeom>
          <a:noFill/>
          <a:ln>
            <a:solidFill>
              <a:schemeClr val="bg2">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Rectangle 7"/>
          <p:cNvSpPr/>
          <p:nvPr/>
        </p:nvSpPr>
        <p:spPr>
          <a:xfrm>
            <a:off x="6605709" y="3390996"/>
            <a:ext cx="4676579" cy="2473527"/>
          </a:xfrm>
          <a:prstGeom prst="rect">
            <a:avLst/>
          </a:prstGeom>
          <a:noFill/>
          <a:ln>
            <a:solidFill>
              <a:schemeClr val="bg2">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368625062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wipe(down)">
                                      <p:cBhvr>
                                        <p:cTn id="7" dur="500"/>
                                        <p:tgtEl>
                                          <p:spTgt spid="3">
                                            <p:txEl>
                                              <p:pRg st="0" end="0"/>
                                            </p:txEl>
                                          </p:spTgt>
                                        </p:tgtEl>
                                      </p:cBhvr>
                                    </p:animEffect>
                                  </p:childTnLst>
                                </p:cTn>
                              </p:par>
                              <p:par>
                                <p:cTn id="8" presetID="22" presetClass="entr" presetSubtype="4" fill="hold" grpId="0" nodeType="withEffect">
                                  <p:stCondLst>
                                    <p:cond delay="0"/>
                                  </p:stCondLst>
                                  <p:childTnLst>
                                    <p:set>
                                      <p:cBhvr>
                                        <p:cTn id="9" dur="1" fill="hold">
                                          <p:stCondLst>
                                            <p:cond delay="0"/>
                                          </p:stCondLst>
                                        </p:cTn>
                                        <p:tgtEl>
                                          <p:spTgt spid="3">
                                            <p:txEl>
                                              <p:pRg st="1" end="1"/>
                                            </p:txEl>
                                          </p:spTgt>
                                        </p:tgtEl>
                                        <p:attrNameLst>
                                          <p:attrName>style.visibility</p:attrName>
                                        </p:attrNameLst>
                                      </p:cBhvr>
                                      <p:to>
                                        <p:strVal val="visible"/>
                                      </p:to>
                                    </p:set>
                                    <p:animEffect transition="in" filter="wipe(down)">
                                      <p:cBhvr>
                                        <p:cTn id="10" dur="500"/>
                                        <p:tgtEl>
                                          <p:spTgt spid="3">
                                            <p:txEl>
                                              <p:pRg st="1" end="1"/>
                                            </p:txEl>
                                          </p:spTgt>
                                        </p:tgtEl>
                                      </p:cBhvr>
                                    </p:animEffect>
                                  </p:childTnLst>
                                </p:cTn>
                              </p:par>
                              <p:par>
                                <p:cTn id="11" presetID="22" presetClass="entr" presetSubtype="4" fill="hold" grpId="0" nodeType="withEffect">
                                  <p:stCondLst>
                                    <p:cond delay="0"/>
                                  </p:stCondLst>
                                  <p:childTnLst>
                                    <p:set>
                                      <p:cBhvr>
                                        <p:cTn id="12" dur="1" fill="hold">
                                          <p:stCondLst>
                                            <p:cond delay="0"/>
                                          </p:stCondLst>
                                        </p:cTn>
                                        <p:tgtEl>
                                          <p:spTgt spid="3">
                                            <p:txEl>
                                              <p:pRg st="2" end="2"/>
                                            </p:txEl>
                                          </p:spTgt>
                                        </p:tgtEl>
                                        <p:attrNameLst>
                                          <p:attrName>style.visibility</p:attrName>
                                        </p:attrNameLst>
                                      </p:cBhvr>
                                      <p:to>
                                        <p:strVal val="visible"/>
                                      </p:to>
                                    </p:set>
                                    <p:animEffect transition="in" filter="wipe(down)">
                                      <p:cBhvr>
                                        <p:cTn id="13" dur="500"/>
                                        <p:tgtEl>
                                          <p:spTgt spid="3">
                                            <p:txEl>
                                              <p:pRg st="2" end="2"/>
                                            </p:txEl>
                                          </p:spTgt>
                                        </p:tgtEl>
                                      </p:cBhvr>
                                    </p:animEffect>
                                  </p:childTnLst>
                                </p:cTn>
                              </p:par>
                              <p:par>
                                <p:cTn id="14" presetID="22" presetClass="entr" presetSubtype="4" fill="hold" grpId="0" nodeType="withEffect">
                                  <p:stCondLst>
                                    <p:cond delay="0"/>
                                  </p:stCondLst>
                                  <p:childTnLst>
                                    <p:set>
                                      <p:cBhvr>
                                        <p:cTn id="15" dur="1" fill="hold">
                                          <p:stCondLst>
                                            <p:cond delay="0"/>
                                          </p:stCondLst>
                                        </p:cTn>
                                        <p:tgtEl>
                                          <p:spTgt spid="3">
                                            <p:txEl>
                                              <p:pRg st="3" end="3"/>
                                            </p:txEl>
                                          </p:spTgt>
                                        </p:tgtEl>
                                        <p:attrNameLst>
                                          <p:attrName>style.visibility</p:attrName>
                                        </p:attrNameLst>
                                      </p:cBhvr>
                                      <p:to>
                                        <p:strVal val="visible"/>
                                      </p:to>
                                    </p:set>
                                    <p:animEffect transition="in" filter="wipe(down)">
                                      <p:cBhvr>
                                        <p:cTn id="16" dur="500"/>
                                        <p:tgtEl>
                                          <p:spTgt spid="3">
                                            <p:txEl>
                                              <p:pRg st="3" end="3"/>
                                            </p:txEl>
                                          </p:spTgt>
                                        </p:tgtEl>
                                      </p:cBhvr>
                                    </p:animEffect>
                                  </p:childTnLst>
                                </p:cTn>
                              </p:par>
                              <p:par>
                                <p:cTn id="17" presetID="22" presetClass="entr" presetSubtype="4" fill="hold" grpId="0" nodeType="withEffect">
                                  <p:stCondLst>
                                    <p:cond delay="0"/>
                                  </p:stCondLst>
                                  <p:childTnLst>
                                    <p:set>
                                      <p:cBhvr>
                                        <p:cTn id="18" dur="1" fill="hold">
                                          <p:stCondLst>
                                            <p:cond delay="0"/>
                                          </p:stCondLst>
                                        </p:cTn>
                                        <p:tgtEl>
                                          <p:spTgt spid="7"/>
                                        </p:tgtEl>
                                        <p:attrNameLst>
                                          <p:attrName>style.visibility</p:attrName>
                                        </p:attrNameLst>
                                      </p:cBhvr>
                                      <p:to>
                                        <p:strVal val="visible"/>
                                      </p:to>
                                    </p:set>
                                    <p:animEffect transition="in" filter="wipe(down)">
                                      <p:cBhvr>
                                        <p:cTn id="19" dur="500"/>
                                        <p:tgtEl>
                                          <p:spTgt spid="7"/>
                                        </p:tgtEl>
                                      </p:cBhvr>
                                    </p:animEffect>
                                  </p:childTnLst>
                                </p:cTn>
                              </p:par>
                            </p:childTnLst>
                          </p:cTn>
                        </p:par>
                      </p:childTnLst>
                    </p:cTn>
                  </p:par>
                  <p:par>
                    <p:cTn id="20" fill="hold">
                      <p:stCondLst>
                        <p:cond delay="indefinite"/>
                      </p:stCondLst>
                      <p:childTnLst>
                        <p:par>
                          <p:cTn id="21" fill="hold">
                            <p:stCondLst>
                              <p:cond delay="0"/>
                            </p:stCondLst>
                            <p:childTnLst>
                              <p:par>
                                <p:cTn id="22" presetID="22" presetClass="entr" presetSubtype="4" fill="hold" grpId="0" nodeType="clickEffect">
                                  <p:stCondLst>
                                    <p:cond delay="0"/>
                                  </p:stCondLst>
                                  <p:childTnLst>
                                    <p:set>
                                      <p:cBhvr>
                                        <p:cTn id="23" dur="1" fill="hold">
                                          <p:stCondLst>
                                            <p:cond delay="0"/>
                                          </p:stCondLst>
                                        </p:cTn>
                                        <p:tgtEl>
                                          <p:spTgt spid="5">
                                            <p:txEl>
                                              <p:pRg st="0" end="0"/>
                                            </p:txEl>
                                          </p:spTgt>
                                        </p:tgtEl>
                                        <p:attrNameLst>
                                          <p:attrName>style.visibility</p:attrName>
                                        </p:attrNameLst>
                                      </p:cBhvr>
                                      <p:to>
                                        <p:strVal val="visible"/>
                                      </p:to>
                                    </p:set>
                                    <p:animEffect transition="in" filter="wipe(down)">
                                      <p:cBhvr>
                                        <p:cTn id="24" dur="500"/>
                                        <p:tgtEl>
                                          <p:spTgt spid="5">
                                            <p:txEl>
                                              <p:pRg st="0" end="0"/>
                                            </p:txEl>
                                          </p:spTgt>
                                        </p:tgtEl>
                                      </p:cBhvr>
                                    </p:animEffect>
                                  </p:childTnLst>
                                </p:cTn>
                              </p:par>
                              <p:par>
                                <p:cTn id="25" presetID="22" presetClass="entr" presetSubtype="4" fill="hold" grpId="0" nodeType="withEffect">
                                  <p:stCondLst>
                                    <p:cond delay="0"/>
                                  </p:stCondLst>
                                  <p:childTnLst>
                                    <p:set>
                                      <p:cBhvr>
                                        <p:cTn id="26" dur="1" fill="hold">
                                          <p:stCondLst>
                                            <p:cond delay="0"/>
                                          </p:stCondLst>
                                        </p:cTn>
                                        <p:tgtEl>
                                          <p:spTgt spid="5">
                                            <p:txEl>
                                              <p:pRg st="1" end="1"/>
                                            </p:txEl>
                                          </p:spTgt>
                                        </p:tgtEl>
                                        <p:attrNameLst>
                                          <p:attrName>style.visibility</p:attrName>
                                        </p:attrNameLst>
                                      </p:cBhvr>
                                      <p:to>
                                        <p:strVal val="visible"/>
                                      </p:to>
                                    </p:set>
                                    <p:animEffect transition="in" filter="wipe(down)">
                                      <p:cBhvr>
                                        <p:cTn id="27" dur="500"/>
                                        <p:tgtEl>
                                          <p:spTgt spid="5">
                                            <p:txEl>
                                              <p:pRg st="1" end="1"/>
                                            </p:txEl>
                                          </p:spTgt>
                                        </p:tgtEl>
                                      </p:cBhvr>
                                    </p:animEffect>
                                  </p:childTnLst>
                                </p:cTn>
                              </p:par>
                              <p:par>
                                <p:cTn id="28" presetID="22" presetClass="entr" presetSubtype="4" fill="hold" grpId="0" nodeType="withEffect">
                                  <p:stCondLst>
                                    <p:cond delay="0"/>
                                  </p:stCondLst>
                                  <p:childTnLst>
                                    <p:set>
                                      <p:cBhvr>
                                        <p:cTn id="29" dur="1" fill="hold">
                                          <p:stCondLst>
                                            <p:cond delay="0"/>
                                          </p:stCondLst>
                                        </p:cTn>
                                        <p:tgtEl>
                                          <p:spTgt spid="5">
                                            <p:txEl>
                                              <p:pRg st="2" end="2"/>
                                            </p:txEl>
                                          </p:spTgt>
                                        </p:tgtEl>
                                        <p:attrNameLst>
                                          <p:attrName>style.visibility</p:attrName>
                                        </p:attrNameLst>
                                      </p:cBhvr>
                                      <p:to>
                                        <p:strVal val="visible"/>
                                      </p:to>
                                    </p:set>
                                    <p:animEffect transition="in" filter="wipe(down)">
                                      <p:cBhvr>
                                        <p:cTn id="30" dur="500"/>
                                        <p:tgtEl>
                                          <p:spTgt spid="5">
                                            <p:txEl>
                                              <p:pRg st="2" end="2"/>
                                            </p:txEl>
                                          </p:spTgt>
                                        </p:tgtEl>
                                      </p:cBhvr>
                                    </p:animEffect>
                                  </p:childTnLst>
                                </p:cTn>
                              </p:par>
                              <p:par>
                                <p:cTn id="31" presetID="22" presetClass="entr" presetSubtype="4" fill="hold" grpId="0" nodeType="withEffect">
                                  <p:stCondLst>
                                    <p:cond delay="0"/>
                                  </p:stCondLst>
                                  <p:childTnLst>
                                    <p:set>
                                      <p:cBhvr>
                                        <p:cTn id="32" dur="1" fill="hold">
                                          <p:stCondLst>
                                            <p:cond delay="0"/>
                                          </p:stCondLst>
                                        </p:cTn>
                                        <p:tgtEl>
                                          <p:spTgt spid="5">
                                            <p:txEl>
                                              <p:pRg st="3" end="3"/>
                                            </p:txEl>
                                          </p:spTgt>
                                        </p:tgtEl>
                                        <p:attrNameLst>
                                          <p:attrName>style.visibility</p:attrName>
                                        </p:attrNameLst>
                                      </p:cBhvr>
                                      <p:to>
                                        <p:strVal val="visible"/>
                                      </p:to>
                                    </p:set>
                                    <p:animEffect transition="in" filter="wipe(down)">
                                      <p:cBhvr>
                                        <p:cTn id="33" dur="500"/>
                                        <p:tgtEl>
                                          <p:spTgt spid="5">
                                            <p:txEl>
                                              <p:pRg st="3" end="3"/>
                                            </p:txEl>
                                          </p:spTgt>
                                        </p:tgtEl>
                                      </p:cBhvr>
                                    </p:animEffect>
                                  </p:childTnLst>
                                </p:cTn>
                              </p:par>
                              <p:par>
                                <p:cTn id="34" presetID="22" presetClass="entr" presetSubtype="4" fill="hold" grpId="0" nodeType="withEffect">
                                  <p:stCondLst>
                                    <p:cond delay="0"/>
                                  </p:stCondLst>
                                  <p:childTnLst>
                                    <p:set>
                                      <p:cBhvr>
                                        <p:cTn id="35" dur="1" fill="hold">
                                          <p:stCondLst>
                                            <p:cond delay="0"/>
                                          </p:stCondLst>
                                        </p:cTn>
                                        <p:tgtEl>
                                          <p:spTgt spid="8"/>
                                        </p:tgtEl>
                                        <p:attrNameLst>
                                          <p:attrName>style.visibility</p:attrName>
                                        </p:attrNameLst>
                                      </p:cBhvr>
                                      <p:to>
                                        <p:strVal val="visible"/>
                                      </p:to>
                                    </p:set>
                                    <p:animEffect transition="in" filter="wipe(down)">
                                      <p:cBhvr>
                                        <p:cTn id="36" dur="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uiExpand="1" build="p"/>
      <p:bldP spid="5" grpId="0" uiExpand="1" build="p"/>
      <p:bldP spid="7" grpId="0" animBg="1"/>
      <p:bldP spid="8" grpId="0" animBg="1"/>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393637" y="1226441"/>
            <a:ext cx="9404723" cy="769253"/>
          </a:xfrm>
        </p:spPr>
        <p:txBody>
          <a:bodyPr>
            <a:normAutofit/>
          </a:bodyPr>
          <a:lstStyle/>
          <a:p>
            <a:r>
              <a:rPr lang="en-US" sz="4000" dirty="0"/>
              <a:t>BID SOLICITATION AT A GLANCE</a:t>
            </a:r>
          </a:p>
        </p:txBody>
      </p:sp>
      <p:sp>
        <p:nvSpPr>
          <p:cNvPr id="3" name="Content Placeholder 2"/>
          <p:cNvSpPr>
            <a:spLocks noGrp="1"/>
          </p:cNvSpPr>
          <p:nvPr>
            <p:ph idx="1"/>
          </p:nvPr>
        </p:nvSpPr>
        <p:spPr/>
        <p:txBody>
          <a:bodyPr vert="horz" lIns="91440" tIns="45720" rIns="91440" bIns="45720" rtlCol="0" anchor="t">
            <a:normAutofit fontScale="85000" lnSpcReduction="20000"/>
          </a:bodyPr>
          <a:lstStyle/>
          <a:p>
            <a:r>
              <a:rPr lang="en-US" dirty="0"/>
              <a:t>Please review this section carefully:</a:t>
            </a:r>
          </a:p>
          <a:p>
            <a:pPr lvl="1"/>
            <a:r>
              <a:rPr lang="en-US" sz="2000" dirty="0">
                <a:latin typeface="Bahnschrift Light Condensed" panose="020B0502040204020203" pitchFamily="34" charset="0"/>
              </a:rPr>
              <a:t>Section 3: Quote submission requirements </a:t>
            </a:r>
            <a:r>
              <a:rPr lang="en-US" sz="2000" dirty="0" smtClean="0">
                <a:latin typeface="Bahnschrift Light Condensed" panose="020B0502040204020203" pitchFamily="34" charset="0"/>
              </a:rPr>
              <a:t> - </a:t>
            </a:r>
            <a:r>
              <a:rPr lang="en-US" dirty="0" smtClean="0"/>
              <a:t>including</a:t>
            </a:r>
            <a:r>
              <a:rPr lang="en-US" dirty="0"/>
              <a:t>, but not limited to:</a:t>
            </a:r>
          </a:p>
          <a:p>
            <a:pPr lvl="2"/>
            <a:r>
              <a:rPr lang="en-US" b="1" dirty="0" smtClean="0"/>
              <a:t>Forms </a:t>
            </a:r>
            <a:r>
              <a:rPr lang="en-US" dirty="0" smtClean="0"/>
              <a:t>(Section 3.13)</a:t>
            </a:r>
          </a:p>
          <a:p>
            <a:pPr lvl="2"/>
            <a:r>
              <a:rPr lang="en-US" b="1" dirty="0" smtClean="0"/>
              <a:t>Technical Quote </a:t>
            </a:r>
            <a:r>
              <a:rPr lang="en-US" dirty="0" smtClean="0"/>
              <a:t>(Section 3.14)</a:t>
            </a:r>
            <a:endParaRPr lang="en-US" b="1" dirty="0" smtClean="0"/>
          </a:p>
          <a:p>
            <a:pPr lvl="2"/>
            <a:r>
              <a:rPr lang="en-US" b="1" dirty="0" smtClean="0"/>
              <a:t>Management Overview</a:t>
            </a:r>
            <a:r>
              <a:rPr lang="en-US" dirty="0" smtClean="0"/>
              <a:t> (Section 3.15)</a:t>
            </a:r>
          </a:p>
          <a:p>
            <a:pPr lvl="2"/>
            <a:r>
              <a:rPr lang="en-US" b="1" dirty="0" smtClean="0"/>
              <a:t>Resumes </a:t>
            </a:r>
            <a:r>
              <a:rPr lang="en-US" dirty="0" smtClean="0"/>
              <a:t>(Section 3.23)</a:t>
            </a:r>
            <a:endParaRPr lang="en-US" b="1" dirty="0" smtClean="0"/>
          </a:p>
          <a:p>
            <a:pPr lvl="2"/>
            <a:r>
              <a:rPr lang="en-US" b="1" dirty="0" smtClean="0"/>
              <a:t>Firm Experience </a:t>
            </a:r>
            <a:r>
              <a:rPr lang="en-US" dirty="0" smtClean="0"/>
              <a:t>(Sections, 3.20 &amp; 3.24)</a:t>
            </a:r>
            <a:endParaRPr lang="en-US" b="1" dirty="0" smtClean="0"/>
          </a:p>
          <a:p>
            <a:pPr lvl="2"/>
            <a:r>
              <a:rPr lang="en-US" b="1" dirty="0" smtClean="0"/>
              <a:t>Confidentiality/Commitment To Defend </a:t>
            </a:r>
            <a:r>
              <a:rPr lang="en-US" dirty="0" smtClean="0"/>
              <a:t>(Section 3.13.7)</a:t>
            </a:r>
          </a:p>
          <a:p>
            <a:pPr lvl="2"/>
            <a:r>
              <a:rPr lang="en-US" b="1" dirty="0" smtClean="0"/>
              <a:t>Financial Capability </a:t>
            </a:r>
            <a:r>
              <a:rPr lang="en-US" dirty="0" smtClean="0"/>
              <a:t>(Section 3.25)</a:t>
            </a:r>
            <a:endParaRPr lang="en-US" b="1" dirty="0" smtClean="0"/>
          </a:p>
          <a:p>
            <a:pPr lvl="2"/>
            <a:r>
              <a:rPr lang="en-US" b="1" dirty="0" smtClean="0"/>
              <a:t>State-Supplied Price Sheet </a:t>
            </a:r>
            <a:r>
              <a:rPr lang="en-US" dirty="0" smtClean="0"/>
              <a:t>(Section 3.26)</a:t>
            </a:r>
            <a:endParaRPr lang="en-US" dirty="0"/>
          </a:p>
        </p:txBody>
      </p:sp>
    </p:spTree>
    <p:extLst>
      <p:ext uri="{BB962C8B-B14F-4D97-AF65-F5344CB8AC3E}">
        <p14:creationId xmlns:p14="http://schemas.microsoft.com/office/powerpoint/2010/main" val="25337063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wipe(down)">
                                      <p:cBhvr>
                                        <p:cTn id="7" dur="500"/>
                                        <p:tgtEl>
                                          <p:spTgt spid="3">
                                            <p:txEl>
                                              <p:pRg st="0" end="0"/>
                                            </p:txEl>
                                          </p:spTgt>
                                        </p:tgtEl>
                                      </p:cBhvr>
                                    </p:animEffect>
                                  </p:childTnLst>
                                </p:cTn>
                              </p:par>
                              <p:par>
                                <p:cTn id="8" presetID="22" presetClass="entr" presetSubtype="4" fill="hold" grpId="0" nodeType="withEffect">
                                  <p:stCondLst>
                                    <p:cond delay="0"/>
                                  </p:stCondLst>
                                  <p:childTnLst>
                                    <p:set>
                                      <p:cBhvr>
                                        <p:cTn id="9" dur="1" fill="hold">
                                          <p:stCondLst>
                                            <p:cond delay="0"/>
                                          </p:stCondLst>
                                        </p:cTn>
                                        <p:tgtEl>
                                          <p:spTgt spid="3">
                                            <p:txEl>
                                              <p:pRg st="1" end="1"/>
                                            </p:txEl>
                                          </p:spTgt>
                                        </p:tgtEl>
                                        <p:attrNameLst>
                                          <p:attrName>style.visibility</p:attrName>
                                        </p:attrNameLst>
                                      </p:cBhvr>
                                      <p:to>
                                        <p:strVal val="visible"/>
                                      </p:to>
                                    </p:set>
                                    <p:animEffect transition="in" filter="wipe(down)">
                                      <p:cBhvr>
                                        <p:cTn id="10" dur="500"/>
                                        <p:tgtEl>
                                          <p:spTgt spid="3">
                                            <p:txEl>
                                              <p:pRg st="1" end="1"/>
                                            </p:txEl>
                                          </p:spTgt>
                                        </p:tgtEl>
                                      </p:cBhvr>
                                    </p:animEffect>
                                  </p:childTnLst>
                                </p:cTn>
                              </p:par>
                              <p:par>
                                <p:cTn id="11" presetID="22" presetClass="entr" presetSubtype="4" fill="hold" nodeType="withEffect">
                                  <p:stCondLst>
                                    <p:cond delay="0"/>
                                  </p:stCondLst>
                                  <p:childTnLst>
                                    <p:set>
                                      <p:cBhvr>
                                        <p:cTn id="12" dur="1" fill="hold">
                                          <p:stCondLst>
                                            <p:cond delay="0"/>
                                          </p:stCondLst>
                                        </p:cTn>
                                        <p:tgtEl>
                                          <p:spTgt spid="3">
                                            <p:txEl>
                                              <p:pRg st="2" end="2"/>
                                            </p:txEl>
                                          </p:spTgt>
                                        </p:tgtEl>
                                        <p:attrNameLst>
                                          <p:attrName>style.visibility</p:attrName>
                                        </p:attrNameLst>
                                      </p:cBhvr>
                                      <p:to>
                                        <p:strVal val="visible"/>
                                      </p:to>
                                    </p:set>
                                    <p:animEffect transition="in" filter="wipe(down)">
                                      <p:cBhvr>
                                        <p:cTn id="13" dur="500"/>
                                        <p:tgtEl>
                                          <p:spTgt spid="3">
                                            <p:txEl>
                                              <p:pRg st="2" end="2"/>
                                            </p:txEl>
                                          </p:spTgt>
                                        </p:tgtEl>
                                      </p:cBhvr>
                                    </p:animEffect>
                                  </p:childTnLst>
                                </p:cTn>
                              </p:par>
                              <p:par>
                                <p:cTn id="14" presetID="22" presetClass="entr" presetSubtype="4" fill="hold" nodeType="withEffect">
                                  <p:stCondLst>
                                    <p:cond delay="0"/>
                                  </p:stCondLst>
                                  <p:childTnLst>
                                    <p:set>
                                      <p:cBhvr>
                                        <p:cTn id="15" dur="1" fill="hold">
                                          <p:stCondLst>
                                            <p:cond delay="0"/>
                                          </p:stCondLst>
                                        </p:cTn>
                                        <p:tgtEl>
                                          <p:spTgt spid="3">
                                            <p:txEl>
                                              <p:pRg st="3" end="3"/>
                                            </p:txEl>
                                          </p:spTgt>
                                        </p:tgtEl>
                                        <p:attrNameLst>
                                          <p:attrName>style.visibility</p:attrName>
                                        </p:attrNameLst>
                                      </p:cBhvr>
                                      <p:to>
                                        <p:strVal val="visible"/>
                                      </p:to>
                                    </p:set>
                                    <p:animEffect transition="in" filter="wipe(down)">
                                      <p:cBhvr>
                                        <p:cTn id="16" dur="500"/>
                                        <p:tgtEl>
                                          <p:spTgt spid="3">
                                            <p:txEl>
                                              <p:pRg st="3" end="3"/>
                                            </p:txEl>
                                          </p:spTgt>
                                        </p:tgtEl>
                                      </p:cBhvr>
                                    </p:animEffect>
                                  </p:childTnLst>
                                </p:cTn>
                              </p:par>
                              <p:par>
                                <p:cTn id="17" presetID="22" presetClass="entr" presetSubtype="4" fill="hold" nodeType="withEffect">
                                  <p:stCondLst>
                                    <p:cond delay="0"/>
                                  </p:stCondLst>
                                  <p:childTnLst>
                                    <p:set>
                                      <p:cBhvr>
                                        <p:cTn id="18" dur="1" fill="hold">
                                          <p:stCondLst>
                                            <p:cond delay="0"/>
                                          </p:stCondLst>
                                        </p:cTn>
                                        <p:tgtEl>
                                          <p:spTgt spid="3">
                                            <p:txEl>
                                              <p:pRg st="4" end="4"/>
                                            </p:txEl>
                                          </p:spTgt>
                                        </p:tgtEl>
                                        <p:attrNameLst>
                                          <p:attrName>style.visibility</p:attrName>
                                        </p:attrNameLst>
                                      </p:cBhvr>
                                      <p:to>
                                        <p:strVal val="visible"/>
                                      </p:to>
                                    </p:set>
                                    <p:animEffect transition="in" filter="wipe(down)">
                                      <p:cBhvr>
                                        <p:cTn id="19" dur="500"/>
                                        <p:tgtEl>
                                          <p:spTgt spid="3">
                                            <p:txEl>
                                              <p:pRg st="4" end="4"/>
                                            </p:txEl>
                                          </p:spTgt>
                                        </p:tgtEl>
                                      </p:cBhvr>
                                    </p:animEffect>
                                  </p:childTnLst>
                                </p:cTn>
                              </p:par>
                              <p:par>
                                <p:cTn id="20" presetID="22" presetClass="entr" presetSubtype="4" fill="hold" nodeType="withEffect">
                                  <p:stCondLst>
                                    <p:cond delay="0"/>
                                  </p:stCondLst>
                                  <p:childTnLst>
                                    <p:set>
                                      <p:cBhvr>
                                        <p:cTn id="21" dur="1" fill="hold">
                                          <p:stCondLst>
                                            <p:cond delay="0"/>
                                          </p:stCondLst>
                                        </p:cTn>
                                        <p:tgtEl>
                                          <p:spTgt spid="3">
                                            <p:txEl>
                                              <p:pRg st="5" end="5"/>
                                            </p:txEl>
                                          </p:spTgt>
                                        </p:tgtEl>
                                        <p:attrNameLst>
                                          <p:attrName>style.visibility</p:attrName>
                                        </p:attrNameLst>
                                      </p:cBhvr>
                                      <p:to>
                                        <p:strVal val="visible"/>
                                      </p:to>
                                    </p:set>
                                    <p:animEffect transition="in" filter="wipe(down)">
                                      <p:cBhvr>
                                        <p:cTn id="22" dur="500"/>
                                        <p:tgtEl>
                                          <p:spTgt spid="3">
                                            <p:txEl>
                                              <p:pRg st="5" end="5"/>
                                            </p:txEl>
                                          </p:spTgt>
                                        </p:tgtEl>
                                      </p:cBhvr>
                                    </p:animEffect>
                                  </p:childTnLst>
                                </p:cTn>
                              </p:par>
                              <p:par>
                                <p:cTn id="23" presetID="22" presetClass="entr" presetSubtype="4" fill="hold" nodeType="withEffect">
                                  <p:stCondLst>
                                    <p:cond delay="0"/>
                                  </p:stCondLst>
                                  <p:childTnLst>
                                    <p:set>
                                      <p:cBhvr>
                                        <p:cTn id="24" dur="1" fill="hold">
                                          <p:stCondLst>
                                            <p:cond delay="0"/>
                                          </p:stCondLst>
                                        </p:cTn>
                                        <p:tgtEl>
                                          <p:spTgt spid="3">
                                            <p:txEl>
                                              <p:pRg st="6" end="6"/>
                                            </p:txEl>
                                          </p:spTgt>
                                        </p:tgtEl>
                                        <p:attrNameLst>
                                          <p:attrName>style.visibility</p:attrName>
                                        </p:attrNameLst>
                                      </p:cBhvr>
                                      <p:to>
                                        <p:strVal val="visible"/>
                                      </p:to>
                                    </p:set>
                                    <p:animEffect transition="in" filter="wipe(down)">
                                      <p:cBhvr>
                                        <p:cTn id="25" dur="500"/>
                                        <p:tgtEl>
                                          <p:spTgt spid="3">
                                            <p:txEl>
                                              <p:pRg st="6" end="6"/>
                                            </p:txEl>
                                          </p:spTgt>
                                        </p:tgtEl>
                                      </p:cBhvr>
                                    </p:animEffect>
                                  </p:childTnLst>
                                </p:cTn>
                              </p:par>
                              <p:par>
                                <p:cTn id="26" presetID="22" presetClass="entr" presetSubtype="4" fill="hold" nodeType="withEffect">
                                  <p:stCondLst>
                                    <p:cond delay="0"/>
                                  </p:stCondLst>
                                  <p:childTnLst>
                                    <p:set>
                                      <p:cBhvr>
                                        <p:cTn id="27" dur="1" fill="hold">
                                          <p:stCondLst>
                                            <p:cond delay="0"/>
                                          </p:stCondLst>
                                        </p:cTn>
                                        <p:tgtEl>
                                          <p:spTgt spid="3">
                                            <p:txEl>
                                              <p:pRg st="7" end="7"/>
                                            </p:txEl>
                                          </p:spTgt>
                                        </p:tgtEl>
                                        <p:attrNameLst>
                                          <p:attrName>style.visibility</p:attrName>
                                        </p:attrNameLst>
                                      </p:cBhvr>
                                      <p:to>
                                        <p:strVal val="visible"/>
                                      </p:to>
                                    </p:set>
                                    <p:animEffect transition="in" filter="wipe(down)">
                                      <p:cBhvr>
                                        <p:cTn id="28" dur="500"/>
                                        <p:tgtEl>
                                          <p:spTgt spid="3">
                                            <p:txEl>
                                              <p:pRg st="7" end="7"/>
                                            </p:txEl>
                                          </p:spTgt>
                                        </p:tgtEl>
                                      </p:cBhvr>
                                    </p:animEffect>
                                  </p:childTnLst>
                                </p:cTn>
                              </p:par>
                              <p:par>
                                <p:cTn id="29" presetID="22" presetClass="entr" presetSubtype="4" fill="hold" nodeType="withEffect">
                                  <p:stCondLst>
                                    <p:cond delay="0"/>
                                  </p:stCondLst>
                                  <p:childTnLst>
                                    <p:set>
                                      <p:cBhvr>
                                        <p:cTn id="30" dur="1" fill="hold">
                                          <p:stCondLst>
                                            <p:cond delay="0"/>
                                          </p:stCondLst>
                                        </p:cTn>
                                        <p:tgtEl>
                                          <p:spTgt spid="3">
                                            <p:txEl>
                                              <p:pRg st="8" end="8"/>
                                            </p:txEl>
                                          </p:spTgt>
                                        </p:tgtEl>
                                        <p:attrNameLst>
                                          <p:attrName>style.visibility</p:attrName>
                                        </p:attrNameLst>
                                      </p:cBhvr>
                                      <p:to>
                                        <p:strVal val="visible"/>
                                      </p:to>
                                    </p:set>
                                    <p:animEffect transition="in" filter="wipe(down)">
                                      <p:cBhvr>
                                        <p:cTn id="31" dur="500"/>
                                        <p:tgtEl>
                                          <p:spTgt spid="3">
                                            <p:txEl>
                                              <p:pRg st="8" end="8"/>
                                            </p:txEl>
                                          </p:spTgt>
                                        </p:tgtEl>
                                      </p:cBhvr>
                                    </p:animEffect>
                                  </p:childTnLst>
                                </p:cTn>
                              </p:par>
                              <p:par>
                                <p:cTn id="32" presetID="22" presetClass="entr" presetSubtype="4" fill="hold" nodeType="withEffect">
                                  <p:stCondLst>
                                    <p:cond delay="0"/>
                                  </p:stCondLst>
                                  <p:childTnLst>
                                    <p:set>
                                      <p:cBhvr>
                                        <p:cTn id="33" dur="1" fill="hold">
                                          <p:stCondLst>
                                            <p:cond delay="0"/>
                                          </p:stCondLst>
                                        </p:cTn>
                                        <p:tgtEl>
                                          <p:spTgt spid="3">
                                            <p:txEl>
                                              <p:pRg st="9" end="9"/>
                                            </p:txEl>
                                          </p:spTgt>
                                        </p:tgtEl>
                                        <p:attrNameLst>
                                          <p:attrName>style.visibility</p:attrName>
                                        </p:attrNameLst>
                                      </p:cBhvr>
                                      <p:to>
                                        <p:strVal val="visible"/>
                                      </p:to>
                                    </p:set>
                                    <p:animEffect transition="in" filter="wipe(down)">
                                      <p:cBhvr>
                                        <p:cTn id="34" dur="500"/>
                                        <p:tgtEl>
                                          <p:spTgt spid="3">
                                            <p:txEl>
                                              <p:pRg st="9" end="9"/>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uiExpand="1" build="p"/>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393637" y="1226441"/>
            <a:ext cx="9404723" cy="769253"/>
          </a:xfrm>
        </p:spPr>
        <p:txBody>
          <a:bodyPr>
            <a:normAutofit/>
          </a:bodyPr>
          <a:lstStyle/>
          <a:p>
            <a:r>
              <a:rPr lang="en-US" sz="4000" dirty="0"/>
              <a:t>BID SOLICITATION AT A GLANCE</a:t>
            </a:r>
          </a:p>
        </p:txBody>
      </p:sp>
      <p:sp>
        <p:nvSpPr>
          <p:cNvPr id="3" name="Content Placeholder 2"/>
          <p:cNvSpPr>
            <a:spLocks noGrp="1"/>
          </p:cNvSpPr>
          <p:nvPr>
            <p:ph idx="1"/>
          </p:nvPr>
        </p:nvSpPr>
        <p:spPr>
          <a:xfrm>
            <a:off x="1042184" y="2560320"/>
            <a:ext cx="4092525" cy="3318936"/>
          </a:xfrm>
        </p:spPr>
        <p:txBody>
          <a:bodyPr vert="horz" lIns="91440" tIns="45720" rIns="91440" bIns="45720" rtlCol="0" anchor="t">
            <a:normAutofit fontScale="92500" lnSpcReduction="10000"/>
          </a:bodyPr>
          <a:lstStyle/>
          <a:p>
            <a:r>
              <a:rPr lang="en-US" sz="2000" dirty="0" smtClean="0"/>
              <a:t>Bidders shall submit (Mandatory)</a:t>
            </a:r>
          </a:p>
          <a:p>
            <a:pPr lvl="1"/>
            <a:r>
              <a:rPr lang="en-US" sz="1800" b="1" dirty="0"/>
              <a:t>Ownership Disclosure Form</a:t>
            </a:r>
            <a:r>
              <a:rPr lang="en-US" sz="1800" dirty="0"/>
              <a:t>, Section 3.13.2</a:t>
            </a:r>
          </a:p>
          <a:p>
            <a:pPr lvl="1"/>
            <a:r>
              <a:rPr lang="en-US" sz="1800" dirty="0"/>
              <a:t>If your firm intends to subcontract, the </a:t>
            </a:r>
            <a:r>
              <a:rPr lang="en-US" sz="1800" b="1" dirty="0"/>
              <a:t>Subcontractor Utilization Plan</a:t>
            </a:r>
            <a:r>
              <a:rPr lang="en-US" sz="1800" dirty="0"/>
              <a:t>, Section 3.13.8 </a:t>
            </a:r>
          </a:p>
          <a:p>
            <a:pPr lvl="1"/>
            <a:r>
              <a:rPr lang="en-US" sz="1800" b="1" dirty="0"/>
              <a:t>Affirmative Action Compliance</a:t>
            </a:r>
            <a:r>
              <a:rPr lang="en-US" sz="1800" dirty="0"/>
              <a:t>, Section 3.13.10 (Due Before Contract Award)</a:t>
            </a:r>
          </a:p>
          <a:p>
            <a:pPr lvl="1"/>
            <a:r>
              <a:rPr lang="en-US" sz="1800" b="1" dirty="0"/>
              <a:t>Business Registration</a:t>
            </a:r>
            <a:r>
              <a:rPr lang="en-US" sz="1800" dirty="0"/>
              <a:t>, Section 3.13.13 (Due Before Contract Award)</a:t>
            </a:r>
          </a:p>
          <a:p>
            <a:endParaRPr lang="en-US" sz="2000" dirty="0"/>
          </a:p>
        </p:txBody>
      </p:sp>
      <p:sp>
        <p:nvSpPr>
          <p:cNvPr id="4" name="TextBox 3"/>
          <p:cNvSpPr txBox="1"/>
          <p:nvPr/>
        </p:nvSpPr>
        <p:spPr>
          <a:xfrm>
            <a:off x="5528602" y="2560320"/>
            <a:ext cx="6077243" cy="3000821"/>
          </a:xfrm>
          <a:prstGeom prst="rect">
            <a:avLst/>
          </a:prstGeom>
          <a:noFill/>
        </p:spPr>
        <p:txBody>
          <a:bodyPr wrap="square" rtlCol="0">
            <a:spAutoFit/>
          </a:bodyPr>
          <a:lstStyle/>
          <a:p>
            <a:pPr marL="342900" indent="-342900">
              <a:buClr>
                <a:schemeClr val="accent1"/>
              </a:buClr>
              <a:buFont typeface="Arial" panose="020B0604020202020204" pitchFamily="34" charset="0"/>
              <a:buChar char="•"/>
            </a:pPr>
            <a:r>
              <a:rPr lang="en-US" sz="1900" dirty="0"/>
              <a:t>Bidders should submit (Strongly Recommended)</a:t>
            </a:r>
          </a:p>
          <a:p>
            <a:pPr marL="742950" lvl="1" indent="-285750">
              <a:buClr>
                <a:schemeClr val="accent1"/>
              </a:buClr>
              <a:buFont typeface="Arial" panose="020B0604020202020204" pitchFamily="34" charset="0"/>
              <a:buChar char="•"/>
            </a:pPr>
            <a:r>
              <a:rPr lang="en-US" sz="1700" b="1" dirty="0"/>
              <a:t>Offer and Acceptance Page</a:t>
            </a:r>
            <a:r>
              <a:rPr lang="en-US" sz="1700" dirty="0"/>
              <a:t>, Section 3.13.1</a:t>
            </a:r>
          </a:p>
          <a:p>
            <a:pPr marL="742950" lvl="1" indent="-285750">
              <a:buClr>
                <a:schemeClr val="accent1"/>
              </a:buClr>
              <a:buFont typeface="Arial" panose="020B0604020202020204" pitchFamily="34" charset="0"/>
              <a:buChar char="•"/>
            </a:pPr>
            <a:r>
              <a:rPr lang="en-US" sz="1700" b="1" dirty="0"/>
              <a:t>Disclosure of Investment Activities in </a:t>
            </a:r>
            <a:r>
              <a:rPr lang="en-US" sz="1700" b="1" dirty="0" smtClean="0"/>
              <a:t>Iran</a:t>
            </a:r>
            <a:r>
              <a:rPr lang="en-US" sz="1700" dirty="0" smtClean="0"/>
              <a:t>, </a:t>
            </a:r>
            <a:r>
              <a:rPr lang="en-US" sz="1700" dirty="0"/>
              <a:t>Section 3.13.3 </a:t>
            </a:r>
          </a:p>
          <a:p>
            <a:pPr marL="742950" lvl="1" indent="-285750">
              <a:buClr>
                <a:schemeClr val="accent1"/>
              </a:buClr>
              <a:buFont typeface="Arial" panose="020B0604020202020204" pitchFamily="34" charset="0"/>
              <a:buChar char="•"/>
            </a:pPr>
            <a:r>
              <a:rPr lang="en-US" sz="1700" b="1" dirty="0"/>
              <a:t>Disclosure of Investigations and Other Actions Involving the Bidder Form</a:t>
            </a:r>
            <a:r>
              <a:rPr lang="en-US" sz="1700" dirty="0"/>
              <a:t>, Section 3.13.4. </a:t>
            </a:r>
          </a:p>
          <a:p>
            <a:pPr marL="742950" lvl="1" indent="-285750">
              <a:buClr>
                <a:schemeClr val="accent1"/>
              </a:buClr>
              <a:buFont typeface="Arial" panose="020B0604020202020204" pitchFamily="34" charset="0"/>
              <a:buChar char="•"/>
            </a:pPr>
            <a:r>
              <a:rPr lang="en-US" sz="1700" b="1" dirty="0"/>
              <a:t>MacBride Principles</a:t>
            </a:r>
            <a:r>
              <a:rPr lang="en-US" sz="1700" dirty="0"/>
              <a:t>, Section 3.13.5 </a:t>
            </a:r>
          </a:p>
          <a:p>
            <a:pPr marL="742950" lvl="1" indent="-285750">
              <a:buClr>
                <a:schemeClr val="accent1"/>
              </a:buClr>
              <a:buFont typeface="Arial" panose="020B0604020202020204" pitchFamily="34" charset="0"/>
              <a:buChar char="•"/>
            </a:pPr>
            <a:r>
              <a:rPr lang="en-US" sz="1700" b="1" dirty="0"/>
              <a:t>Source </a:t>
            </a:r>
            <a:r>
              <a:rPr lang="en-US" sz="1700" b="1" dirty="0" smtClean="0"/>
              <a:t>Disclosure</a:t>
            </a:r>
            <a:r>
              <a:rPr lang="en-US" sz="1700" dirty="0" smtClean="0"/>
              <a:t>, Section 3.13.6</a:t>
            </a:r>
            <a:endParaRPr lang="en-US" sz="1700" dirty="0"/>
          </a:p>
          <a:p>
            <a:pPr marL="742950" lvl="1" indent="-285750">
              <a:buClr>
                <a:schemeClr val="accent1"/>
              </a:buClr>
              <a:buFont typeface="Arial" panose="020B0604020202020204" pitchFamily="34" charset="0"/>
              <a:buChar char="•"/>
            </a:pPr>
            <a:r>
              <a:rPr lang="en-US" sz="1700" b="1" dirty="0"/>
              <a:t>Confidentiality/Commitment to Defend</a:t>
            </a:r>
            <a:r>
              <a:rPr lang="en-US" sz="1700" dirty="0"/>
              <a:t>, Section 3.13.7</a:t>
            </a:r>
          </a:p>
          <a:p>
            <a:pPr marL="742950" lvl="1" indent="-285750">
              <a:buClr>
                <a:schemeClr val="accent1"/>
              </a:buClr>
              <a:buFont typeface="Arial" panose="020B0604020202020204" pitchFamily="34" charset="0"/>
              <a:buChar char="•"/>
            </a:pPr>
            <a:r>
              <a:rPr lang="en-US" sz="1700" b="1" dirty="0" smtClean="0"/>
              <a:t>Certification </a:t>
            </a:r>
            <a:r>
              <a:rPr lang="en-US" sz="1700" b="1" dirty="0"/>
              <a:t>of Non-Involvement in Prohibited Activities in Russia or Belarus</a:t>
            </a:r>
            <a:r>
              <a:rPr lang="en-US" sz="1700" dirty="0"/>
              <a:t>, Section 3.13.14</a:t>
            </a:r>
          </a:p>
        </p:txBody>
      </p:sp>
      <p:cxnSp>
        <p:nvCxnSpPr>
          <p:cNvPr id="5" name="Straight Connector 4"/>
          <p:cNvCxnSpPr/>
          <p:nvPr/>
        </p:nvCxnSpPr>
        <p:spPr>
          <a:xfrm>
            <a:off x="5387926" y="2686931"/>
            <a:ext cx="0" cy="3151209"/>
          </a:xfrm>
          <a:prstGeom prst="line">
            <a:avLst/>
          </a:prstGeom>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17105749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wipe(down)">
                                      <p:cBhvr>
                                        <p:cTn id="7" dur="500"/>
                                        <p:tgtEl>
                                          <p:spTgt spid="3">
                                            <p:txEl>
                                              <p:pRg st="0" end="0"/>
                                            </p:txEl>
                                          </p:spTgt>
                                        </p:tgtEl>
                                      </p:cBhvr>
                                    </p:animEffect>
                                  </p:childTnLst>
                                </p:cTn>
                              </p:par>
                              <p:par>
                                <p:cTn id="8" presetID="22" presetClass="entr" presetSubtype="4" fill="hold" grpId="0" nodeType="withEffect">
                                  <p:stCondLst>
                                    <p:cond delay="0"/>
                                  </p:stCondLst>
                                  <p:childTnLst>
                                    <p:set>
                                      <p:cBhvr>
                                        <p:cTn id="9" dur="1" fill="hold">
                                          <p:stCondLst>
                                            <p:cond delay="0"/>
                                          </p:stCondLst>
                                        </p:cTn>
                                        <p:tgtEl>
                                          <p:spTgt spid="3">
                                            <p:txEl>
                                              <p:pRg st="1" end="1"/>
                                            </p:txEl>
                                          </p:spTgt>
                                        </p:tgtEl>
                                        <p:attrNameLst>
                                          <p:attrName>style.visibility</p:attrName>
                                        </p:attrNameLst>
                                      </p:cBhvr>
                                      <p:to>
                                        <p:strVal val="visible"/>
                                      </p:to>
                                    </p:set>
                                    <p:animEffect transition="in" filter="wipe(down)">
                                      <p:cBhvr>
                                        <p:cTn id="10" dur="500"/>
                                        <p:tgtEl>
                                          <p:spTgt spid="3">
                                            <p:txEl>
                                              <p:pRg st="1" end="1"/>
                                            </p:txEl>
                                          </p:spTgt>
                                        </p:tgtEl>
                                      </p:cBhvr>
                                    </p:animEffect>
                                  </p:childTnLst>
                                </p:cTn>
                              </p:par>
                              <p:par>
                                <p:cTn id="11" presetID="22" presetClass="entr" presetSubtype="4" fill="hold" grpId="0" nodeType="withEffect">
                                  <p:stCondLst>
                                    <p:cond delay="0"/>
                                  </p:stCondLst>
                                  <p:childTnLst>
                                    <p:set>
                                      <p:cBhvr>
                                        <p:cTn id="12" dur="1" fill="hold">
                                          <p:stCondLst>
                                            <p:cond delay="0"/>
                                          </p:stCondLst>
                                        </p:cTn>
                                        <p:tgtEl>
                                          <p:spTgt spid="3">
                                            <p:txEl>
                                              <p:pRg st="2" end="2"/>
                                            </p:txEl>
                                          </p:spTgt>
                                        </p:tgtEl>
                                        <p:attrNameLst>
                                          <p:attrName>style.visibility</p:attrName>
                                        </p:attrNameLst>
                                      </p:cBhvr>
                                      <p:to>
                                        <p:strVal val="visible"/>
                                      </p:to>
                                    </p:set>
                                    <p:animEffect transition="in" filter="wipe(down)">
                                      <p:cBhvr>
                                        <p:cTn id="13" dur="500"/>
                                        <p:tgtEl>
                                          <p:spTgt spid="3">
                                            <p:txEl>
                                              <p:pRg st="2" end="2"/>
                                            </p:txEl>
                                          </p:spTgt>
                                        </p:tgtEl>
                                      </p:cBhvr>
                                    </p:animEffect>
                                  </p:childTnLst>
                                </p:cTn>
                              </p:par>
                              <p:par>
                                <p:cTn id="14" presetID="22" presetClass="entr" presetSubtype="4" fill="hold" grpId="0" nodeType="withEffect">
                                  <p:stCondLst>
                                    <p:cond delay="0"/>
                                  </p:stCondLst>
                                  <p:childTnLst>
                                    <p:set>
                                      <p:cBhvr>
                                        <p:cTn id="15" dur="1" fill="hold">
                                          <p:stCondLst>
                                            <p:cond delay="0"/>
                                          </p:stCondLst>
                                        </p:cTn>
                                        <p:tgtEl>
                                          <p:spTgt spid="3">
                                            <p:txEl>
                                              <p:pRg st="3" end="3"/>
                                            </p:txEl>
                                          </p:spTgt>
                                        </p:tgtEl>
                                        <p:attrNameLst>
                                          <p:attrName>style.visibility</p:attrName>
                                        </p:attrNameLst>
                                      </p:cBhvr>
                                      <p:to>
                                        <p:strVal val="visible"/>
                                      </p:to>
                                    </p:set>
                                    <p:animEffect transition="in" filter="wipe(down)">
                                      <p:cBhvr>
                                        <p:cTn id="16" dur="500"/>
                                        <p:tgtEl>
                                          <p:spTgt spid="3">
                                            <p:txEl>
                                              <p:pRg st="3" end="3"/>
                                            </p:txEl>
                                          </p:spTgt>
                                        </p:tgtEl>
                                      </p:cBhvr>
                                    </p:animEffect>
                                  </p:childTnLst>
                                </p:cTn>
                              </p:par>
                              <p:par>
                                <p:cTn id="17" presetID="22" presetClass="entr" presetSubtype="4" fill="hold" grpId="0" nodeType="withEffect">
                                  <p:stCondLst>
                                    <p:cond delay="0"/>
                                  </p:stCondLst>
                                  <p:childTnLst>
                                    <p:set>
                                      <p:cBhvr>
                                        <p:cTn id="18" dur="1" fill="hold">
                                          <p:stCondLst>
                                            <p:cond delay="0"/>
                                          </p:stCondLst>
                                        </p:cTn>
                                        <p:tgtEl>
                                          <p:spTgt spid="3">
                                            <p:txEl>
                                              <p:pRg st="4" end="4"/>
                                            </p:txEl>
                                          </p:spTgt>
                                        </p:tgtEl>
                                        <p:attrNameLst>
                                          <p:attrName>style.visibility</p:attrName>
                                        </p:attrNameLst>
                                      </p:cBhvr>
                                      <p:to>
                                        <p:strVal val="visible"/>
                                      </p:to>
                                    </p:set>
                                    <p:animEffect transition="in" filter="wipe(down)">
                                      <p:cBhvr>
                                        <p:cTn id="19" dur="500"/>
                                        <p:tgtEl>
                                          <p:spTgt spid="3">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uiExpand="1" build="p"/>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a:xfrm>
            <a:off x="1417291" y="1082418"/>
            <a:ext cx="9403976" cy="1209827"/>
          </a:xfrm>
        </p:spPr>
        <p:txBody>
          <a:bodyPr/>
          <a:lstStyle/>
          <a:p>
            <a:pPr algn="ctr"/>
            <a:r>
              <a:rPr lang="en-US" sz="4400" dirty="0"/>
              <a:t>BID SOLICITATION AT A GLANCE</a:t>
            </a:r>
            <a:endParaRPr lang="en-US" dirty="0">
              <a:latin typeface="Bahnschrift Light Condensed" panose="020B0502040204020203" pitchFamily="34" charset="0"/>
            </a:endParaRPr>
          </a:p>
        </p:txBody>
      </p:sp>
      <p:sp>
        <p:nvSpPr>
          <p:cNvPr id="8" name="Content Placeholder 5"/>
          <p:cNvSpPr txBox="1">
            <a:spLocks/>
          </p:cNvSpPr>
          <p:nvPr/>
        </p:nvSpPr>
        <p:spPr>
          <a:xfrm>
            <a:off x="2180093" y="5748286"/>
            <a:ext cx="8229601" cy="635268"/>
          </a:xfrm>
          <a:prstGeom prst="rect">
            <a:avLst/>
          </a:prstGeom>
        </p:spPr>
        <p:txBody>
          <a:bodyPr vert="horz" lIns="91440" tIns="45720" rIns="91440" bIns="45720" rtlCol="0" anchor="t">
            <a:normAutofit/>
          </a:bodyPr>
          <a:lstStyle>
            <a:lvl1pPr marL="342900" indent="-3429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800" b="0" i="0" kern="1200">
                <a:solidFill>
                  <a:schemeClr val="tx1"/>
                </a:solidFill>
                <a:latin typeface="+mj-lt"/>
                <a:ea typeface="+mj-ea"/>
                <a:cs typeface="+mj-cs"/>
              </a:defRPr>
            </a:lvl1pPr>
            <a:lvl2pPr marL="742950" indent="-28575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600" b="0" i="0" kern="1200">
                <a:solidFill>
                  <a:schemeClr val="tx1"/>
                </a:solidFill>
                <a:latin typeface="+mj-lt"/>
                <a:ea typeface="+mj-ea"/>
                <a:cs typeface="+mj-cs"/>
              </a:defRPr>
            </a:lvl2pPr>
            <a:lvl3pPr marL="11430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3pPr>
            <a:lvl4pPr marL="16002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200" b="0" i="0" kern="1200">
                <a:solidFill>
                  <a:schemeClr val="tx1"/>
                </a:solidFill>
                <a:latin typeface="+mj-lt"/>
                <a:ea typeface="+mj-ea"/>
                <a:cs typeface="+mj-cs"/>
              </a:defRPr>
            </a:lvl4pPr>
            <a:lvl5pPr marL="20574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200" b="0" i="0" kern="1200">
                <a:solidFill>
                  <a:schemeClr val="tx1"/>
                </a:solidFill>
                <a:latin typeface="+mj-lt"/>
                <a:ea typeface="+mj-ea"/>
                <a:cs typeface="+mj-cs"/>
              </a:defRPr>
            </a:lvl5pPr>
            <a:lvl6pPr marL="25060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200" b="0" i="0" kern="1200">
                <a:solidFill>
                  <a:schemeClr val="tx1"/>
                </a:solidFill>
                <a:latin typeface="+mj-lt"/>
                <a:ea typeface="+mj-ea"/>
                <a:cs typeface="+mj-cs"/>
              </a:defRPr>
            </a:lvl6pPr>
            <a:lvl7pPr marL="29718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200" b="0" i="0" kern="1200">
                <a:solidFill>
                  <a:schemeClr val="tx1"/>
                </a:solidFill>
                <a:latin typeface="+mj-lt"/>
                <a:ea typeface="+mj-ea"/>
                <a:cs typeface="+mj-cs"/>
              </a:defRPr>
            </a:lvl7pPr>
            <a:lvl8pPr marL="34290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200" b="0" i="0" kern="1200">
                <a:solidFill>
                  <a:schemeClr val="tx1"/>
                </a:solidFill>
                <a:latin typeface="+mj-lt"/>
                <a:ea typeface="+mj-ea"/>
                <a:cs typeface="+mj-cs"/>
              </a:defRPr>
            </a:lvl8pPr>
            <a:lvl9pPr marL="38862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200" b="0" i="0" kern="1200">
                <a:solidFill>
                  <a:schemeClr val="tx1"/>
                </a:solidFill>
                <a:latin typeface="+mj-lt"/>
                <a:ea typeface="+mj-ea"/>
                <a:cs typeface="+mj-cs"/>
              </a:defRPr>
            </a:lvl9pPr>
          </a:lstStyle>
          <a:p>
            <a:pPr marL="285750" indent="-285750">
              <a:buFont typeface="Arial" panose="020B0604020202020204" pitchFamily="34" charset="0"/>
              <a:buChar char="•"/>
            </a:pPr>
            <a:r>
              <a:rPr lang="en-US" sz="1600" b="1" dirty="0">
                <a:solidFill>
                  <a:schemeClr val="accent1">
                    <a:lumMod val="75000"/>
                  </a:schemeClr>
                </a:solidFill>
              </a:rPr>
              <a:t>Please review Section 3 in its entirety for a full list of submission specifications. </a:t>
            </a:r>
            <a:endParaRPr lang="en-US" sz="1600" dirty="0">
              <a:solidFill>
                <a:schemeClr val="accent1">
                  <a:lumMod val="75000"/>
                </a:schemeClr>
              </a:solidFill>
            </a:endParaRPr>
          </a:p>
          <a:p>
            <a:pPr marL="0" indent="0">
              <a:buNone/>
            </a:pPr>
            <a:endParaRPr lang="en-US" sz="1600" dirty="0">
              <a:solidFill>
                <a:schemeClr val="accent1">
                  <a:lumMod val="75000"/>
                </a:schemeClr>
              </a:solidFill>
            </a:endParaRPr>
          </a:p>
        </p:txBody>
      </p:sp>
      <p:sp>
        <p:nvSpPr>
          <p:cNvPr id="3" name="TextBox 2"/>
          <p:cNvSpPr txBox="1"/>
          <p:nvPr/>
        </p:nvSpPr>
        <p:spPr>
          <a:xfrm>
            <a:off x="4100943" y="2518663"/>
            <a:ext cx="4036671" cy="400110"/>
          </a:xfrm>
          <a:prstGeom prst="rect">
            <a:avLst/>
          </a:prstGeom>
          <a:noFill/>
        </p:spPr>
        <p:txBody>
          <a:bodyPr wrap="square" rtlCol="0">
            <a:spAutoFit/>
          </a:bodyPr>
          <a:lstStyle/>
          <a:p>
            <a:r>
              <a:rPr lang="en-US" sz="2000" dirty="0">
                <a:latin typeface="Bahnschrift Light Condensed" panose="020B0502040204020203" pitchFamily="34" charset="0"/>
              </a:rPr>
              <a:t>Section 3 Quote Submission Requirements</a:t>
            </a:r>
            <a:endParaRPr lang="en-US" dirty="0"/>
          </a:p>
        </p:txBody>
      </p:sp>
      <p:sp>
        <p:nvSpPr>
          <p:cNvPr id="12" name="Content Placeholder 11"/>
          <p:cNvSpPr>
            <a:spLocks noGrp="1"/>
          </p:cNvSpPr>
          <p:nvPr>
            <p:ph sz="half" idx="1"/>
          </p:nvPr>
        </p:nvSpPr>
        <p:spPr>
          <a:xfrm>
            <a:off x="1417290" y="3199756"/>
            <a:ext cx="4504811" cy="2404447"/>
          </a:xfrm>
        </p:spPr>
        <p:txBody>
          <a:bodyPr>
            <a:noAutofit/>
          </a:bodyPr>
          <a:lstStyle/>
          <a:p>
            <a:r>
              <a:rPr lang="en-US" sz="2000" dirty="0" smtClean="0"/>
              <a:t>Bidders shall submit:</a:t>
            </a:r>
          </a:p>
          <a:p>
            <a:pPr lvl="1"/>
            <a:r>
              <a:rPr lang="en-US" sz="1800" b="1" dirty="0"/>
              <a:t>Technical Quote</a:t>
            </a:r>
            <a:r>
              <a:rPr lang="en-US" sz="1800" dirty="0"/>
              <a:t>, Section 3.14</a:t>
            </a:r>
          </a:p>
          <a:p>
            <a:pPr lvl="1"/>
            <a:r>
              <a:rPr lang="en-US" sz="1800" b="1" dirty="0"/>
              <a:t>Management Overview</a:t>
            </a:r>
            <a:r>
              <a:rPr lang="en-US" sz="1800" dirty="0"/>
              <a:t>, Section 3.15</a:t>
            </a:r>
          </a:p>
          <a:p>
            <a:pPr lvl="1"/>
            <a:r>
              <a:rPr lang="en-US" sz="1800" b="1" dirty="0" smtClean="0"/>
              <a:t>State-Supplied </a:t>
            </a:r>
            <a:r>
              <a:rPr lang="en-US" sz="1800" b="1" dirty="0"/>
              <a:t>Price Sheet</a:t>
            </a:r>
            <a:r>
              <a:rPr lang="en-US" sz="1800" dirty="0"/>
              <a:t>, Section </a:t>
            </a:r>
            <a:r>
              <a:rPr lang="en-US" sz="1800" dirty="0" smtClean="0"/>
              <a:t>3.26</a:t>
            </a:r>
            <a:endParaRPr lang="en-US" sz="1800" dirty="0"/>
          </a:p>
          <a:p>
            <a:endParaRPr lang="en-US" sz="2000" dirty="0" smtClean="0"/>
          </a:p>
          <a:p>
            <a:endParaRPr lang="en-US" sz="2000" dirty="0"/>
          </a:p>
        </p:txBody>
      </p:sp>
      <p:sp>
        <p:nvSpPr>
          <p:cNvPr id="10" name="Content Placeholder 11"/>
          <p:cNvSpPr>
            <a:spLocks noGrp="1"/>
          </p:cNvSpPr>
          <p:nvPr>
            <p:ph sz="half" idx="1"/>
          </p:nvPr>
        </p:nvSpPr>
        <p:spPr>
          <a:xfrm>
            <a:off x="6537867" y="3199756"/>
            <a:ext cx="4283400" cy="2322112"/>
          </a:xfrm>
        </p:spPr>
        <p:txBody>
          <a:bodyPr>
            <a:normAutofit fontScale="92500" lnSpcReduction="10000"/>
          </a:bodyPr>
          <a:lstStyle/>
          <a:p>
            <a:r>
              <a:rPr lang="en-US" sz="2000" dirty="0" smtClean="0"/>
              <a:t>Bidders should submit:</a:t>
            </a:r>
          </a:p>
          <a:p>
            <a:pPr lvl="1"/>
            <a:r>
              <a:rPr lang="en-US" sz="1800" b="1" dirty="0" smtClean="0"/>
              <a:t>Technical Experience</a:t>
            </a:r>
            <a:r>
              <a:rPr lang="en-US" sz="1800" dirty="0" smtClean="0"/>
              <a:t>, Section 3.14.1</a:t>
            </a:r>
          </a:p>
          <a:p>
            <a:pPr lvl="1"/>
            <a:r>
              <a:rPr lang="en-US" sz="1800" b="1" dirty="0" smtClean="0"/>
              <a:t>Contract Management</a:t>
            </a:r>
            <a:r>
              <a:rPr lang="en-US" sz="1800" dirty="0" smtClean="0"/>
              <a:t>, </a:t>
            </a:r>
            <a:r>
              <a:rPr lang="en-US" sz="1800" dirty="0"/>
              <a:t>Section </a:t>
            </a:r>
            <a:r>
              <a:rPr lang="en-US" sz="1800" dirty="0" smtClean="0"/>
              <a:t>3.16</a:t>
            </a:r>
            <a:endParaRPr lang="en-US" sz="1800" dirty="0"/>
          </a:p>
          <a:p>
            <a:pPr lvl="1"/>
            <a:r>
              <a:rPr lang="en-US" sz="1800" b="1" dirty="0"/>
              <a:t>Contract Schedule</a:t>
            </a:r>
            <a:r>
              <a:rPr lang="en-US" sz="1800" dirty="0"/>
              <a:t>, Section </a:t>
            </a:r>
            <a:r>
              <a:rPr lang="en-US" sz="1800" dirty="0" smtClean="0"/>
              <a:t>3.17</a:t>
            </a:r>
          </a:p>
          <a:p>
            <a:pPr lvl="1"/>
            <a:r>
              <a:rPr lang="en-US" sz="1800" b="1" dirty="0" smtClean="0"/>
              <a:t>Mobilization Plan</a:t>
            </a:r>
            <a:r>
              <a:rPr lang="en-US" sz="1800" dirty="0" smtClean="0"/>
              <a:t>, Section 3.18</a:t>
            </a:r>
          </a:p>
          <a:p>
            <a:pPr lvl="1"/>
            <a:r>
              <a:rPr lang="en-US" sz="1800" b="1" dirty="0" smtClean="0"/>
              <a:t>Resumes</a:t>
            </a:r>
            <a:r>
              <a:rPr lang="en-US" sz="1800" dirty="0" smtClean="0"/>
              <a:t>, Section 3.23</a:t>
            </a:r>
            <a:endParaRPr lang="en-US" sz="1800" dirty="0"/>
          </a:p>
          <a:p>
            <a:endParaRPr lang="en-US" sz="2000" dirty="0"/>
          </a:p>
        </p:txBody>
      </p:sp>
      <p:cxnSp>
        <p:nvCxnSpPr>
          <p:cNvPr id="11" name="Straight Connector 10"/>
          <p:cNvCxnSpPr/>
          <p:nvPr/>
        </p:nvCxnSpPr>
        <p:spPr>
          <a:xfrm>
            <a:off x="6147581" y="3080824"/>
            <a:ext cx="0" cy="2329837"/>
          </a:xfrm>
          <a:prstGeom prst="line">
            <a:avLst/>
          </a:prstGeom>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2781784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wipe(down)">
                                      <p:cBhvr>
                                        <p:cTn id="7" dur="500"/>
                                        <p:tgtEl>
                                          <p:spTgt spid="8"/>
                                        </p:tgtEl>
                                      </p:cBhvr>
                                    </p:animEffect>
                                  </p:childTnLst>
                                </p:cTn>
                              </p:par>
                              <p:par>
                                <p:cTn id="8" presetID="22" presetClass="entr" presetSubtype="4" fill="hold" grpId="0" nodeType="withEffect">
                                  <p:stCondLst>
                                    <p:cond delay="0"/>
                                  </p:stCondLst>
                                  <p:childTnLst>
                                    <p:set>
                                      <p:cBhvr>
                                        <p:cTn id="9" dur="1" fill="hold">
                                          <p:stCondLst>
                                            <p:cond delay="0"/>
                                          </p:stCondLst>
                                        </p:cTn>
                                        <p:tgtEl>
                                          <p:spTgt spid="12">
                                            <p:txEl>
                                              <p:pRg st="0" end="0"/>
                                            </p:txEl>
                                          </p:spTgt>
                                        </p:tgtEl>
                                        <p:attrNameLst>
                                          <p:attrName>style.visibility</p:attrName>
                                        </p:attrNameLst>
                                      </p:cBhvr>
                                      <p:to>
                                        <p:strVal val="visible"/>
                                      </p:to>
                                    </p:set>
                                    <p:animEffect transition="in" filter="wipe(down)">
                                      <p:cBhvr>
                                        <p:cTn id="10" dur="500"/>
                                        <p:tgtEl>
                                          <p:spTgt spid="12">
                                            <p:txEl>
                                              <p:pRg st="0" end="0"/>
                                            </p:txEl>
                                          </p:spTgt>
                                        </p:tgtEl>
                                      </p:cBhvr>
                                    </p:animEffect>
                                  </p:childTnLst>
                                </p:cTn>
                              </p:par>
                              <p:par>
                                <p:cTn id="11" presetID="22" presetClass="entr" presetSubtype="4" fill="hold" grpId="0" nodeType="withEffect">
                                  <p:stCondLst>
                                    <p:cond delay="0"/>
                                  </p:stCondLst>
                                  <p:childTnLst>
                                    <p:set>
                                      <p:cBhvr>
                                        <p:cTn id="12" dur="1" fill="hold">
                                          <p:stCondLst>
                                            <p:cond delay="0"/>
                                          </p:stCondLst>
                                        </p:cTn>
                                        <p:tgtEl>
                                          <p:spTgt spid="12">
                                            <p:txEl>
                                              <p:pRg st="1" end="1"/>
                                            </p:txEl>
                                          </p:spTgt>
                                        </p:tgtEl>
                                        <p:attrNameLst>
                                          <p:attrName>style.visibility</p:attrName>
                                        </p:attrNameLst>
                                      </p:cBhvr>
                                      <p:to>
                                        <p:strVal val="visible"/>
                                      </p:to>
                                    </p:set>
                                    <p:animEffect transition="in" filter="wipe(down)">
                                      <p:cBhvr>
                                        <p:cTn id="13" dur="500"/>
                                        <p:tgtEl>
                                          <p:spTgt spid="12">
                                            <p:txEl>
                                              <p:pRg st="1" end="1"/>
                                            </p:txEl>
                                          </p:spTgt>
                                        </p:tgtEl>
                                      </p:cBhvr>
                                    </p:animEffect>
                                  </p:childTnLst>
                                </p:cTn>
                              </p:par>
                              <p:par>
                                <p:cTn id="14" presetID="22" presetClass="entr" presetSubtype="4" fill="hold" grpId="0" nodeType="withEffect">
                                  <p:stCondLst>
                                    <p:cond delay="0"/>
                                  </p:stCondLst>
                                  <p:childTnLst>
                                    <p:set>
                                      <p:cBhvr>
                                        <p:cTn id="15" dur="1" fill="hold">
                                          <p:stCondLst>
                                            <p:cond delay="0"/>
                                          </p:stCondLst>
                                        </p:cTn>
                                        <p:tgtEl>
                                          <p:spTgt spid="12">
                                            <p:txEl>
                                              <p:pRg st="2" end="2"/>
                                            </p:txEl>
                                          </p:spTgt>
                                        </p:tgtEl>
                                        <p:attrNameLst>
                                          <p:attrName>style.visibility</p:attrName>
                                        </p:attrNameLst>
                                      </p:cBhvr>
                                      <p:to>
                                        <p:strVal val="visible"/>
                                      </p:to>
                                    </p:set>
                                    <p:animEffect transition="in" filter="wipe(down)">
                                      <p:cBhvr>
                                        <p:cTn id="16" dur="500"/>
                                        <p:tgtEl>
                                          <p:spTgt spid="12">
                                            <p:txEl>
                                              <p:pRg st="2" end="2"/>
                                            </p:txEl>
                                          </p:spTgt>
                                        </p:tgtEl>
                                      </p:cBhvr>
                                    </p:animEffect>
                                  </p:childTnLst>
                                </p:cTn>
                              </p:par>
                              <p:par>
                                <p:cTn id="17" presetID="22" presetClass="entr" presetSubtype="4" fill="hold" grpId="0" nodeType="withEffect">
                                  <p:stCondLst>
                                    <p:cond delay="0"/>
                                  </p:stCondLst>
                                  <p:childTnLst>
                                    <p:set>
                                      <p:cBhvr>
                                        <p:cTn id="18" dur="1" fill="hold">
                                          <p:stCondLst>
                                            <p:cond delay="0"/>
                                          </p:stCondLst>
                                        </p:cTn>
                                        <p:tgtEl>
                                          <p:spTgt spid="12">
                                            <p:txEl>
                                              <p:pRg st="3" end="3"/>
                                            </p:txEl>
                                          </p:spTgt>
                                        </p:tgtEl>
                                        <p:attrNameLst>
                                          <p:attrName>style.visibility</p:attrName>
                                        </p:attrNameLst>
                                      </p:cBhvr>
                                      <p:to>
                                        <p:strVal val="visible"/>
                                      </p:to>
                                    </p:set>
                                    <p:animEffect transition="in" filter="wipe(down)">
                                      <p:cBhvr>
                                        <p:cTn id="19" dur="500"/>
                                        <p:tgtEl>
                                          <p:spTgt spid="12">
                                            <p:txEl>
                                              <p:pRg st="3" end="3"/>
                                            </p:txEl>
                                          </p:spTgt>
                                        </p:tgtEl>
                                      </p:cBhvr>
                                    </p:animEffect>
                                  </p:childTnLst>
                                </p:cTn>
                              </p:par>
                              <p:par>
                                <p:cTn id="20" presetID="22" presetClass="entr" presetSubtype="4" fill="hold" grpId="0" nodeType="withEffect">
                                  <p:stCondLst>
                                    <p:cond delay="0"/>
                                  </p:stCondLst>
                                  <p:childTnLst>
                                    <p:set>
                                      <p:cBhvr>
                                        <p:cTn id="21" dur="1" fill="hold">
                                          <p:stCondLst>
                                            <p:cond delay="0"/>
                                          </p:stCondLst>
                                        </p:cTn>
                                        <p:tgtEl>
                                          <p:spTgt spid="10">
                                            <p:txEl>
                                              <p:pRg st="0" end="0"/>
                                            </p:txEl>
                                          </p:spTgt>
                                        </p:tgtEl>
                                        <p:attrNameLst>
                                          <p:attrName>style.visibility</p:attrName>
                                        </p:attrNameLst>
                                      </p:cBhvr>
                                      <p:to>
                                        <p:strVal val="visible"/>
                                      </p:to>
                                    </p:set>
                                    <p:animEffect transition="in" filter="wipe(down)">
                                      <p:cBhvr>
                                        <p:cTn id="22" dur="500"/>
                                        <p:tgtEl>
                                          <p:spTgt spid="10">
                                            <p:txEl>
                                              <p:pRg st="0" end="0"/>
                                            </p:txEl>
                                          </p:spTgt>
                                        </p:tgtEl>
                                      </p:cBhvr>
                                    </p:animEffect>
                                  </p:childTnLst>
                                </p:cTn>
                              </p:par>
                              <p:par>
                                <p:cTn id="23" presetID="22" presetClass="entr" presetSubtype="4" fill="hold" grpId="0" nodeType="withEffect">
                                  <p:stCondLst>
                                    <p:cond delay="0"/>
                                  </p:stCondLst>
                                  <p:childTnLst>
                                    <p:set>
                                      <p:cBhvr>
                                        <p:cTn id="24" dur="1" fill="hold">
                                          <p:stCondLst>
                                            <p:cond delay="0"/>
                                          </p:stCondLst>
                                        </p:cTn>
                                        <p:tgtEl>
                                          <p:spTgt spid="10">
                                            <p:txEl>
                                              <p:pRg st="1" end="1"/>
                                            </p:txEl>
                                          </p:spTgt>
                                        </p:tgtEl>
                                        <p:attrNameLst>
                                          <p:attrName>style.visibility</p:attrName>
                                        </p:attrNameLst>
                                      </p:cBhvr>
                                      <p:to>
                                        <p:strVal val="visible"/>
                                      </p:to>
                                    </p:set>
                                    <p:animEffect transition="in" filter="wipe(down)">
                                      <p:cBhvr>
                                        <p:cTn id="25" dur="500"/>
                                        <p:tgtEl>
                                          <p:spTgt spid="10">
                                            <p:txEl>
                                              <p:pRg st="1" end="1"/>
                                            </p:txEl>
                                          </p:spTgt>
                                        </p:tgtEl>
                                      </p:cBhvr>
                                    </p:animEffect>
                                  </p:childTnLst>
                                </p:cTn>
                              </p:par>
                              <p:par>
                                <p:cTn id="26" presetID="22" presetClass="entr" presetSubtype="4" fill="hold" grpId="0" nodeType="withEffect">
                                  <p:stCondLst>
                                    <p:cond delay="0"/>
                                  </p:stCondLst>
                                  <p:childTnLst>
                                    <p:set>
                                      <p:cBhvr>
                                        <p:cTn id="27" dur="1" fill="hold">
                                          <p:stCondLst>
                                            <p:cond delay="0"/>
                                          </p:stCondLst>
                                        </p:cTn>
                                        <p:tgtEl>
                                          <p:spTgt spid="10">
                                            <p:txEl>
                                              <p:pRg st="2" end="2"/>
                                            </p:txEl>
                                          </p:spTgt>
                                        </p:tgtEl>
                                        <p:attrNameLst>
                                          <p:attrName>style.visibility</p:attrName>
                                        </p:attrNameLst>
                                      </p:cBhvr>
                                      <p:to>
                                        <p:strVal val="visible"/>
                                      </p:to>
                                    </p:set>
                                    <p:animEffect transition="in" filter="wipe(down)">
                                      <p:cBhvr>
                                        <p:cTn id="28" dur="500"/>
                                        <p:tgtEl>
                                          <p:spTgt spid="10">
                                            <p:txEl>
                                              <p:pRg st="2" end="2"/>
                                            </p:txEl>
                                          </p:spTgt>
                                        </p:tgtEl>
                                      </p:cBhvr>
                                    </p:animEffect>
                                  </p:childTnLst>
                                </p:cTn>
                              </p:par>
                              <p:par>
                                <p:cTn id="29" presetID="22" presetClass="entr" presetSubtype="4" fill="hold" grpId="0" nodeType="withEffect">
                                  <p:stCondLst>
                                    <p:cond delay="0"/>
                                  </p:stCondLst>
                                  <p:childTnLst>
                                    <p:set>
                                      <p:cBhvr>
                                        <p:cTn id="30" dur="1" fill="hold">
                                          <p:stCondLst>
                                            <p:cond delay="0"/>
                                          </p:stCondLst>
                                        </p:cTn>
                                        <p:tgtEl>
                                          <p:spTgt spid="10">
                                            <p:txEl>
                                              <p:pRg st="3" end="3"/>
                                            </p:txEl>
                                          </p:spTgt>
                                        </p:tgtEl>
                                        <p:attrNameLst>
                                          <p:attrName>style.visibility</p:attrName>
                                        </p:attrNameLst>
                                      </p:cBhvr>
                                      <p:to>
                                        <p:strVal val="visible"/>
                                      </p:to>
                                    </p:set>
                                    <p:animEffect transition="in" filter="wipe(down)">
                                      <p:cBhvr>
                                        <p:cTn id="31" dur="500"/>
                                        <p:tgtEl>
                                          <p:spTgt spid="10">
                                            <p:txEl>
                                              <p:pRg st="3" end="3"/>
                                            </p:txEl>
                                          </p:spTgt>
                                        </p:tgtEl>
                                      </p:cBhvr>
                                    </p:animEffect>
                                  </p:childTnLst>
                                </p:cTn>
                              </p:par>
                              <p:par>
                                <p:cTn id="32" presetID="22" presetClass="entr" presetSubtype="4" fill="hold" grpId="0" nodeType="withEffect">
                                  <p:stCondLst>
                                    <p:cond delay="0"/>
                                  </p:stCondLst>
                                  <p:childTnLst>
                                    <p:set>
                                      <p:cBhvr>
                                        <p:cTn id="33" dur="1" fill="hold">
                                          <p:stCondLst>
                                            <p:cond delay="0"/>
                                          </p:stCondLst>
                                        </p:cTn>
                                        <p:tgtEl>
                                          <p:spTgt spid="10">
                                            <p:txEl>
                                              <p:pRg st="4" end="4"/>
                                            </p:txEl>
                                          </p:spTgt>
                                        </p:tgtEl>
                                        <p:attrNameLst>
                                          <p:attrName>style.visibility</p:attrName>
                                        </p:attrNameLst>
                                      </p:cBhvr>
                                      <p:to>
                                        <p:strVal val="visible"/>
                                      </p:to>
                                    </p:set>
                                    <p:animEffect transition="in" filter="wipe(down)">
                                      <p:cBhvr>
                                        <p:cTn id="34" dur="500"/>
                                        <p:tgtEl>
                                          <p:spTgt spid="10">
                                            <p:txEl>
                                              <p:pRg st="4" end="4"/>
                                            </p:txEl>
                                          </p:spTgt>
                                        </p:tgtEl>
                                      </p:cBhvr>
                                    </p:animEffect>
                                  </p:childTnLst>
                                </p:cTn>
                              </p:par>
                              <p:par>
                                <p:cTn id="35" presetID="22" presetClass="entr" presetSubtype="4" fill="hold" grpId="0" nodeType="withEffect">
                                  <p:stCondLst>
                                    <p:cond delay="0"/>
                                  </p:stCondLst>
                                  <p:childTnLst>
                                    <p:set>
                                      <p:cBhvr>
                                        <p:cTn id="36" dur="1" fill="hold">
                                          <p:stCondLst>
                                            <p:cond delay="0"/>
                                          </p:stCondLst>
                                        </p:cTn>
                                        <p:tgtEl>
                                          <p:spTgt spid="10">
                                            <p:txEl>
                                              <p:pRg st="5" end="5"/>
                                            </p:txEl>
                                          </p:spTgt>
                                        </p:tgtEl>
                                        <p:attrNameLst>
                                          <p:attrName>style.visibility</p:attrName>
                                        </p:attrNameLst>
                                      </p:cBhvr>
                                      <p:to>
                                        <p:strVal val="visible"/>
                                      </p:to>
                                    </p:set>
                                    <p:animEffect transition="in" filter="wipe(down)">
                                      <p:cBhvr>
                                        <p:cTn id="37" dur="500"/>
                                        <p:tgtEl>
                                          <p:spTgt spid="10">
                                            <p:txEl>
                                              <p:pRg st="5" end="5"/>
                                            </p:txEl>
                                          </p:spTgt>
                                        </p:tgtEl>
                                      </p:cBhvr>
                                    </p:animEffect>
                                  </p:childTnLst>
                                </p:cTn>
                              </p:par>
                              <p:par>
                                <p:cTn id="38" presetID="22" presetClass="entr" presetSubtype="4" fill="hold" nodeType="withEffect">
                                  <p:stCondLst>
                                    <p:cond delay="0"/>
                                  </p:stCondLst>
                                  <p:childTnLst>
                                    <p:set>
                                      <p:cBhvr>
                                        <p:cTn id="39" dur="1" fill="hold">
                                          <p:stCondLst>
                                            <p:cond delay="0"/>
                                          </p:stCondLst>
                                        </p:cTn>
                                        <p:tgtEl>
                                          <p:spTgt spid="11"/>
                                        </p:tgtEl>
                                        <p:attrNameLst>
                                          <p:attrName>style.visibility</p:attrName>
                                        </p:attrNameLst>
                                      </p:cBhvr>
                                      <p:to>
                                        <p:strVal val="visible"/>
                                      </p:to>
                                    </p:set>
                                    <p:animEffect transition="in" filter="wipe(down)">
                                      <p:cBhvr>
                                        <p:cTn id="40" dur="5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P spid="12" grpId="0" build="p"/>
      <p:bldP spid="10" grpId="0" build="p"/>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295401" y="1218221"/>
            <a:ext cx="9404723" cy="769253"/>
          </a:xfrm>
        </p:spPr>
        <p:txBody>
          <a:bodyPr/>
          <a:lstStyle/>
          <a:p>
            <a:r>
              <a:rPr lang="en-US" dirty="0"/>
              <a:t>BID SOLICITATION AT A GLANCE</a:t>
            </a:r>
          </a:p>
        </p:txBody>
      </p:sp>
      <p:sp>
        <p:nvSpPr>
          <p:cNvPr id="3" name="Content Placeholder 2"/>
          <p:cNvSpPr>
            <a:spLocks noGrp="1"/>
          </p:cNvSpPr>
          <p:nvPr>
            <p:ph idx="1"/>
          </p:nvPr>
        </p:nvSpPr>
        <p:spPr>
          <a:xfrm>
            <a:off x="1295401" y="3038622"/>
            <a:ext cx="9601196" cy="3108960"/>
          </a:xfrm>
        </p:spPr>
        <p:txBody>
          <a:bodyPr>
            <a:normAutofit fontScale="92500" lnSpcReduction="20000"/>
          </a:bodyPr>
          <a:lstStyle/>
          <a:p>
            <a:pPr lvl="1"/>
            <a:r>
              <a:rPr lang="en-US" sz="2000" dirty="0" smtClean="0"/>
              <a:t>Section </a:t>
            </a:r>
            <a:r>
              <a:rPr lang="en-US" sz="2000" dirty="0"/>
              <a:t>4: Scope of </a:t>
            </a:r>
            <a:r>
              <a:rPr lang="en-US" sz="2000" dirty="0" smtClean="0"/>
              <a:t>Work</a:t>
            </a:r>
          </a:p>
          <a:p>
            <a:pPr lvl="2"/>
            <a:r>
              <a:rPr lang="en-US" dirty="0" smtClean="0"/>
              <a:t>Required </a:t>
            </a:r>
            <a:r>
              <a:rPr lang="en-US" dirty="0"/>
              <a:t>s</a:t>
            </a:r>
            <a:r>
              <a:rPr lang="en-US" dirty="0" smtClean="0"/>
              <a:t>ervices for awarded Contractor</a:t>
            </a:r>
            <a:endParaRPr lang="en-US" dirty="0"/>
          </a:p>
          <a:p>
            <a:pPr lvl="1"/>
            <a:r>
              <a:rPr lang="en-US" sz="2000" dirty="0"/>
              <a:t>Section 5: General Contract Terms</a:t>
            </a:r>
          </a:p>
          <a:p>
            <a:pPr lvl="2"/>
            <a:r>
              <a:rPr lang="en-US" dirty="0"/>
              <a:t>Contractual language including </a:t>
            </a:r>
            <a:r>
              <a:rPr lang="en-US" dirty="0" smtClean="0"/>
              <a:t>term details </a:t>
            </a:r>
            <a:r>
              <a:rPr lang="en-US" dirty="0"/>
              <a:t>(Section 5.1 and 5.2)</a:t>
            </a:r>
          </a:p>
          <a:p>
            <a:pPr lvl="3">
              <a:buFont typeface="Courier New" panose="02070309020205020404" pitchFamily="49" charset="0"/>
              <a:buChar char="o"/>
            </a:pPr>
            <a:r>
              <a:rPr lang="en-US" sz="1800" dirty="0" smtClean="0"/>
              <a:t>4-Year </a:t>
            </a:r>
            <a:r>
              <a:rPr lang="en-US" sz="1800" dirty="0"/>
              <a:t>Base Term</a:t>
            </a:r>
          </a:p>
          <a:p>
            <a:pPr lvl="3">
              <a:buFont typeface="Courier New" panose="02070309020205020404" pitchFamily="49" charset="0"/>
              <a:buChar char="o"/>
            </a:pPr>
            <a:r>
              <a:rPr lang="en-US" sz="1800" dirty="0"/>
              <a:t>Two 1-Year Extension Term Options</a:t>
            </a:r>
          </a:p>
          <a:p>
            <a:pPr lvl="2"/>
            <a:r>
              <a:rPr lang="en-US" dirty="0"/>
              <a:t>Staff </a:t>
            </a:r>
            <a:r>
              <a:rPr lang="en-US" dirty="0" smtClean="0"/>
              <a:t>Substitutions </a:t>
            </a:r>
            <a:r>
              <a:rPr lang="en-US" dirty="0"/>
              <a:t>(Section 5.5)</a:t>
            </a:r>
          </a:p>
          <a:p>
            <a:pPr lvl="2"/>
            <a:r>
              <a:rPr lang="en-US" dirty="0"/>
              <a:t>Ownership of </a:t>
            </a:r>
            <a:r>
              <a:rPr lang="en-US" dirty="0" smtClean="0"/>
              <a:t>Materials </a:t>
            </a:r>
            <a:r>
              <a:rPr lang="en-US" dirty="0"/>
              <a:t>(Section 5.4</a:t>
            </a:r>
            <a:r>
              <a:rPr lang="en-US" dirty="0" smtClean="0"/>
              <a:t>)</a:t>
            </a:r>
          </a:p>
          <a:p>
            <a:pPr lvl="2"/>
            <a:r>
              <a:rPr lang="en-US" dirty="0" smtClean="0"/>
              <a:t>Liquidated Damages (Section 5.8)</a:t>
            </a:r>
            <a:endParaRPr lang="en-US" dirty="0"/>
          </a:p>
        </p:txBody>
      </p:sp>
      <p:sp>
        <p:nvSpPr>
          <p:cNvPr id="5" name="TextBox 4"/>
          <p:cNvSpPr txBox="1"/>
          <p:nvPr/>
        </p:nvSpPr>
        <p:spPr>
          <a:xfrm>
            <a:off x="3967089" y="2532185"/>
            <a:ext cx="4023360" cy="369332"/>
          </a:xfrm>
          <a:prstGeom prst="rect">
            <a:avLst/>
          </a:prstGeom>
          <a:noFill/>
        </p:spPr>
        <p:txBody>
          <a:bodyPr wrap="square" rtlCol="0">
            <a:spAutoFit/>
          </a:bodyPr>
          <a:lstStyle/>
          <a:p>
            <a:r>
              <a:rPr lang="en-US" dirty="0" smtClean="0"/>
              <a:t>Please review each section carefully. </a:t>
            </a:r>
            <a:endParaRPr lang="en-US" dirty="0"/>
          </a:p>
        </p:txBody>
      </p:sp>
    </p:spTree>
    <p:extLst>
      <p:ext uri="{BB962C8B-B14F-4D97-AF65-F5344CB8AC3E}">
        <p14:creationId xmlns:p14="http://schemas.microsoft.com/office/powerpoint/2010/main" val="272157281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wipe(down)">
                                      <p:cBhvr>
                                        <p:cTn id="7" dur="500"/>
                                        <p:tgtEl>
                                          <p:spTgt spid="3">
                                            <p:txEl>
                                              <p:pRg st="0" end="0"/>
                                            </p:txEl>
                                          </p:spTgt>
                                        </p:tgtEl>
                                      </p:cBhvr>
                                    </p:animEffect>
                                  </p:childTnLst>
                                </p:cTn>
                              </p:par>
                              <p:par>
                                <p:cTn id="8" presetID="22" presetClass="entr" presetSubtype="4" fill="hold" grpId="0" nodeType="withEffect">
                                  <p:stCondLst>
                                    <p:cond delay="0"/>
                                  </p:stCondLst>
                                  <p:childTnLst>
                                    <p:set>
                                      <p:cBhvr>
                                        <p:cTn id="9" dur="1" fill="hold">
                                          <p:stCondLst>
                                            <p:cond delay="0"/>
                                          </p:stCondLst>
                                        </p:cTn>
                                        <p:tgtEl>
                                          <p:spTgt spid="3">
                                            <p:txEl>
                                              <p:pRg st="1" end="1"/>
                                            </p:txEl>
                                          </p:spTgt>
                                        </p:tgtEl>
                                        <p:attrNameLst>
                                          <p:attrName>style.visibility</p:attrName>
                                        </p:attrNameLst>
                                      </p:cBhvr>
                                      <p:to>
                                        <p:strVal val="visible"/>
                                      </p:to>
                                    </p:set>
                                    <p:animEffect transition="in" filter="wipe(down)">
                                      <p:cBhvr>
                                        <p:cTn id="10" dur="500"/>
                                        <p:tgtEl>
                                          <p:spTgt spid="3">
                                            <p:txEl>
                                              <p:pRg st="1" end="1"/>
                                            </p:txEl>
                                          </p:spTgt>
                                        </p:tgtEl>
                                      </p:cBhvr>
                                    </p:animEffect>
                                  </p:childTnLst>
                                </p:cTn>
                              </p:par>
                              <p:par>
                                <p:cTn id="11" presetID="22" presetClass="entr" presetSubtype="4" fill="hold" grpId="0" nodeType="withEffect">
                                  <p:stCondLst>
                                    <p:cond delay="0"/>
                                  </p:stCondLst>
                                  <p:childTnLst>
                                    <p:set>
                                      <p:cBhvr>
                                        <p:cTn id="12" dur="1" fill="hold">
                                          <p:stCondLst>
                                            <p:cond delay="0"/>
                                          </p:stCondLst>
                                        </p:cTn>
                                        <p:tgtEl>
                                          <p:spTgt spid="3">
                                            <p:txEl>
                                              <p:pRg st="2" end="2"/>
                                            </p:txEl>
                                          </p:spTgt>
                                        </p:tgtEl>
                                        <p:attrNameLst>
                                          <p:attrName>style.visibility</p:attrName>
                                        </p:attrNameLst>
                                      </p:cBhvr>
                                      <p:to>
                                        <p:strVal val="visible"/>
                                      </p:to>
                                    </p:set>
                                    <p:animEffect transition="in" filter="wipe(down)">
                                      <p:cBhvr>
                                        <p:cTn id="13" dur="500"/>
                                        <p:tgtEl>
                                          <p:spTgt spid="3">
                                            <p:txEl>
                                              <p:pRg st="2" end="2"/>
                                            </p:txEl>
                                          </p:spTgt>
                                        </p:tgtEl>
                                      </p:cBhvr>
                                    </p:animEffect>
                                  </p:childTnLst>
                                </p:cTn>
                              </p:par>
                              <p:par>
                                <p:cTn id="14" presetID="22" presetClass="entr" presetSubtype="4" fill="hold" grpId="0" nodeType="withEffect">
                                  <p:stCondLst>
                                    <p:cond delay="0"/>
                                  </p:stCondLst>
                                  <p:childTnLst>
                                    <p:set>
                                      <p:cBhvr>
                                        <p:cTn id="15" dur="1" fill="hold">
                                          <p:stCondLst>
                                            <p:cond delay="0"/>
                                          </p:stCondLst>
                                        </p:cTn>
                                        <p:tgtEl>
                                          <p:spTgt spid="3">
                                            <p:txEl>
                                              <p:pRg st="3" end="3"/>
                                            </p:txEl>
                                          </p:spTgt>
                                        </p:tgtEl>
                                        <p:attrNameLst>
                                          <p:attrName>style.visibility</p:attrName>
                                        </p:attrNameLst>
                                      </p:cBhvr>
                                      <p:to>
                                        <p:strVal val="visible"/>
                                      </p:to>
                                    </p:set>
                                    <p:animEffect transition="in" filter="wipe(down)">
                                      <p:cBhvr>
                                        <p:cTn id="16" dur="500"/>
                                        <p:tgtEl>
                                          <p:spTgt spid="3">
                                            <p:txEl>
                                              <p:pRg st="3" end="3"/>
                                            </p:txEl>
                                          </p:spTgt>
                                        </p:tgtEl>
                                      </p:cBhvr>
                                    </p:animEffect>
                                  </p:childTnLst>
                                </p:cTn>
                              </p:par>
                              <p:par>
                                <p:cTn id="17" presetID="22" presetClass="entr" presetSubtype="4" fill="hold" grpId="0" nodeType="withEffect">
                                  <p:stCondLst>
                                    <p:cond delay="0"/>
                                  </p:stCondLst>
                                  <p:childTnLst>
                                    <p:set>
                                      <p:cBhvr>
                                        <p:cTn id="18" dur="1" fill="hold">
                                          <p:stCondLst>
                                            <p:cond delay="0"/>
                                          </p:stCondLst>
                                        </p:cTn>
                                        <p:tgtEl>
                                          <p:spTgt spid="3">
                                            <p:txEl>
                                              <p:pRg st="4" end="4"/>
                                            </p:txEl>
                                          </p:spTgt>
                                        </p:tgtEl>
                                        <p:attrNameLst>
                                          <p:attrName>style.visibility</p:attrName>
                                        </p:attrNameLst>
                                      </p:cBhvr>
                                      <p:to>
                                        <p:strVal val="visible"/>
                                      </p:to>
                                    </p:set>
                                    <p:animEffect transition="in" filter="wipe(down)">
                                      <p:cBhvr>
                                        <p:cTn id="19" dur="500"/>
                                        <p:tgtEl>
                                          <p:spTgt spid="3">
                                            <p:txEl>
                                              <p:pRg st="4" end="4"/>
                                            </p:txEl>
                                          </p:spTgt>
                                        </p:tgtEl>
                                      </p:cBhvr>
                                    </p:animEffect>
                                  </p:childTnLst>
                                </p:cTn>
                              </p:par>
                              <p:par>
                                <p:cTn id="20" presetID="22" presetClass="entr" presetSubtype="4" fill="hold" grpId="0" nodeType="withEffect">
                                  <p:stCondLst>
                                    <p:cond delay="0"/>
                                  </p:stCondLst>
                                  <p:childTnLst>
                                    <p:set>
                                      <p:cBhvr>
                                        <p:cTn id="21" dur="1" fill="hold">
                                          <p:stCondLst>
                                            <p:cond delay="0"/>
                                          </p:stCondLst>
                                        </p:cTn>
                                        <p:tgtEl>
                                          <p:spTgt spid="3">
                                            <p:txEl>
                                              <p:pRg st="5" end="5"/>
                                            </p:txEl>
                                          </p:spTgt>
                                        </p:tgtEl>
                                        <p:attrNameLst>
                                          <p:attrName>style.visibility</p:attrName>
                                        </p:attrNameLst>
                                      </p:cBhvr>
                                      <p:to>
                                        <p:strVal val="visible"/>
                                      </p:to>
                                    </p:set>
                                    <p:animEffect transition="in" filter="wipe(down)">
                                      <p:cBhvr>
                                        <p:cTn id="22" dur="500"/>
                                        <p:tgtEl>
                                          <p:spTgt spid="3">
                                            <p:txEl>
                                              <p:pRg st="5" end="5"/>
                                            </p:txEl>
                                          </p:spTgt>
                                        </p:tgtEl>
                                      </p:cBhvr>
                                    </p:animEffect>
                                  </p:childTnLst>
                                </p:cTn>
                              </p:par>
                              <p:par>
                                <p:cTn id="23" presetID="22" presetClass="entr" presetSubtype="4" fill="hold" grpId="0" nodeType="withEffect">
                                  <p:stCondLst>
                                    <p:cond delay="0"/>
                                  </p:stCondLst>
                                  <p:childTnLst>
                                    <p:set>
                                      <p:cBhvr>
                                        <p:cTn id="24" dur="1" fill="hold">
                                          <p:stCondLst>
                                            <p:cond delay="0"/>
                                          </p:stCondLst>
                                        </p:cTn>
                                        <p:tgtEl>
                                          <p:spTgt spid="3">
                                            <p:txEl>
                                              <p:pRg st="6" end="6"/>
                                            </p:txEl>
                                          </p:spTgt>
                                        </p:tgtEl>
                                        <p:attrNameLst>
                                          <p:attrName>style.visibility</p:attrName>
                                        </p:attrNameLst>
                                      </p:cBhvr>
                                      <p:to>
                                        <p:strVal val="visible"/>
                                      </p:to>
                                    </p:set>
                                    <p:animEffect transition="in" filter="wipe(down)">
                                      <p:cBhvr>
                                        <p:cTn id="25" dur="500"/>
                                        <p:tgtEl>
                                          <p:spTgt spid="3">
                                            <p:txEl>
                                              <p:pRg st="6" end="6"/>
                                            </p:txEl>
                                          </p:spTgt>
                                        </p:tgtEl>
                                      </p:cBhvr>
                                    </p:animEffect>
                                  </p:childTnLst>
                                </p:cTn>
                              </p:par>
                              <p:par>
                                <p:cTn id="26" presetID="22" presetClass="entr" presetSubtype="4" fill="hold" grpId="0" nodeType="withEffect">
                                  <p:stCondLst>
                                    <p:cond delay="0"/>
                                  </p:stCondLst>
                                  <p:childTnLst>
                                    <p:set>
                                      <p:cBhvr>
                                        <p:cTn id="27" dur="1" fill="hold">
                                          <p:stCondLst>
                                            <p:cond delay="0"/>
                                          </p:stCondLst>
                                        </p:cTn>
                                        <p:tgtEl>
                                          <p:spTgt spid="3">
                                            <p:txEl>
                                              <p:pRg st="7" end="7"/>
                                            </p:txEl>
                                          </p:spTgt>
                                        </p:tgtEl>
                                        <p:attrNameLst>
                                          <p:attrName>style.visibility</p:attrName>
                                        </p:attrNameLst>
                                      </p:cBhvr>
                                      <p:to>
                                        <p:strVal val="visible"/>
                                      </p:to>
                                    </p:set>
                                    <p:animEffect transition="in" filter="wipe(down)">
                                      <p:cBhvr>
                                        <p:cTn id="28" dur="500"/>
                                        <p:tgtEl>
                                          <p:spTgt spid="3">
                                            <p:txEl>
                                              <p:pRg st="7" end="7"/>
                                            </p:txEl>
                                          </p:spTgt>
                                        </p:tgtEl>
                                      </p:cBhvr>
                                    </p:animEffect>
                                  </p:childTnLst>
                                </p:cTn>
                              </p:par>
                              <p:par>
                                <p:cTn id="29" presetID="22" presetClass="entr" presetSubtype="4" fill="hold" grpId="0" nodeType="withEffect">
                                  <p:stCondLst>
                                    <p:cond delay="0"/>
                                  </p:stCondLst>
                                  <p:childTnLst>
                                    <p:set>
                                      <p:cBhvr>
                                        <p:cTn id="30" dur="1" fill="hold">
                                          <p:stCondLst>
                                            <p:cond delay="0"/>
                                          </p:stCondLst>
                                        </p:cTn>
                                        <p:tgtEl>
                                          <p:spTgt spid="3">
                                            <p:txEl>
                                              <p:pRg st="8" end="8"/>
                                            </p:txEl>
                                          </p:spTgt>
                                        </p:tgtEl>
                                        <p:attrNameLst>
                                          <p:attrName>style.visibility</p:attrName>
                                        </p:attrNameLst>
                                      </p:cBhvr>
                                      <p:to>
                                        <p:strVal val="visible"/>
                                      </p:to>
                                    </p:set>
                                    <p:animEffect transition="in" filter="wipe(down)">
                                      <p:cBhvr>
                                        <p:cTn id="31" dur="500"/>
                                        <p:tgtEl>
                                          <p:spTgt spid="3">
                                            <p:txEl>
                                              <p:pRg st="8" end="8"/>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uiExpand="1" build="p"/>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BID SOLICITATION AT A GLANCE</a:t>
            </a:r>
          </a:p>
        </p:txBody>
      </p:sp>
      <p:sp>
        <p:nvSpPr>
          <p:cNvPr id="3" name="Content Placeholder 2"/>
          <p:cNvSpPr>
            <a:spLocks noGrp="1"/>
          </p:cNvSpPr>
          <p:nvPr>
            <p:ph idx="1"/>
          </p:nvPr>
        </p:nvSpPr>
        <p:spPr>
          <a:xfrm>
            <a:off x="1615463" y="2973272"/>
            <a:ext cx="8961074" cy="2686931"/>
          </a:xfrm>
        </p:spPr>
        <p:txBody>
          <a:bodyPr>
            <a:normAutofit/>
          </a:bodyPr>
          <a:lstStyle/>
          <a:p>
            <a:r>
              <a:rPr lang="en-US" sz="2000" dirty="0" smtClean="0"/>
              <a:t>Section </a:t>
            </a:r>
            <a:r>
              <a:rPr lang="en-US" sz="2000" dirty="0"/>
              <a:t>6: Data Security Requirements</a:t>
            </a:r>
          </a:p>
          <a:p>
            <a:r>
              <a:rPr lang="en-US" sz="2000" dirty="0"/>
              <a:t>Section 7: </a:t>
            </a:r>
            <a:r>
              <a:rPr lang="en-US" sz="2000" dirty="0" smtClean="0"/>
              <a:t>Insurance, Modifications </a:t>
            </a:r>
            <a:r>
              <a:rPr lang="en-US" sz="2000" dirty="0"/>
              <a:t>to the NJ Standard Terms and Conditions (SSTCs) and supplemental indemnification</a:t>
            </a:r>
          </a:p>
          <a:p>
            <a:r>
              <a:rPr lang="en-US" sz="2000" dirty="0"/>
              <a:t>Section 8: Evaluation criteria, clarifications, </a:t>
            </a:r>
            <a:r>
              <a:rPr lang="en-US" sz="2000" dirty="0" smtClean="0"/>
              <a:t>and the Best </a:t>
            </a:r>
            <a:r>
              <a:rPr lang="en-US" sz="2000" dirty="0"/>
              <a:t>and </a:t>
            </a:r>
            <a:r>
              <a:rPr lang="en-US" sz="2000" dirty="0" smtClean="0"/>
              <a:t>Final Offer (BAFO)</a:t>
            </a:r>
            <a:endParaRPr lang="en-US" sz="2000" dirty="0"/>
          </a:p>
          <a:p>
            <a:r>
              <a:rPr lang="en-US" sz="2000" dirty="0"/>
              <a:t>Section 9: Glossary (including Contract Specific Definitions</a:t>
            </a:r>
            <a:r>
              <a:rPr lang="en-US" sz="2000" dirty="0" smtClean="0"/>
              <a:t>)</a:t>
            </a:r>
            <a:endParaRPr lang="en-US" sz="2000" dirty="0"/>
          </a:p>
        </p:txBody>
      </p:sp>
      <p:sp>
        <p:nvSpPr>
          <p:cNvPr id="5" name="TextBox 4"/>
          <p:cNvSpPr txBox="1"/>
          <p:nvPr/>
        </p:nvSpPr>
        <p:spPr>
          <a:xfrm>
            <a:off x="3967089" y="2532185"/>
            <a:ext cx="4023360" cy="369332"/>
          </a:xfrm>
          <a:prstGeom prst="rect">
            <a:avLst/>
          </a:prstGeom>
          <a:noFill/>
        </p:spPr>
        <p:txBody>
          <a:bodyPr wrap="square" rtlCol="0">
            <a:spAutoFit/>
          </a:bodyPr>
          <a:lstStyle/>
          <a:p>
            <a:r>
              <a:rPr lang="en-US" dirty="0" smtClean="0"/>
              <a:t>Please review each section carefully. </a:t>
            </a:r>
            <a:endParaRPr lang="en-US" dirty="0"/>
          </a:p>
        </p:txBody>
      </p:sp>
    </p:spTree>
    <p:extLst>
      <p:ext uri="{BB962C8B-B14F-4D97-AF65-F5344CB8AC3E}">
        <p14:creationId xmlns:p14="http://schemas.microsoft.com/office/powerpoint/2010/main" val="179580864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4" fill="hold" grpId="0" nodeType="with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wipe(down)">
                                      <p:cBhvr>
                                        <p:cTn id="7" dur="500"/>
                                        <p:tgtEl>
                                          <p:spTgt spid="5"/>
                                        </p:tgtEl>
                                      </p:cBhvr>
                                    </p:animEffect>
                                  </p:childTnLst>
                                </p:cTn>
                              </p:par>
                              <p:par>
                                <p:cTn id="8" presetID="2" presetClass="entr" presetSubtype="4" fill="hold" nodeType="withEffect">
                                  <p:stCondLst>
                                    <p:cond delay="0"/>
                                  </p:stCondLst>
                                  <p:childTnLst>
                                    <p:set>
                                      <p:cBhvr>
                                        <p:cTn id="9" dur="1" fill="hold">
                                          <p:stCondLst>
                                            <p:cond delay="0"/>
                                          </p:stCondLst>
                                        </p:cTn>
                                        <p:tgtEl>
                                          <p:spTgt spid="3">
                                            <p:txEl>
                                              <p:pRg st="0" end="0"/>
                                            </p:txEl>
                                          </p:spTgt>
                                        </p:tgtEl>
                                        <p:attrNameLst>
                                          <p:attrName>style.visibility</p:attrName>
                                        </p:attrNameLst>
                                      </p:cBhvr>
                                      <p:to>
                                        <p:strVal val="visible"/>
                                      </p:to>
                                    </p:set>
                                    <p:anim calcmode="lin" valueType="num">
                                      <p:cBhvr additive="base">
                                        <p:cTn id="10"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11" dur="500" fill="hold"/>
                                        <p:tgtEl>
                                          <p:spTgt spid="3">
                                            <p:txEl>
                                              <p:pRg st="0" end="0"/>
                                            </p:txEl>
                                          </p:spTgt>
                                        </p:tgtEl>
                                        <p:attrNameLst>
                                          <p:attrName>ppt_y</p:attrName>
                                        </p:attrNameLst>
                                      </p:cBhvr>
                                      <p:tavLst>
                                        <p:tav tm="0">
                                          <p:val>
                                            <p:strVal val="1+#ppt_h/2"/>
                                          </p:val>
                                        </p:tav>
                                        <p:tav tm="100000">
                                          <p:val>
                                            <p:strVal val="#ppt_y"/>
                                          </p:val>
                                        </p:tav>
                                      </p:tavLst>
                                    </p:anim>
                                  </p:childTnLst>
                                </p:cTn>
                              </p:par>
                              <p:par>
                                <p:cTn id="12" presetID="2" presetClass="entr" presetSubtype="4" fill="hold" nodeType="withEffect">
                                  <p:stCondLst>
                                    <p:cond delay="0"/>
                                  </p:stCondLst>
                                  <p:childTnLst>
                                    <p:set>
                                      <p:cBhvr>
                                        <p:cTn id="13" dur="1" fill="hold">
                                          <p:stCondLst>
                                            <p:cond delay="0"/>
                                          </p:stCondLst>
                                        </p:cTn>
                                        <p:tgtEl>
                                          <p:spTgt spid="3">
                                            <p:txEl>
                                              <p:pRg st="1" end="1"/>
                                            </p:txEl>
                                          </p:spTgt>
                                        </p:tgtEl>
                                        <p:attrNameLst>
                                          <p:attrName>style.visibility</p:attrName>
                                        </p:attrNameLst>
                                      </p:cBhvr>
                                      <p:to>
                                        <p:strVal val="visible"/>
                                      </p:to>
                                    </p:set>
                                    <p:anim calcmode="lin" valueType="num">
                                      <p:cBhvr additive="base">
                                        <p:cTn id="14"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15" dur="500" fill="hold"/>
                                        <p:tgtEl>
                                          <p:spTgt spid="3">
                                            <p:txEl>
                                              <p:pRg st="1" end="1"/>
                                            </p:txEl>
                                          </p:spTgt>
                                        </p:tgtEl>
                                        <p:attrNameLst>
                                          <p:attrName>ppt_y</p:attrName>
                                        </p:attrNameLst>
                                      </p:cBhvr>
                                      <p:tavLst>
                                        <p:tav tm="0">
                                          <p:val>
                                            <p:strVal val="1+#ppt_h/2"/>
                                          </p:val>
                                        </p:tav>
                                        <p:tav tm="100000">
                                          <p:val>
                                            <p:strVal val="#ppt_y"/>
                                          </p:val>
                                        </p:tav>
                                      </p:tavLst>
                                    </p:anim>
                                  </p:childTnLst>
                                </p:cTn>
                              </p:par>
                              <p:par>
                                <p:cTn id="16" presetID="2" presetClass="entr" presetSubtype="4" fill="hold" nodeType="withEffect">
                                  <p:stCondLst>
                                    <p:cond delay="0"/>
                                  </p:stCondLst>
                                  <p:childTnLst>
                                    <p:set>
                                      <p:cBhvr>
                                        <p:cTn id="17" dur="1" fill="hold">
                                          <p:stCondLst>
                                            <p:cond delay="0"/>
                                          </p:stCondLst>
                                        </p:cTn>
                                        <p:tgtEl>
                                          <p:spTgt spid="3">
                                            <p:txEl>
                                              <p:pRg st="2" end="2"/>
                                            </p:txEl>
                                          </p:spTgt>
                                        </p:tgtEl>
                                        <p:attrNameLst>
                                          <p:attrName>style.visibility</p:attrName>
                                        </p:attrNameLst>
                                      </p:cBhvr>
                                      <p:to>
                                        <p:strVal val="visible"/>
                                      </p:to>
                                    </p:set>
                                    <p:anim calcmode="lin" valueType="num">
                                      <p:cBhvr additive="base">
                                        <p:cTn id="18"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19" dur="500" fill="hold"/>
                                        <p:tgtEl>
                                          <p:spTgt spid="3">
                                            <p:txEl>
                                              <p:pRg st="2" end="2"/>
                                            </p:txEl>
                                          </p:spTgt>
                                        </p:tgtEl>
                                        <p:attrNameLst>
                                          <p:attrName>ppt_y</p:attrName>
                                        </p:attrNameLst>
                                      </p:cBhvr>
                                      <p:tavLst>
                                        <p:tav tm="0">
                                          <p:val>
                                            <p:strVal val="1+#ppt_h/2"/>
                                          </p:val>
                                        </p:tav>
                                        <p:tav tm="100000">
                                          <p:val>
                                            <p:strVal val="#ppt_y"/>
                                          </p:val>
                                        </p:tav>
                                      </p:tavLst>
                                    </p:anim>
                                  </p:childTnLst>
                                </p:cTn>
                              </p:par>
                              <p:par>
                                <p:cTn id="20" presetID="2" presetClass="entr" presetSubtype="4" fill="hold" nodeType="withEffect">
                                  <p:stCondLst>
                                    <p:cond delay="0"/>
                                  </p:stCondLst>
                                  <p:childTnLst>
                                    <p:set>
                                      <p:cBhvr>
                                        <p:cTn id="21" dur="1" fill="hold">
                                          <p:stCondLst>
                                            <p:cond delay="0"/>
                                          </p:stCondLst>
                                        </p:cTn>
                                        <p:tgtEl>
                                          <p:spTgt spid="3">
                                            <p:txEl>
                                              <p:pRg st="3" end="3"/>
                                            </p:txEl>
                                          </p:spTgt>
                                        </p:tgtEl>
                                        <p:attrNameLst>
                                          <p:attrName>style.visibility</p:attrName>
                                        </p:attrNameLst>
                                      </p:cBhvr>
                                      <p:to>
                                        <p:strVal val="visible"/>
                                      </p:to>
                                    </p:set>
                                    <p:anim calcmode="lin" valueType="num">
                                      <p:cBhvr additive="base">
                                        <p:cTn id="22" dur="500" fill="hold"/>
                                        <p:tgtEl>
                                          <p:spTgt spid="3">
                                            <p:txEl>
                                              <p:pRg st="3" end="3"/>
                                            </p:txEl>
                                          </p:spTgt>
                                        </p:tgtEl>
                                        <p:attrNameLst>
                                          <p:attrName>ppt_x</p:attrName>
                                        </p:attrNameLst>
                                      </p:cBhvr>
                                      <p:tavLst>
                                        <p:tav tm="0">
                                          <p:val>
                                            <p:strVal val="#ppt_x"/>
                                          </p:val>
                                        </p:tav>
                                        <p:tav tm="100000">
                                          <p:val>
                                            <p:strVal val="#ppt_x"/>
                                          </p:val>
                                        </p:tav>
                                      </p:tavLst>
                                    </p:anim>
                                    <p:anim calcmode="lin" valueType="num">
                                      <p:cBhvr additive="base">
                                        <p:cTn id="23" dur="500" fill="hold"/>
                                        <p:tgtEl>
                                          <p:spTgt spid="3">
                                            <p:txEl>
                                              <p:pRg st="3" end="3"/>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BID SOLICITATION AT A GLANCE</a:t>
            </a:r>
          </a:p>
        </p:txBody>
      </p:sp>
      <p:sp>
        <p:nvSpPr>
          <p:cNvPr id="3" name="Content Placeholder 2"/>
          <p:cNvSpPr>
            <a:spLocks noGrp="1"/>
          </p:cNvSpPr>
          <p:nvPr>
            <p:ph idx="1"/>
          </p:nvPr>
        </p:nvSpPr>
        <p:spPr>
          <a:xfrm>
            <a:off x="1137138" y="2799469"/>
            <a:ext cx="9917723" cy="3123029"/>
          </a:xfrm>
        </p:spPr>
        <p:txBody>
          <a:bodyPr>
            <a:normAutofit/>
          </a:bodyPr>
          <a:lstStyle/>
          <a:p>
            <a:r>
              <a:rPr lang="en-US" sz="2400" dirty="0" smtClean="0">
                <a:latin typeface="+mj-lt"/>
              </a:rPr>
              <a:t>Reminders</a:t>
            </a:r>
            <a:endParaRPr lang="en-US" sz="2400" dirty="0">
              <a:latin typeface="+mj-lt"/>
            </a:endParaRPr>
          </a:p>
          <a:p>
            <a:pPr lvl="1"/>
            <a:r>
              <a:rPr lang="en-US" sz="1800" dirty="0"/>
              <a:t>Review Bid Solicitation in its entirety and submit any questions prior to the deadline including exceptions. Updated documents will be posted in NJSTART and should be reviewed as posted.</a:t>
            </a:r>
          </a:p>
          <a:p>
            <a:pPr lvl="1"/>
            <a:r>
              <a:rPr lang="en-US" sz="1800" dirty="0"/>
              <a:t>Submit Quotes on time addressing all mandatory requirements including forms, or Quote may be deemed non-responsive. “Shall” denotes a mandatory requirement; however, not submitting requested information (“should”) could impact technical score</a:t>
            </a:r>
          </a:p>
          <a:p>
            <a:pPr lvl="1"/>
            <a:r>
              <a:rPr lang="en-US" sz="1800" dirty="0"/>
              <a:t>Price Sheet must be completed in its entirety with no lines added or removed, or additional language or fees referenced</a:t>
            </a:r>
          </a:p>
        </p:txBody>
      </p:sp>
    </p:spTree>
    <p:extLst>
      <p:ext uri="{BB962C8B-B14F-4D97-AF65-F5344CB8AC3E}">
        <p14:creationId xmlns:p14="http://schemas.microsoft.com/office/powerpoint/2010/main" val="76380535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0" end="0"/>
                                            </p:txEl>
                                          </p:spTgt>
                                        </p:tgtEl>
                                        <p:attrNameLst>
                                          <p:attrName>ppt_y</p:attrName>
                                        </p:attrNameLst>
                                      </p:cBhvr>
                                      <p:tavLst>
                                        <p:tav tm="0">
                                          <p:val>
                                            <p:strVal val="1+#ppt_h/2"/>
                                          </p:val>
                                        </p:tav>
                                        <p:tav tm="100000">
                                          <p:val>
                                            <p:strVal val="#ppt_y"/>
                                          </p:val>
                                        </p:tav>
                                      </p:tavLst>
                                    </p:anim>
                                  </p:childTnLst>
                                </p:cTn>
                              </p:par>
                              <p:par>
                                <p:cTn id="9" presetID="2" presetClass="entr" presetSubtype="4" fill="hold" nodeType="with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anim calcmode="lin" valueType="num">
                                      <p:cBhvr additive="base">
                                        <p:cTn id="11"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12" dur="500" fill="hold"/>
                                        <p:tgtEl>
                                          <p:spTgt spid="3">
                                            <p:txEl>
                                              <p:pRg st="1" end="1"/>
                                            </p:txEl>
                                          </p:spTgt>
                                        </p:tgtEl>
                                        <p:attrNameLst>
                                          <p:attrName>ppt_y</p:attrName>
                                        </p:attrNameLst>
                                      </p:cBhvr>
                                      <p:tavLst>
                                        <p:tav tm="0">
                                          <p:val>
                                            <p:strVal val="1+#ppt_h/2"/>
                                          </p:val>
                                        </p:tav>
                                        <p:tav tm="100000">
                                          <p:val>
                                            <p:strVal val="#ppt_y"/>
                                          </p:val>
                                        </p:tav>
                                      </p:tavLst>
                                    </p:anim>
                                  </p:childTnLst>
                                </p:cTn>
                              </p:par>
                              <p:par>
                                <p:cTn id="13" presetID="2" presetClass="entr" presetSubtype="4" fill="hold" nodeType="with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anim calcmode="lin" valueType="num">
                                      <p:cBhvr additive="base">
                                        <p:cTn id="15"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16" dur="500" fill="hold"/>
                                        <p:tgtEl>
                                          <p:spTgt spid="3">
                                            <p:txEl>
                                              <p:pRg st="2" end="2"/>
                                            </p:txEl>
                                          </p:spTgt>
                                        </p:tgtEl>
                                        <p:attrNameLst>
                                          <p:attrName>ppt_y</p:attrName>
                                        </p:attrNameLst>
                                      </p:cBhvr>
                                      <p:tavLst>
                                        <p:tav tm="0">
                                          <p:val>
                                            <p:strVal val="1+#ppt_h/2"/>
                                          </p:val>
                                        </p:tav>
                                        <p:tav tm="100000">
                                          <p:val>
                                            <p:strVal val="#ppt_y"/>
                                          </p:val>
                                        </p:tav>
                                      </p:tavLst>
                                    </p:anim>
                                  </p:childTnLst>
                                </p:cTn>
                              </p:par>
                              <p:par>
                                <p:cTn id="17" presetID="2" presetClass="entr" presetSubtype="4" fill="hold" nodeType="withEffect">
                                  <p:stCondLst>
                                    <p:cond delay="0"/>
                                  </p:stCondLst>
                                  <p:childTnLst>
                                    <p:set>
                                      <p:cBhvr>
                                        <p:cTn id="18" dur="1" fill="hold">
                                          <p:stCondLst>
                                            <p:cond delay="0"/>
                                          </p:stCondLst>
                                        </p:cTn>
                                        <p:tgtEl>
                                          <p:spTgt spid="3">
                                            <p:txEl>
                                              <p:pRg st="3" end="3"/>
                                            </p:txEl>
                                          </p:spTgt>
                                        </p:tgtEl>
                                        <p:attrNameLst>
                                          <p:attrName>style.visibility</p:attrName>
                                        </p:attrNameLst>
                                      </p:cBhvr>
                                      <p:to>
                                        <p:strVal val="visible"/>
                                      </p:to>
                                    </p:set>
                                    <p:anim calcmode="lin" valueType="num">
                                      <p:cBhvr additive="base">
                                        <p:cTn id="19" dur="500" fill="hold"/>
                                        <p:tgtEl>
                                          <p:spTgt spid="3">
                                            <p:txEl>
                                              <p:pRg st="3" end="3"/>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3">
                                            <p:txEl>
                                              <p:pRg st="3" end="3"/>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PRICE SHEET PITFALLS</a:t>
            </a:r>
          </a:p>
        </p:txBody>
      </p:sp>
      <p:sp>
        <p:nvSpPr>
          <p:cNvPr id="3" name="Content Placeholder 2"/>
          <p:cNvSpPr>
            <a:spLocks noGrp="1"/>
          </p:cNvSpPr>
          <p:nvPr>
            <p:ph idx="1"/>
          </p:nvPr>
        </p:nvSpPr>
        <p:spPr>
          <a:xfrm>
            <a:off x="1472154" y="2561295"/>
            <a:ext cx="9424444" cy="3797299"/>
          </a:xfrm>
        </p:spPr>
        <p:txBody>
          <a:bodyPr>
            <a:normAutofit fontScale="92500" lnSpcReduction="10000"/>
          </a:bodyPr>
          <a:lstStyle/>
          <a:p>
            <a:r>
              <a:rPr lang="en-US" dirty="0"/>
              <a:t>Be sure to:</a:t>
            </a:r>
          </a:p>
          <a:p>
            <a:pPr lvl="1"/>
            <a:r>
              <a:rPr lang="en-US" dirty="0"/>
              <a:t>Complete all required price lines on the Price Sheet, or Quote may be deemed non-responsive. Indicate “no charge” if the cost is $0.  Do not leave any price lines blank. </a:t>
            </a:r>
          </a:p>
          <a:p>
            <a:pPr lvl="1"/>
            <a:r>
              <a:rPr lang="en-US" dirty="0"/>
              <a:t>Do not make formatting changes to the Price Sheet.  If the price line requires a dollar amount, don’t change it to a percentage, or vice versa.  </a:t>
            </a:r>
            <a:r>
              <a:rPr lang="en-US" dirty="0" smtClean="0"/>
              <a:t>If </a:t>
            </a:r>
            <a:r>
              <a:rPr lang="en-US" dirty="0"/>
              <a:t>the price line includes 2 decimal places, don’t change the settings to allow 4 decimals.  </a:t>
            </a:r>
          </a:p>
          <a:p>
            <a:pPr lvl="1"/>
            <a:r>
              <a:rPr lang="en-US" dirty="0"/>
              <a:t>Confirm that you have completed all tabs on the Price Sheet.</a:t>
            </a:r>
          </a:p>
          <a:p>
            <a:pPr lvl="1"/>
            <a:r>
              <a:rPr lang="en-US" dirty="0"/>
              <a:t>Do not add additional language, assumptions, or fees on the Price Sheet. Do not add or remove any price lines.</a:t>
            </a:r>
          </a:p>
          <a:p>
            <a:pPr lvl="1"/>
            <a:r>
              <a:rPr lang="en-US" dirty="0"/>
              <a:t>Confirm you have completed the proper version of the Price Sheet; it may have been revised via Bid Amendment.</a:t>
            </a:r>
          </a:p>
          <a:p>
            <a:endParaRPr lang="en-US" dirty="0"/>
          </a:p>
          <a:p>
            <a:endParaRPr lang="en-US" dirty="0"/>
          </a:p>
        </p:txBody>
      </p:sp>
    </p:spTree>
    <p:extLst>
      <p:ext uri="{BB962C8B-B14F-4D97-AF65-F5344CB8AC3E}">
        <p14:creationId xmlns:p14="http://schemas.microsoft.com/office/powerpoint/2010/main" val="191493666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0" end="0"/>
                                            </p:txEl>
                                          </p:spTgt>
                                        </p:tgtEl>
                                        <p:attrNameLst>
                                          <p:attrName>ppt_y</p:attrName>
                                        </p:attrNameLst>
                                      </p:cBhvr>
                                      <p:tavLst>
                                        <p:tav tm="0">
                                          <p:val>
                                            <p:strVal val="1+#ppt_h/2"/>
                                          </p:val>
                                        </p:tav>
                                        <p:tav tm="100000">
                                          <p:val>
                                            <p:strVal val="#ppt_y"/>
                                          </p:val>
                                        </p:tav>
                                      </p:tavLst>
                                    </p:anim>
                                  </p:childTnLst>
                                </p:cTn>
                              </p:par>
                              <p:par>
                                <p:cTn id="9" presetID="2" presetClass="entr" presetSubtype="4" fill="hold" grpId="0" nodeType="with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anim calcmode="lin" valueType="num">
                                      <p:cBhvr additive="base">
                                        <p:cTn id="11"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12" dur="500" fill="hold"/>
                                        <p:tgtEl>
                                          <p:spTgt spid="3">
                                            <p:txEl>
                                              <p:pRg st="1" end="1"/>
                                            </p:txEl>
                                          </p:spTgt>
                                        </p:tgtEl>
                                        <p:attrNameLst>
                                          <p:attrName>ppt_y</p:attrName>
                                        </p:attrNameLst>
                                      </p:cBhvr>
                                      <p:tavLst>
                                        <p:tav tm="0">
                                          <p:val>
                                            <p:strVal val="1+#ppt_h/2"/>
                                          </p:val>
                                        </p:tav>
                                        <p:tav tm="100000">
                                          <p:val>
                                            <p:strVal val="#ppt_y"/>
                                          </p:val>
                                        </p:tav>
                                      </p:tavLst>
                                    </p:anim>
                                  </p:childTnLst>
                                </p:cTn>
                              </p:par>
                              <p:par>
                                <p:cTn id="13" presetID="2" presetClass="entr" presetSubtype="4" fill="hold" grpId="0" nodeType="with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anim calcmode="lin" valueType="num">
                                      <p:cBhvr additive="base">
                                        <p:cTn id="15"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16" dur="500" fill="hold"/>
                                        <p:tgtEl>
                                          <p:spTgt spid="3">
                                            <p:txEl>
                                              <p:pRg st="2" end="2"/>
                                            </p:txEl>
                                          </p:spTgt>
                                        </p:tgtEl>
                                        <p:attrNameLst>
                                          <p:attrName>ppt_y</p:attrName>
                                        </p:attrNameLst>
                                      </p:cBhvr>
                                      <p:tavLst>
                                        <p:tav tm="0">
                                          <p:val>
                                            <p:strVal val="1+#ppt_h/2"/>
                                          </p:val>
                                        </p:tav>
                                        <p:tav tm="100000">
                                          <p:val>
                                            <p:strVal val="#ppt_y"/>
                                          </p:val>
                                        </p:tav>
                                      </p:tavLst>
                                    </p:anim>
                                  </p:childTnLst>
                                </p:cTn>
                              </p:par>
                              <p:par>
                                <p:cTn id="17" presetID="2" presetClass="entr" presetSubtype="4" fill="hold" grpId="0" nodeType="withEffect">
                                  <p:stCondLst>
                                    <p:cond delay="0"/>
                                  </p:stCondLst>
                                  <p:childTnLst>
                                    <p:set>
                                      <p:cBhvr>
                                        <p:cTn id="18" dur="1" fill="hold">
                                          <p:stCondLst>
                                            <p:cond delay="0"/>
                                          </p:stCondLst>
                                        </p:cTn>
                                        <p:tgtEl>
                                          <p:spTgt spid="3">
                                            <p:txEl>
                                              <p:pRg st="3" end="3"/>
                                            </p:txEl>
                                          </p:spTgt>
                                        </p:tgtEl>
                                        <p:attrNameLst>
                                          <p:attrName>style.visibility</p:attrName>
                                        </p:attrNameLst>
                                      </p:cBhvr>
                                      <p:to>
                                        <p:strVal val="visible"/>
                                      </p:to>
                                    </p:set>
                                    <p:anim calcmode="lin" valueType="num">
                                      <p:cBhvr additive="base">
                                        <p:cTn id="19" dur="500" fill="hold"/>
                                        <p:tgtEl>
                                          <p:spTgt spid="3">
                                            <p:txEl>
                                              <p:pRg st="3" end="3"/>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3">
                                            <p:txEl>
                                              <p:pRg st="3" end="3"/>
                                            </p:txEl>
                                          </p:spTgt>
                                        </p:tgtEl>
                                        <p:attrNameLst>
                                          <p:attrName>ppt_y</p:attrName>
                                        </p:attrNameLst>
                                      </p:cBhvr>
                                      <p:tavLst>
                                        <p:tav tm="0">
                                          <p:val>
                                            <p:strVal val="1+#ppt_h/2"/>
                                          </p:val>
                                        </p:tav>
                                        <p:tav tm="100000">
                                          <p:val>
                                            <p:strVal val="#ppt_y"/>
                                          </p:val>
                                        </p:tav>
                                      </p:tavLst>
                                    </p:anim>
                                  </p:childTnLst>
                                </p:cTn>
                              </p:par>
                              <p:par>
                                <p:cTn id="21" presetID="2" presetClass="entr" presetSubtype="4" fill="hold" grpId="0" nodeType="withEffect">
                                  <p:stCondLst>
                                    <p:cond delay="0"/>
                                  </p:stCondLst>
                                  <p:childTnLst>
                                    <p:set>
                                      <p:cBhvr>
                                        <p:cTn id="22" dur="1" fill="hold">
                                          <p:stCondLst>
                                            <p:cond delay="0"/>
                                          </p:stCondLst>
                                        </p:cTn>
                                        <p:tgtEl>
                                          <p:spTgt spid="3">
                                            <p:txEl>
                                              <p:pRg st="4" end="4"/>
                                            </p:txEl>
                                          </p:spTgt>
                                        </p:tgtEl>
                                        <p:attrNameLst>
                                          <p:attrName>style.visibility</p:attrName>
                                        </p:attrNameLst>
                                      </p:cBhvr>
                                      <p:to>
                                        <p:strVal val="visible"/>
                                      </p:to>
                                    </p:set>
                                    <p:anim calcmode="lin" valueType="num">
                                      <p:cBhvr additive="base">
                                        <p:cTn id="23" dur="500" fill="hold"/>
                                        <p:tgtEl>
                                          <p:spTgt spid="3">
                                            <p:txEl>
                                              <p:pRg st="4" end="4"/>
                                            </p:txEl>
                                          </p:spTgt>
                                        </p:tgtEl>
                                        <p:attrNameLst>
                                          <p:attrName>ppt_x</p:attrName>
                                        </p:attrNameLst>
                                      </p:cBhvr>
                                      <p:tavLst>
                                        <p:tav tm="0">
                                          <p:val>
                                            <p:strVal val="#ppt_x"/>
                                          </p:val>
                                        </p:tav>
                                        <p:tav tm="100000">
                                          <p:val>
                                            <p:strVal val="#ppt_x"/>
                                          </p:val>
                                        </p:tav>
                                      </p:tavLst>
                                    </p:anim>
                                    <p:anim calcmode="lin" valueType="num">
                                      <p:cBhvr additive="base">
                                        <p:cTn id="24" dur="500" fill="hold"/>
                                        <p:tgtEl>
                                          <p:spTgt spid="3">
                                            <p:txEl>
                                              <p:pRg st="4" end="4"/>
                                            </p:txEl>
                                          </p:spTgt>
                                        </p:tgtEl>
                                        <p:attrNameLst>
                                          <p:attrName>ppt_y</p:attrName>
                                        </p:attrNameLst>
                                      </p:cBhvr>
                                      <p:tavLst>
                                        <p:tav tm="0">
                                          <p:val>
                                            <p:strVal val="1+#ppt_h/2"/>
                                          </p:val>
                                        </p:tav>
                                        <p:tav tm="100000">
                                          <p:val>
                                            <p:strVal val="#ppt_y"/>
                                          </p:val>
                                        </p:tav>
                                      </p:tavLst>
                                    </p:anim>
                                  </p:childTnLst>
                                </p:cTn>
                              </p:par>
                              <p:par>
                                <p:cTn id="25" presetID="2" presetClass="entr" presetSubtype="4" fill="hold" grpId="0" nodeType="withEffect">
                                  <p:stCondLst>
                                    <p:cond delay="0"/>
                                  </p:stCondLst>
                                  <p:childTnLst>
                                    <p:set>
                                      <p:cBhvr>
                                        <p:cTn id="26" dur="1" fill="hold">
                                          <p:stCondLst>
                                            <p:cond delay="0"/>
                                          </p:stCondLst>
                                        </p:cTn>
                                        <p:tgtEl>
                                          <p:spTgt spid="3">
                                            <p:txEl>
                                              <p:pRg st="5" end="5"/>
                                            </p:txEl>
                                          </p:spTgt>
                                        </p:tgtEl>
                                        <p:attrNameLst>
                                          <p:attrName>style.visibility</p:attrName>
                                        </p:attrNameLst>
                                      </p:cBhvr>
                                      <p:to>
                                        <p:strVal val="visible"/>
                                      </p:to>
                                    </p:set>
                                    <p:anim calcmode="lin" valueType="num">
                                      <p:cBhvr additive="base">
                                        <p:cTn id="27" dur="500" fill="hold"/>
                                        <p:tgtEl>
                                          <p:spTgt spid="3">
                                            <p:txEl>
                                              <p:pRg st="5" end="5"/>
                                            </p:txEl>
                                          </p:spTgt>
                                        </p:tgtEl>
                                        <p:attrNameLst>
                                          <p:attrName>ppt_x</p:attrName>
                                        </p:attrNameLst>
                                      </p:cBhvr>
                                      <p:tavLst>
                                        <p:tav tm="0">
                                          <p:val>
                                            <p:strVal val="#ppt_x"/>
                                          </p:val>
                                        </p:tav>
                                        <p:tav tm="100000">
                                          <p:val>
                                            <p:strVal val="#ppt_x"/>
                                          </p:val>
                                        </p:tav>
                                      </p:tavLst>
                                    </p:anim>
                                    <p:anim calcmode="lin" valueType="num">
                                      <p:cBhvr additive="base">
                                        <p:cTn id="28" dur="500" fill="hold"/>
                                        <p:tgtEl>
                                          <p:spTgt spid="3">
                                            <p:txEl>
                                              <p:pRg st="5" end="5"/>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908416" y="713580"/>
            <a:ext cx="4576143" cy="869006"/>
          </a:xfrm>
        </p:spPr>
        <p:txBody>
          <a:bodyPr/>
          <a:lstStyle/>
          <a:p>
            <a:r>
              <a:rPr lang="en-US" dirty="0"/>
              <a:t>PRICE SHEET</a:t>
            </a:r>
          </a:p>
        </p:txBody>
      </p:sp>
      <p:sp>
        <p:nvSpPr>
          <p:cNvPr id="6" name="TextBox 5"/>
          <p:cNvSpPr txBox="1"/>
          <p:nvPr/>
        </p:nvSpPr>
        <p:spPr>
          <a:xfrm>
            <a:off x="8039023" y="2920618"/>
            <a:ext cx="3160020" cy="1600438"/>
          </a:xfrm>
          <a:prstGeom prst="rect">
            <a:avLst/>
          </a:prstGeom>
          <a:noFill/>
        </p:spPr>
        <p:txBody>
          <a:bodyPr wrap="square" rtlCol="0">
            <a:spAutoFit/>
          </a:bodyPr>
          <a:lstStyle/>
          <a:p>
            <a:pPr algn="ctr"/>
            <a:r>
              <a:rPr lang="en-US" sz="2000" dirty="0"/>
              <a:t>Please submit all pricing according to the instructions in Bid Solicitation Section </a:t>
            </a:r>
            <a:r>
              <a:rPr lang="en-US" sz="2000" dirty="0" smtClean="0"/>
              <a:t>3.26</a:t>
            </a:r>
            <a:endParaRPr lang="en-US" sz="2000" dirty="0"/>
          </a:p>
          <a:p>
            <a:endParaRPr lang="en-US" dirty="0"/>
          </a:p>
        </p:txBody>
      </p:sp>
      <p:sp>
        <p:nvSpPr>
          <p:cNvPr id="8" name="TextBox 7"/>
          <p:cNvSpPr txBox="1"/>
          <p:nvPr/>
        </p:nvSpPr>
        <p:spPr>
          <a:xfrm>
            <a:off x="8239029" y="4860289"/>
            <a:ext cx="3194223" cy="1200329"/>
          </a:xfrm>
          <a:prstGeom prst="rect">
            <a:avLst/>
          </a:prstGeom>
          <a:noFill/>
        </p:spPr>
        <p:txBody>
          <a:bodyPr wrap="square" rtlCol="0">
            <a:spAutoFit/>
          </a:bodyPr>
          <a:lstStyle/>
          <a:p>
            <a:r>
              <a:rPr lang="en-US" dirty="0">
                <a:solidFill>
                  <a:schemeClr val="accent1">
                    <a:lumMod val="75000"/>
                  </a:schemeClr>
                </a:solidFill>
              </a:rPr>
              <a:t>Bidders shall include pricing without assumptions, exceptions, or caveats or the Quote may be deemed non-responsive. </a:t>
            </a:r>
          </a:p>
        </p:txBody>
      </p:sp>
      <p:pic>
        <p:nvPicPr>
          <p:cNvPr id="4" name="Picture 3"/>
          <p:cNvPicPr>
            <a:picLocks noChangeAspect="1"/>
          </p:cNvPicPr>
          <p:nvPr/>
        </p:nvPicPr>
        <p:blipFill rotWithShape="1">
          <a:blip r:embed="rId3"/>
          <a:srcRect b="25292"/>
          <a:stretch/>
        </p:blipFill>
        <p:spPr>
          <a:xfrm>
            <a:off x="877949" y="2578387"/>
            <a:ext cx="7285665" cy="3419741"/>
          </a:xfrm>
          <a:prstGeom prst="rect">
            <a:avLst/>
          </a:prstGeom>
        </p:spPr>
      </p:pic>
    </p:spTree>
    <p:extLst>
      <p:ext uri="{BB962C8B-B14F-4D97-AF65-F5344CB8AC3E}">
        <p14:creationId xmlns:p14="http://schemas.microsoft.com/office/powerpoint/2010/main" val="426507791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wipe(down)">
                                      <p:cBhvr>
                                        <p:cTn id="7" dur="500"/>
                                        <p:tgtEl>
                                          <p:spTgt spid="6"/>
                                        </p:tgtEl>
                                      </p:cBhvr>
                                    </p:animEffect>
                                  </p:childTnLst>
                                </p:cTn>
                              </p:par>
                              <p:par>
                                <p:cTn id="8" presetID="22" presetClass="entr" presetSubtype="4" fill="hold" grpId="0" nodeType="withEffect">
                                  <p:stCondLst>
                                    <p:cond delay="0"/>
                                  </p:stCondLst>
                                  <p:childTnLst>
                                    <p:set>
                                      <p:cBhvr>
                                        <p:cTn id="9" dur="1" fill="hold">
                                          <p:stCondLst>
                                            <p:cond delay="0"/>
                                          </p:stCondLst>
                                        </p:cTn>
                                        <p:tgtEl>
                                          <p:spTgt spid="8"/>
                                        </p:tgtEl>
                                        <p:attrNameLst>
                                          <p:attrName>style.visibility</p:attrName>
                                        </p:attrNameLst>
                                      </p:cBhvr>
                                      <p:to>
                                        <p:strVal val="visible"/>
                                      </p:to>
                                    </p:set>
                                    <p:animEffect transition="in" filter="wipe(down)">
                                      <p:cBhvr>
                                        <p:cTn id="10" dur="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8" grpId="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OTHER HELPFUL TIPS</a:t>
            </a:r>
          </a:p>
        </p:txBody>
      </p:sp>
      <p:sp>
        <p:nvSpPr>
          <p:cNvPr id="3" name="Content Placeholder 2"/>
          <p:cNvSpPr>
            <a:spLocks noGrp="1"/>
          </p:cNvSpPr>
          <p:nvPr>
            <p:ph idx="1"/>
          </p:nvPr>
        </p:nvSpPr>
        <p:spPr/>
        <p:txBody>
          <a:bodyPr>
            <a:normAutofit fontScale="85000" lnSpcReduction="10000"/>
          </a:bodyPr>
          <a:lstStyle/>
          <a:p>
            <a:r>
              <a:rPr lang="en-US" dirty="0"/>
              <a:t>Do NOT include language such as this:</a:t>
            </a:r>
          </a:p>
          <a:p>
            <a:pPr lvl="1"/>
            <a:r>
              <a:rPr lang="en-US" dirty="0"/>
              <a:t>Vendor accepts all terms and conditions of this Bid Solicitation with the following additional language: Section X - Agree, as it applies to changes that impact administrative fees as outlined in this provision, provided that Vendor reserves the right to modify Contracted Terms based on changes by the State.</a:t>
            </a:r>
          </a:p>
          <a:p>
            <a:pPr lvl="1"/>
            <a:r>
              <a:rPr lang="en-US" dirty="0"/>
              <a:t>Vendor reserves the right to charge additional fees for services that require extensive time and effort.</a:t>
            </a:r>
          </a:p>
          <a:p>
            <a:pPr lvl="1"/>
            <a:r>
              <a:rPr lang="en-US" dirty="0"/>
              <a:t>This Quote is a nonbinding expression of interest only and is not intended to create a binding commitment on either party unless and until a definitive agreement has been executed between the parties.</a:t>
            </a:r>
          </a:p>
          <a:p>
            <a:pPr lvl="1"/>
            <a:r>
              <a:rPr lang="en-US" dirty="0"/>
              <a:t>This Quote may include statements regarding plans for future products and services, or future versions of existing products and services. Any such statements are provided solely for your general information and are not part of this Quote unless specifically stated in writing in this Quote.</a:t>
            </a:r>
          </a:p>
          <a:p>
            <a:pPr lvl="1"/>
            <a:endParaRPr lang="en-US" dirty="0"/>
          </a:p>
        </p:txBody>
      </p:sp>
    </p:spTree>
    <p:extLst>
      <p:ext uri="{BB962C8B-B14F-4D97-AF65-F5344CB8AC3E}">
        <p14:creationId xmlns:p14="http://schemas.microsoft.com/office/powerpoint/2010/main" val="130634683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0" end="0"/>
                                            </p:txEl>
                                          </p:spTgt>
                                        </p:tgtEl>
                                        <p:attrNameLst>
                                          <p:attrName>ppt_y</p:attrName>
                                        </p:attrNameLst>
                                      </p:cBhvr>
                                      <p:tavLst>
                                        <p:tav tm="0">
                                          <p:val>
                                            <p:strVal val="1+#ppt_h/2"/>
                                          </p:val>
                                        </p:tav>
                                        <p:tav tm="100000">
                                          <p:val>
                                            <p:strVal val="#ppt_y"/>
                                          </p:val>
                                        </p:tav>
                                      </p:tavLst>
                                    </p:anim>
                                  </p:childTnLst>
                                </p:cTn>
                              </p:par>
                              <p:par>
                                <p:cTn id="9" presetID="2" presetClass="entr" presetSubtype="4" fill="hold" grpId="0" nodeType="with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anim calcmode="lin" valueType="num">
                                      <p:cBhvr additive="base">
                                        <p:cTn id="11"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12" dur="500" fill="hold"/>
                                        <p:tgtEl>
                                          <p:spTgt spid="3">
                                            <p:txEl>
                                              <p:pRg st="1" end="1"/>
                                            </p:txEl>
                                          </p:spTgt>
                                        </p:tgtEl>
                                        <p:attrNameLst>
                                          <p:attrName>ppt_y</p:attrName>
                                        </p:attrNameLst>
                                      </p:cBhvr>
                                      <p:tavLst>
                                        <p:tav tm="0">
                                          <p:val>
                                            <p:strVal val="1+#ppt_h/2"/>
                                          </p:val>
                                        </p:tav>
                                        <p:tav tm="100000">
                                          <p:val>
                                            <p:strVal val="#ppt_y"/>
                                          </p:val>
                                        </p:tav>
                                      </p:tavLst>
                                    </p:anim>
                                  </p:childTnLst>
                                </p:cTn>
                              </p:par>
                              <p:par>
                                <p:cTn id="13" presetID="2" presetClass="entr" presetSubtype="4" fill="hold" grpId="0" nodeType="with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anim calcmode="lin" valueType="num">
                                      <p:cBhvr additive="base">
                                        <p:cTn id="15"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16" dur="500" fill="hold"/>
                                        <p:tgtEl>
                                          <p:spTgt spid="3">
                                            <p:txEl>
                                              <p:pRg st="2" end="2"/>
                                            </p:txEl>
                                          </p:spTgt>
                                        </p:tgtEl>
                                        <p:attrNameLst>
                                          <p:attrName>ppt_y</p:attrName>
                                        </p:attrNameLst>
                                      </p:cBhvr>
                                      <p:tavLst>
                                        <p:tav tm="0">
                                          <p:val>
                                            <p:strVal val="1+#ppt_h/2"/>
                                          </p:val>
                                        </p:tav>
                                        <p:tav tm="100000">
                                          <p:val>
                                            <p:strVal val="#ppt_y"/>
                                          </p:val>
                                        </p:tav>
                                      </p:tavLst>
                                    </p:anim>
                                  </p:childTnLst>
                                </p:cTn>
                              </p:par>
                              <p:par>
                                <p:cTn id="17" presetID="2" presetClass="entr" presetSubtype="4" fill="hold" grpId="0" nodeType="withEffect">
                                  <p:stCondLst>
                                    <p:cond delay="0"/>
                                  </p:stCondLst>
                                  <p:childTnLst>
                                    <p:set>
                                      <p:cBhvr>
                                        <p:cTn id="18" dur="1" fill="hold">
                                          <p:stCondLst>
                                            <p:cond delay="0"/>
                                          </p:stCondLst>
                                        </p:cTn>
                                        <p:tgtEl>
                                          <p:spTgt spid="3">
                                            <p:txEl>
                                              <p:pRg st="3" end="3"/>
                                            </p:txEl>
                                          </p:spTgt>
                                        </p:tgtEl>
                                        <p:attrNameLst>
                                          <p:attrName>style.visibility</p:attrName>
                                        </p:attrNameLst>
                                      </p:cBhvr>
                                      <p:to>
                                        <p:strVal val="visible"/>
                                      </p:to>
                                    </p:set>
                                    <p:anim calcmode="lin" valueType="num">
                                      <p:cBhvr additive="base">
                                        <p:cTn id="19" dur="500" fill="hold"/>
                                        <p:tgtEl>
                                          <p:spTgt spid="3">
                                            <p:txEl>
                                              <p:pRg st="3" end="3"/>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3">
                                            <p:txEl>
                                              <p:pRg st="3" end="3"/>
                                            </p:txEl>
                                          </p:spTgt>
                                        </p:tgtEl>
                                        <p:attrNameLst>
                                          <p:attrName>ppt_y</p:attrName>
                                        </p:attrNameLst>
                                      </p:cBhvr>
                                      <p:tavLst>
                                        <p:tav tm="0">
                                          <p:val>
                                            <p:strVal val="1+#ppt_h/2"/>
                                          </p:val>
                                        </p:tav>
                                        <p:tav tm="100000">
                                          <p:val>
                                            <p:strVal val="#ppt_y"/>
                                          </p:val>
                                        </p:tav>
                                      </p:tavLst>
                                    </p:anim>
                                  </p:childTnLst>
                                </p:cTn>
                              </p:par>
                              <p:par>
                                <p:cTn id="21" presetID="2" presetClass="entr" presetSubtype="4" fill="hold" grpId="0" nodeType="withEffect">
                                  <p:stCondLst>
                                    <p:cond delay="0"/>
                                  </p:stCondLst>
                                  <p:childTnLst>
                                    <p:set>
                                      <p:cBhvr>
                                        <p:cTn id="22" dur="1" fill="hold">
                                          <p:stCondLst>
                                            <p:cond delay="0"/>
                                          </p:stCondLst>
                                        </p:cTn>
                                        <p:tgtEl>
                                          <p:spTgt spid="3">
                                            <p:txEl>
                                              <p:pRg st="4" end="4"/>
                                            </p:txEl>
                                          </p:spTgt>
                                        </p:tgtEl>
                                        <p:attrNameLst>
                                          <p:attrName>style.visibility</p:attrName>
                                        </p:attrNameLst>
                                      </p:cBhvr>
                                      <p:to>
                                        <p:strVal val="visible"/>
                                      </p:to>
                                    </p:set>
                                    <p:anim calcmode="lin" valueType="num">
                                      <p:cBhvr additive="base">
                                        <p:cTn id="23" dur="500" fill="hold"/>
                                        <p:tgtEl>
                                          <p:spTgt spid="3">
                                            <p:txEl>
                                              <p:pRg st="4" end="4"/>
                                            </p:txEl>
                                          </p:spTgt>
                                        </p:tgtEl>
                                        <p:attrNameLst>
                                          <p:attrName>ppt_x</p:attrName>
                                        </p:attrNameLst>
                                      </p:cBhvr>
                                      <p:tavLst>
                                        <p:tav tm="0">
                                          <p:val>
                                            <p:strVal val="#ppt_x"/>
                                          </p:val>
                                        </p:tav>
                                        <p:tav tm="100000">
                                          <p:val>
                                            <p:strVal val="#ppt_x"/>
                                          </p:val>
                                        </p:tav>
                                      </p:tavLst>
                                    </p:anim>
                                    <p:anim calcmode="lin" valueType="num">
                                      <p:cBhvr additive="base">
                                        <p:cTn id="24" dur="500" fill="hold"/>
                                        <p:tgtEl>
                                          <p:spTgt spid="3">
                                            <p:txEl>
                                              <p:pRg st="4" end="4"/>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Content Placeholder 3" descr="NJ Division of Purchase and Property - Internet Explorer">
            <a:hlinkClick r:id="rId3"/>
          </p:cNvPr>
          <p:cNvPicPr>
            <a:picLocks noGrp="1" noChangeAspect="1"/>
          </p:cNvPicPr>
          <p:nvPr>
            <p:ph idx="1"/>
          </p:nvPr>
        </p:nvPicPr>
        <p:blipFill rotWithShape="1">
          <a:blip r:embed="rId4">
            <a:extLst>
              <a:ext uri="{28A0092B-C50C-407E-A947-70E740481C1C}">
                <a14:useLocalDpi xmlns:a14="http://schemas.microsoft.com/office/drawing/2010/main" val="0"/>
              </a:ext>
            </a:extLst>
          </a:blip>
          <a:srcRect l="5374" t="12606" r="7675" b="3124"/>
          <a:stretch/>
        </p:blipFill>
        <p:spPr>
          <a:xfrm>
            <a:off x="1386082" y="945637"/>
            <a:ext cx="9488245" cy="5152708"/>
          </a:xfrm>
        </p:spPr>
      </p:pic>
    </p:spTree>
    <p:extLst>
      <p:ext uri="{BB962C8B-B14F-4D97-AF65-F5344CB8AC3E}">
        <p14:creationId xmlns:p14="http://schemas.microsoft.com/office/powerpoint/2010/main" val="2335896633"/>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p:cNvPicPr>
            <a:picLocks noChangeAspect="1"/>
          </p:cNvPicPr>
          <p:nvPr/>
        </p:nvPicPr>
        <p:blipFill rotWithShape="1">
          <a:blip r:embed="rId3">
            <a:extLst>
              <a:ext uri="{28A0092B-C50C-407E-A947-70E740481C1C}">
                <a14:useLocalDpi xmlns:a14="http://schemas.microsoft.com/office/drawing/2010/main" val="0"/>
              </a:ext>
            </a:extLst>
          </a:blip>
          <a:srcRect l="8563" r="5662"/>
          <a:stretch/>
        </p:blipFill>
        <p:spPr>
          <a:xfrm>
            <a:off x="1210161" y="1114470"/>
            <a:ext cx="9589434" cy="4885401"/>
          </a:xfrm>
          <a:prstGeom prst="rect">
            <a:avLst/>
          </a:prstGeom>
        </p:spPr>
      </p:pic>
    </p:spTree>
    <p:extLst>
      <p:ext uri="{BB962C8B-B14F-4D97-AF65-F5344CB8AC3E}">
        <p14:creationId xmlns:p14="http://schemas.microsoft.com/office/powerpoint/2010/main" val="415185439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p:cNvPicPr>
            <a:picLocks noChangeAspect="1"/>
          </p:cNvPicPr>
          <p:nvPr/>
        </p:nvPicPr>
        <p:blipFill rotWithShape="1">
          <a:blip r:embed="rId3"/>
          <a:srcRect t="297" b="760"/>
          <a:stretch/>
        </p:blipFill>
        <p:spPr>
          <a:xfrm>
            <a:off x="1201798" y="997151"/>
            <a:ext cx="9724647" cy="4754880"/>
          </a:xfrm>
          <a:prstGeom prst="rect">
            <a:avLst/>
          </a:prstGeom>
        </p:spPr>
      </p:pic>
    </p:spTree>
    <p:extLst>
      <p:ext uri="{BB962C8B-B14F-4D97-AF65-F5344CB8AC3E}">
        <p14:creationId xmlns:p14="http://schemas.microsoft.com/office/powerpoint/2010/main" val="1450493365"/>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3"/>
          <a:stretch>
            <a:fillRect/>
          </a:stretch>
        </p:blipFill>
        <p:spPr>
          <a:xfrm>
            <a:off x="1293619" y="771792"/>
            <a:ext cx="9575474" cy="5394960"/>
          </a:xfrm>
          <a:prstGeom prst="rect">
            <a:avLst/>
          </a:prstGeom>
        </p:spPr>
      </p:pic>
    </p:spTree>
    <p:extLst>
      <p:ext uri="{BB962C8B-B14F-4D97-AF65-F5344CB8AC3E}">
        <p14:creationId xmlns:p14="http://schemas.microsoft.com/office/powerpoint/2010/main" val="1328337338"/>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THANK YOU FOR ATTENDING</a:t>
            </a:r>
          </a:p>
        </p:txBody>
      </p:sp>
      <p:sp>
        <p:nvSpPr>
          <p:cNvPr id="4" name="Rectangle 3"/>
          <p:cNvSpPr/>
          <p:nvPr/>
        </p:nvSpPr>
        <p:spPr>
          <a:xfrm>
            <a:off x="2164910" y="3235646"/>
            <a:ext cx="7862179" cy="1938992"/>
          </a:xfrm>
          <a:prstGeom prst="rect">
            <a:avLst/>
          </a:prstGeom>
        </p:spPr>
        <p:txBody>
          <a:bodyPr wrap="square">
            <a:spAutoFit/>
          </a:bodyPr>
          <a:lstStyle/>
          <a:p>
            <a:pPr algn="ctr"/>
            <a:r>
              <a:rPr lang="en-US" sz="4000" dirty="0"/>
              <a:t>Q&amp;A due by </a:t>
            </a:r>
            <a:r>
              <a:rPr lang="en-US" sz="4000" dirty="0" smtClean="0"/>
              <a:t>2PM on </a:t>
            </a:r>
            <a:r>
              <a:rPr lang="en-US" sz="4000" dirty="0"/>
              <a:t>May 24, </a:t>
            </a:r>
            <a:r>
              <a:rPr lang="en-US" sz="4000" dirty="0" smtClean="0"/>
              <a:t>2024</a:t>
            </a:r>
          </a:p>
          <a:p>
            <a:pPr algn="ctr"/>
            <a:endParaRPr lang="en-US" sz="4000" dirty="0"/>
          </a:p>
          <a:p>
            <a:pPr algn="ctr"/>
            <a:r>
              <a:rPr lang="en-US" sz="4000" dirty="0"/>
              <a:t>Quotes due by </a:t>
            </a:r>
            <a:r>
              <a:rPr lang="en-US" sz="4000" dirty="0" smtClean="0"/>
              <a:t>2PM on August </a:t>
            </a:r>
            <a:r>
              <a:rPr lang="en-US" sz="4000" dirty="0" smtClean="0"/>
              <a:t>2, </a:t>
            </a:r>
            <a:r>
              <a:rPr lang="en-US" sz="4000" dirty="0"/>
              <a:t>2024</a:t>
            </a:r>
          </a:p>
        </p:txBody>
      </p:sp>
    </p:spTree>
    <p:extLst>
      <p:ext uri="{BB962C8B-B14F-4D97-AF65-F5344CB8AC3E}">
        <p14:creationId xmlns:p14="http://schemas.microsoft.com/office/powerpoint/2010/main" val="423852776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theme/_rels/theme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image" Target="../media/image1.jpeg"/></Relationships>
</file>

<file path=ppt/theme/theme1.xml><?xml version="1.0" encoding="utf-8"?>
<a:theme xmlns:a="http://schemas.openxmlformats.org/drawingml/2006/main" name="Organic">
  <a:themeElements>
    <a:clrScheme name="Orange">
      <a:dk1>
        <a:srgbClr val="000000"/>
      </a:dk1>
      <a:lt1>
        <a:sysClr val="window" lastClr="FFFFFF"/>
      </a:lt1>
      <a:dk2>
        <a:srgbClr val="637052"/>
      </a:dk2>
      <a:lt2>
        <a:srgbClr val="CCDDEA"/>
      </a:lt2>
      <a:accent1>
        <a:srgbClr val="E48312"/>
      </a:accent1>
      <a:accent2>
        <a:srgbClr val="BD582C"/>
      </a:accent2>
      <a:accent3>
        <a:srgbClr val="865640"/>
      </a:accent3>
      <a:accent4>
        <a:srgbClr val="9B8357"/>
      </a:accent4>
      <a:accent5>
        <a:srgbClr val="C2BC80"/>
      </a:accent5>
      <a:accent6>
        <a:srgbClr val="94A088"/>
      </a:accent6>
      <a:hlink>
        <a:srgbClr val="2998E3"/>
      </a:hlink>
      <a:folHlink>
        <a:srgbClr val="8C8C8C"/>
      </a:folHlink>
    </a:clrScheme>
    <a:fontScheme name="Organic">
      <a:majorFont>
        <a:latin typeface="Garamond" panose="02020404030301010803"/>
        <a:ea typeface=""/>
        <a:cs typeface=""/>
        <a:font script="Jpan" typeface="ＭＳ Ｐゴシック"/>
        <a:font script="Hang" typeface="돋움"/>
        <a:font script="Hans" typeface="方正舒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Garamond" panose="02020404030301010803"/>
        <a:ea typeface=""/>
        <a:cs typeface=""/>
        <a:font script="Jpan" typeface="ＭＳ Ｐ明朝"/>
        <a:font script="Hang" typeface="바탕"/>
        <a:font script="Hans" typeface="方正舒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inorFont>
    </a:fontScheme>
    <a:fmtScheme name="Organic">
      <a:fillStyleLst>
        <a:solidFill>
          <a:schemeClr val="phClr"/>
        </a:solidFill>
        <a:gradFill rotWithShape="1">
          <a:gsLst>
            <a:gs pos="0">
              <a:schemeClr val="phClr">
                <a:tint val="60000"/>
                <a:lumMod val="110000"/>
              </a:schemeClr>
            </a:gs>
            <a:gs pos="100000">
              <a:schemeClr val="phClr">
                <a:tint val="82000"/>
              </a:schemeClr>
            </a:gs>
          </a:gsLst>
          <a:lin ang="5400000" scaled="0"/>
        </a:gradFill>
        <a:blipFill>
          <a:blip xmlns:r="http://schemas.openxmlformats.org/officeDocument/2006/relationships" r:embed="rId1">
            <a:duotone>
              <a:schemeClr val="phClr">
                <a:shade val="74000"/>
                <a:satMod val="130000"/>
                <a:lumMod val="90000"/>
              </a:schemeClr>
              <a:schemeClr val="phClr">
                <a:tint val="94000"/>
                <a:satMod val="120000"/>
                <a:lumMod val="104000"/>
              </a:schemeClr>
            </a:duotone>
          </a:blip>
          <a:tile tx="0" ty="0" sx="100000" sy="100000" flip="none" algn="tl"/>
        </a:blipFill>
      </a:fillStyleLst>
      <a:lnStyleLst>
        <a:ln w="9525" cap="flat" cmpd="sng" algn="ctr">
          <a:solidFill>
            <a:schemeClr val="phClr"/>
          </a:solidFill>
          <a:prstDash val="solid"/>
        </a:ln>
        <a:ln w="15875" cap="flat" cmpd="sng" algn="ctr">
          <a:solidFill>
            <a:schemeClr val="phClr"/>
          </a:solidFill>
          <a:prstDash val="solid"/>
        </a:ln>
        <a:ln w="25400" cap="flat" cmpd="sng" algn="ctr">
          <a:solidFill>
            <a:schemeClr val="phClr"/>
          </a:solidFill>
          <a:prstDash val="solid"/>
        </a:ln>
      </a:lnStyleLst>
      <a:effectStyleLst>
        <a:effectStyle>
          <a:effectLst/>
        </a:effectStyle>
        <a:effectStyle>
          <a:effectLst>
            <a:innerShdw blurRad="25400" dist="12700" dir="13500000">
              <a:srgbClr val="000000">
                <a:alpha val="45000"/>
              </a:srgbClr>
            </a:innerShdw>
          </a:effectLst>
        </a:effectStyle>
        <a:effectStyle>
          <a:effectLst>
            <a:outerShdw blurRad="38100" dist="25400" dir="5400000" rotWithShape="0">
              <a:srgbClr val="000000">
                <a:alpha val="60000"/>
              </a:srgbClr>
            </a:outerShdw>
          </a:effectLst>
        </a:effectStyle>
      </a:effectStyleLst>
      <a:bgFillStyleLst>
        <a:solidFill>
          <a:schemeClr val="phClr"/>
        </a:solidFill>
        <a:gradFill rotWithShape="1">
          <a:gsLst>
            <a:gs pos="0">
              <a:schemeClr val="phClr">
                <a:tint val="90000"/>
                <a:lumMod val="110000"/>
              </a:schemeClr>
            </a:gs>
            <a:gs pos="100000">
              <a:schemeClr val="phClr">
                <a:shade val="88000"/>
                <a:lumMod val="98000"/>
              </a:schemeClr>
            </a:gs>
          </a:gsLst>
          <a:lin ang="5400000" scaled="0"/>
        </a:gradFill>
        <a:blipFill>
          <a:blip xmlns:r="http://schemas.openxmlformats.org/officeDocument/2006/relationships" r:embed="rId2"/>
          <a:stretch/>
        </a:blipFill>
      </a:bgFillStyleLst>
    </a:fmtScheme>
  </a:themeElements>
  <a:objectDefaults/>
  <a:extraClrSchemeLst/>
  <a:extLst>
    <a:ext uri="{05A4C25C-085E-4340-85A3-A5531E510DB2}">
      <thm15:themeFamily xmlns:thm15="http://schemas.microsoft.com/office/thememl/2012/main" name="Organic" id="{28CDC826-8792-45C0-861B-85EB3ADEDA33}" vid="{7DAC20F1-423D-49E2-BD0B-50532748BAD0}"/>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ct:contentTypeSchema xmlns:ct="http://schemas.microsoft.com/office/2006/metadata/contentType" xmlns:ma="http://schemas.microsoft.com/office/2006/metadata/properties/metaAttributes" ct:_="" ma:_="" ma:contentTypeName="Document" ma:contentTypeID="0x010100DBEE82FBE70D5243841006DE9CA3A42B" ma:contentTypeVersion="9" ma:contentTypeDescription="Create a new document." ma:contentTypeScope="" ma:versionID="6bbde765e24a48418b134b023d07114d">
  <xsd:schema xmlns:xsd="http://www.w3.org/2001/XMLSchema" xmlns:xs="http://www.w3.org/2001/XMLSchema" xmlns:p="http://schemas.microsoft.com/office/2006/metadata/properties" xmlns:ns3="18094a18-a7d8-454b-b082-261936820a36" xmlns:ns4="979f866b-2144-4cd9-80a4-ef53f10f9aaf" targetNamespace="http://schemas.microsoft.com/office/2006/metadata/properties" ma:root="true" ma:fieldsID="5094b5f4de79fcc42c3aafb85f8b035b" ns3:_="" ns4:_="">
    <xsd:import namespace="18094a18-a7d8-454b-b082-261936820a36"/>
    <xsd:import namespace="979f866b-2144-4cd9-80a4-ef53f10f9aaf"/>
    <xsd:element name="properties">
      <xsd:complexType>
        <xsd:sequence>
          <xsd:element name="documentManagement">
            <xsd:complexType>
              <xsd:all>
                <xsd:element ref="ns3:MediaServiceMetadata" minOccurs="0"/>
                <xsd:element ref="ns3:MediaServiceFastMetadata" minOccurs="0"/>
                <xsd:element ref="ns3:MediaServiceAutoTags" minOccurs="0"/>
                <xsd:element ref="ns3:MediaServiceOCR" minOccurs="0"/>
                <xsd:element ref="ns3:MediaServiceGenerationTime" minOccurs="0"/>
                <xsd:element ref="ns3:MediaServiceEventHashCode" minOccurs="0"/>
                <xsd:element ref="ns4:SharedWithUsers" minOccurs="0"/>
                <xsd:element ref="ns4:SharedWithDetails" minOccurs="0"/>
                <xsd:element ref="ns4:SharingHintHash"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18094a18-a7d8-454b-b082-261936820a36"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AutoTags" ma:index="10" nillable="true" ma:displayName="Tags" ma:internalName="MediaServiceAutoTags" ma:readOnly="true">
      <xsd:simpleType>
        <xsd:restriction base="dms:Text"/>
      </xsd:simpleType>
    </xsd:element>
    <xsd:element name="MediaServiceOCR" ma:index="11" nillable="true" ma:displayName="Extracted Text" ma:internalName="MediaServiceOCR" ma:readOnly="true">
      <xsd:simpleType>
        <xsd:restriction base="dms:Note">
          <xsd:maxLength value="255"/>
        </xsd:restriction>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979f866b-2144-4cd9-80a4-ef53f10f9aaf" elementFormDefault="qualified">
    <xsd:import namespace="http://schemas.microsoft.com/office/2006/documentManagement/types"/>
    <xsd:import namespace="http://schemas.microsoft.com/office/infopath/2007/PartnerControls"/>
    <xsd:element name="SharedWithUsers" ma:index="14"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5" nillable="true" ma:displayName="Shared With Details" ma:internalName="SharedWithDetails" ma:readOnly="true">
      <xsd:simpleType>
        <xsd:restriction base="dms:Note">
          <xsd:maxLength value="255"/>
        </xsd:restriction>
      </xsd:simpleType>
    </xsd:element>
    <xsd:element name="SharingHintHash" ma:index="16" nillable="true" ma:displayName="Sharing Hint Hash" ma:hidden="true" ma:internalName="SharingHintHash" ma:readOnly="true">
      <xsd:simpleType>
        <xsd:restriction base="dms:Text"/>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p:properties xmlns:p="http://schemas.microsoft.com/office/2006/metadata/properties" xmlns:xsi="http://www.w3.org/2001/XMLSchema-instance" xmlns:pc="http://schemas.microsoft.com/office/infopath/2007/PartnerControls">
  <documentManagement/>
</p:properties>
</file>

<file path=customXml/itemProps1.xml><?xml version="1.0" encoding="utf-8"?>
<ds:datastoreItem xmlns:ds="http://schemas.openxmlformats.org/officeDocument/2006/customXml" ds:itemID="{F040A170-920B-465A-BD1A-6301FD70EA3D}">
  <ds:schemaRefs>
    <ds:schemaRef ds:uri="http://schemas.microsoft.com/sharepoint/v3/contenttype/forms"/>
  </ds:schemaRefs>
</ds:datastoreItem>
</file>

<file path=customXml/itemProps2.xml><?xml version="1.0" encoding="utf-8"?>
<ds:datastoreItem xmlns:ds="http://schemas.openxmlformats.org/officeDocument/2006/customXml" ds:itemID="{1BBF22EE-4836-40EA-BEA1-CA8198B3CC20}">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18094a18-a7d8-454b-b082-261936820a36"/>
    <ds:schemaRef ds:uri="979f866b-2144-4cd9-80a4-ef53f10f9aaf"/>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3.xml><?xml version="1.0" encoding="utf-8"?>
<ds:datastoreItem xmlns:ds="http://schemas.openxmlformats.org/officeDocument/2006/customXml" ds:itemID="{001482F8-3171-4521-BBBC-40E8A23177ED}">
  <ds:schemaRefs>
    <ds:schemaRef ds:uri="http://purl.org/dc/terms/"/>
    <ds:schemaRef ds:uri="http://schemas.openxmlformats.org/package/2006/metadata/core-properties"/>
    <ds:schemaRef ds:uri="http://purl.org/dc/dcmitype/"/>
    <ds:schemaRef ds:uri="http://schemas.microsoft.com/office/infopath/2007/PartnerControls"/>
    <ds:schemaRef ds:uri="979f866b-2144-4cd9-80a4-ef53f10f9aaf"/>
    <ds:schemaRef ds:uri="http://purl.org/dc/elements/1.1/"/>
    <ds:schemaRef ds:uri="http://schemas.microsoft.com/office/2006/documentManagement/types"/>
    <ds:schemaRef ds:uri="18094a18-a7d8-454b-b082-261936820a36"/>
    <ds:schemaRef ds:uri="http://schemas.microsoft.com/office/2006/metadata/properties"/>
    <ds:schemaRef ds:uri="http://www.w3.org/XML/1998/namespace"/>
  </ds:schemaRefs>
</ds:datastoreItem>
</file>

<file path=docProps/app.xml><?xml version="1.0" encoding="utf-8"?>
<Properties xmlns="http://schemas.openxmlformats.org/officeDocument/2006/extended-properties" xmlns:vt="http://schemas.openxmlformats.org/officeDocument/2006/docPropsVTypes">
  <Template>Organic</Template>
  <TotalTime>4992</TotalTime>
  <Words>1163</Words>
  <Application>Microsoft Office PowerPoint</Application>
  <PresentationFormat>Widescreen</PresentationFormat>
  <Paragraphs>132</Paragraphs>
  <Slides>19</Slides>
  <Notes>19</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19</vt:i4>
      </vt:variant>
    </vt:vector>
  </HeadingPairs>
  <TitlesOfParts>
    <vt:vector size="26" baseType="lpstr">
      <vt:lpstr>Arial</vt:lpstr>
      <vt:lpstr>Bahnschrift Light Condensed</vt:lpstr>
      <vt:lpstr>Calibri</vt:lpstr>
      <vt:lpstr>Courier New</vt:lpstr>
      <vt:lpstr>Garamond</vt:lpstr>
      <vt:lpstr>Wingdings 3</vt:lpstr>
      <vt:lpstr>Organic</vt:lpstr>
      <vt:lpstr>*Revised Optional Pre-Quote Conference  T3140 Program Implementation and Strategy Advisor - DCA   Bid Solicitation #23DPP00814  </vt:lpstr>
      <vt:lpstr>WELCOME &amp; INTRODUCTIONS </vt:lpstr>
      <vt:lpstr>PURPOSE &amp; GENERAL INFORMATION</vt:lpstr>
      <vt:lpstr>BID SOLICITATION AT A GLANCE</vt:lpstr>
      <vt:lpstr>BID SOLICITATION AT A GLANCE</vt:lpstr>
      <vt:lpstr>BID SOLICITATION AT A GLANCE</vt:lpstr>
      <vt:lpstr>BID SOLICITATION AT A GLANCE</vt:lpstr>
      <vt:lpstr>BID SOLICITATION AT A GLANCE</vt:lpstr>
      <vt:lpstr>BID SOLICITATION AT A GLANCE</vt:lpstr>
      <vt:lpstr>BID SOLICITATION AT A GLANCE</vt:lpstr>
      <vt:lpstr>BID SOLICITATION AT A GLANCE</vt:lpstr>
      <vt:lpstr>PRICE SHEET PITFALLS</vt:lpstr>
      <vt:lpstr>PRICE SHEET</vt:lpstr>
      <vt:lpstr>OTHER HELPFUL TIPS</vt:lpstr>
      <vt:lpstr>PowerPoint Presentation</vt:lpstr>
      <vt:lpstr>PowerPoint Presentation</vt:lpstr>
      <vt:lpstr>PowerPoint Presentation</vt:lpstr>
      <vt:lpstr>PowerPoint Presentation</vt:lpstr>
      <vt:lpstr>THANK YOU FOR ATTENDING</vt:lpstr>
    </vt:vector>
  </TitlesOfParts>
  <Company>Division of Revenue and Enterprise Services</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Optional Pre-Quote Conference Bid Solicitation 20DPP00531</dc:title>
  <dc:creator>Fletcher, Shana</dc:creator>
  <cp:lastModifiedBy>McFarland, Amira [TREAS]</cp:lastModifiedBy>
  <cp:revision>340</cp:revision>
  <cp:lastPrinted>2020-02-11T14:28:14Z</cp:lastPrinted>
  <dcterms:created xsi:type="dcterms:W3CDTF">2020-01-31T19:31:42Z</dcterms:created>
  <dcterms:modified xsi:type="dcterms:W3CDTF">2024-07-16T16:08:12Z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0x010100DBEE82FBE70D5243841006DE9CA3A42B</vt:lpwstr>
  </property>
</Properties>
</file>