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6" r:id="rId7"/>
    <p:sldId id="272" r:id="rId8"/>
    <p:sldId id="274"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10" autoAdjust="0"/>
    <p:restoredTop sz="94660"/>
  </p:normalViewPr>
  <p:slideViewPr>
    <p:cSldViewPr snapToGrid="0">
      <p:cViewPr varScale="1">
        <p:scale>
          <a:sx n="73" d="100"/>
          <a:sy n="73" d="100"/>
        </p:scale>
        <p:origin x="744"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9/2/2022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9/2/2022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9/2/2022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9/2/2022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9/2/2022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9/2/2022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9/2/2022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9/2/2022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9/2/2022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9/2/2022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9/2/2022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0511" y="798022"/>
            <a:ext cx="10482863" cy="3862981"/>
          </a:xfrm>
        </p:spPr>
        <p:txBody>
          <a:bodyPr/>
          <a:lstStyle/>
          <a:p>
            <a:pPr algn="ctr"/>
            <a:r>
              <a:rPr lang="en-US" sz="4400" dirty="0">
                <a:solidFill>
                  <a:srgbClr val="FFFF00"/>
                </a:solidFill>
              </a:rPr>
              <a:t>Optional</a:t>
            </a:r>
            <a:r>
              <a:rPr lang="en-US" sz="4400" dirty="0"/>
              <a:t> Pre-Quote </a:t>
            </a:r>
            <a:r>
              <a:rPr lang="en-US" sz="4400" dirty="0" smtClean="0"/>
              <a:t>Conference</a:t>
            </a:r>
            <a:br>
              <a:rPr lang="en-US" sz="4400" dirty="0" smtClean="0"/>
            </a:br>
            <a:r>
              <a:rPr lang="en-US" sz="4400" dirty="0"/>
              <a:t/>
            </a:r>
            <a:br>
              <a:rPr lang="en-US" sz="4400" dirty="0"/>
            </a:br>
            <a:r>
              <a:rPr lang="en-US" sz="4400" dirty="0" smtClean="0"/>
              <a:t>Bid Solicitation #</a:t>
            </a:r>
            <a:r>
              <a:rPr lang="en-US" sz="4400" dirty="0" smtClean="0">
                <a:solidFill>
                  <a:srgbClr val="FFFF00"/>
                </a:solidFill>
              </a:rPr>
              <a:t>23DPP00812</a:t>
            </a:r>
            <a:r>
              <a:rPr lang="en-US" sz="4400" dirty="0"/>
              <a:t/>
            </a:r>
            <a:br>
              <a:rPr lang="en-US" sz="4400" dirty="0"/>
            </a:br>
            <a:r>
              <a:rPr lang="fr-FR" sz="3600" dirty="0" smtClean="0">
                <a:solidFill>
                  <a:srgbClr val="FFFF00"/>
                </a:solidFill>
              </a:rPr>
              <a:t>T#2989 – Communications Wiring Services</a:t>
            </a:r>
            <a:r>
              <a:rPr lang="fr-FR" sz="3600" dirty="0" smtClean="0"/>
              <a:t/>
            </a:r>
            <a:br>
              <a:rPr lang="fr-FR" sz="3600" dirty="0" smtClean="0"/>
            </a:br>
            <a:r>
              <a:rPr lang="fr-FR" sz="3600" dirty="0" smtClean="0"/>
              <a:t/>
            </a:r>
            <a:br>
              <a:rPr lang="fr-FR" sz="3600" dirty="0" smtClean="0"/>
            </a:b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a:t>
            </a:r>
            <a:r>
              <a:rPr lang="en-US" sz="2800" dirty="0" smtClean="0">
                <a:solidFill>
                  <a:srgbClr val="FFFF00"/>
                </a:solidFill>
              </a:rPr>
              <a:t>Oct 12, 2022</a:t>
            </a:r>
          </a:p>
          <a:p>
            <a:r>
              <a:rPr lang="en-US" sz="2800" dirty="0" smtClean="0"/>
              <a:t>Quotes </a:t>
            </a:r>
            <a:r>
              <a:rPr lang="en-US" sz="2800" dirty="0"/>
              <a:t>due by </a:t>
            </a:r>
            <a:r>
              <a:rPr lang="en-US" sz="2800" dirty="0" smtClean="0"/>
              <a:t>2pm, </a:t>
            </a:r>
            <a:r>
              <a:rPr lang="en-US" sz="2800" dirty="0" smtClean="0">
                <a:solidFill>
                  <a:srgbClr val="FFFF00"/>
                </a:solidFill>
              </a:rPr>
              <a:t>nov 23, 2022</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a:t>
            </a:r>
            <a:r>
              <a:rPr lang="en-US" dirty="0" smtClean="0"/>
              <a:t> </a:t>
            </a:r>
            <a:r>
              <a:rPr lang="en-US" dirty="0"/>
              <a:t>regarding the Bid Solicitation and Quote submission requirements. </a:t>
            </a:r>
          </a:p>
          <a:p>
            <a:r>
              <a:rPr lang="en-US" dirty="0" smtClean="0"/>
              <a:t>Questions </a:t>
            </a:r>
            <a:r>
              <a:rPr lang="en-US" dirty="0"/>
              <a:t>relating to the Scope of </a:t>
            </a:r>
            <a:r>
              <a:rPr lang="en-US" dirty="0" smtClean="0"/>
              <a:t>Work, the services, </a:t>
            </a:r>
            <a:r>
              <a:rPr lang="en-US" dirty="0"/>
              <a:t>or products required in the Bid Solicitation will </a:t>
            </a:r>
            <a:r>
              <a:rPr lang="en-US" dirty="0" smtClean="0"/>
              <a:t>not be addressed at this time. </a:t>
            </a:r>
            <a:r>
              <a:rPr lang="en-US" dirty="0"/>
              <a:t>Vendors </a:t>
            </a:r>
            <a:r>
              <a:rPr lang="en-US" dirty="0" smtClean="0"/>
              <a:t>are to electronically submit those questions through the </a:t>
            </a:r>
            <a:r>
              <a:rPr lang="en-US" dirty="0"/>
              <a:t>Q&amp;A Tab of the Bid Solicitation in </a:t>
            </a:r>
            <a:r>
              <a:rPr lang="en-US" dirty="0" smtClean="0"/>
              <a:t>NJSTART.</a:t>
            </a:r>
            <a:endParaRPr lang="en-US" dirty="0"/>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720408"/>
            <a:ext cx="8946541" cy="4195481"/>
          </a:xfrm>
        </p:spPr>
        <p:txBody>
          <a:bodyPr>
            <a:normAutofit/>
          </a:bodyPr>
          <a:lstStyle/>
          <a:p>
            <a:r>
              <a:rPr lang="en-US" sz="2400" dirty="0"/>
              <a:t>Cover page: Submission dates and set-aside requirements</a:t>
            </a:r>
          </a:p>
          <a:p>
            <a:r>
              <a:rPr lang="en-US" sz="2400" dirty="0"/>
              <a:t>Section 1: </a:t>
            </a:r>
            <a:r>
              <a:rPr lang="en-US" sz="2400" dirty="0" smtClean="0"/>
              <a:t>Introduction and Summary of the Bid Solicitation</a:t>
            </a:r>
            <a:endParaRPr lang="en-US" sz="2400" dirty="0"/>
          </a:p>
          <a:p>
            <a:r>
              <a:rPr lang="en-US" sz="2400" dirty="0"/>
              <a:t>Section 2: </a:t>
            </a:r>
            <a:r>
              <a:rPr lang="en-US" sz="2400" dirty="0" smtClean="0"/>
              <a:t>Pre-Quote Submission Information (e-Q&amp;A, exceptions to the SSTC, bid amendments)</a:t>
            </a:r>
            <a:endParaRPr lang="en-US" sz="2400" dirty="0"/>
          </a:p>
          <a:p>
            <a:r>
              <a:rPr lang="en-US" sz="2400" dirty="0"/>
              <a:t>Section 3: Quote </a:t>
            </a:r>
            <a:r>
              <a:rPr lang="en-US" sz="2400" dirty="0" smtClean="0"/>
              <a:t>Submission Requirements (forms</a:t>
            </a:r>
            <a:r>
              <a:rPr lang="en-US" sz="2400" dirty="0"/>
              <a:t>, technical </a:t>
            </a:r>
            <a:r>
              <a:rPr lang="en-US" sz="2400" dirty="0" smtClean="0"/>
              <a:t>response, Price </a:t>
            </a:r>
            <a:r>
              <a:rPr lang="en-US" sz="2400" dirty="0"/>
              <a:t>S</a:t>
            </a:r>
            <a:r>
              <a:rPr lang="en-US" sz="2400" dirty="0" smtClean="0"/>
              <a:t>heet instructions) </a:t>
            </a:r>
          </a:p>
          <a:p>
            <a:r>
              <a:rPr lang="en-US" sz="2400" dirty="0" smtClean="0"/>
              <a:t>Section </a:t>
            </a:r>
            <a:r>
              <a:rPr lang="en-US" sz="2400" dirty="0"/>
              <a:t>4: Scope of </a:t>
            </a:r>
            <a:r>
              <a:rPr lang="en-US" sz="2400" dirty="0" smtClean="0"/>
              <a:t>Work</a:t>
            </a:r>
            <a:endParaRPr lang="en-US" sz="2400" dirty="0"/>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579610" y="2019668"/>
            <a:ext cx="10675823" cy="3624674"/>
          </a:xfrm>
        </p:spPr>
        <p:txBody>
          <a:bodyPr>
            <a:noAutofit/>
          </a:bodyPr>
          <a:lstStyle/>
          <a:p>
            <a:r>
              <a:rPr lang="en-US" sz="2400" dirty="0"/>
              <a:t>Section 5: General Contract Terms </a:t>
            </a:r>
          </a:p>
          <a:p>
            <a:r>
              <a:rPr lang="en-US" sz="2400" dirty="0"/>
              <a:t>Section 6:  Data Security Requirements – Contractor </a:t>
            </a:r>
            <a:r>
              <a:rPr lang="en-US" sz="2400" dirty="0" smtClean="0"/>
              <a:t>Responsibility</a:t>
            </a:r>
          </a:p>
          <a:p>
            <a:r>
              <a:rPr lang="en-US" sz="2400" dirty="0" smtClean="0"/>
              <a:t>Section 7: Modifications to the State of New Jersey Standard Terms and Conditions</a:t>
            </a:r>
            <a:endParaRPr lang="en-US" sz="2400" dirty="0"/>
          </a:p>
          <a:p>
            <a:r>
              <a:rPr lang="en-US" sz="2400" dirty="0"/>
              <a:t>Section </a:t>
            </a:r>
            <a:r>
              <a:rPr lang="en-US" sz="2400" dirty="0" smtClean="0"/>
              <a:t>8:  Quote Evaluation and Award</a:t>
            </a:r>
            <a:endParaRPr lang="en-US" sz="2400" dirty="0"/>
          </a:p>
          <a:p>
            <a:r>
              <a:rPr lang="en-US" sz="2400" dirty="0"/>
              <a:t>Section </a:t>
            </a:r>
            <a:r>
              <a:rPr lang="en-US" sz="2400" dirty="0" smtClean="0"/>
              <a:t>9: Glossary </a:t>
            </a:r>
          </a:p>
          <a:p>
            <a:r>
              <a:rPr lang="en-US" sz="2400" dirty="0" smtClean="0"/>
              <a:t>Attachment 1: State of New Jersey Standard Terms and Conditions</a:t>
            </a:r>
            <a:endParaRPr lang="en-US" sz="2400" dirty="0"/>
          </a:p>
          <a:p>
            <a:pPr marL="0" indent="0">
              <a:buNone/>
            </a:pPr>
            <a:endParaRPr lang="en-US" sz="2400" dirty="0"/>
          </a:p>
          <a:p>
            <a:pPr marL="457200" lvl="1" indent="0">
              <a:buNone/>
            </a:pPr>
            <a:endParaRPr lang="en-US" sz="2000"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288474"/>
            <a:ext cx="8946541" cy="4959926"/>
          </a:xfrm>
        </p:spPr>
        <p:txBody>
          <a:bodyPr>
            <a:normAutofit/>
          </a:bodyPr>
          <a:lstStyle/>
          <a:p>
            <a:pPr lvl="1"/>
            <a:r>
              <a:rPr lang="en-US" dirty="0"/>
              <a:t>Review Bid Solicitation in its entirety and submit any questions prior to the deadline including </a:t>
            </a:r>
            <a:r>
              <a:rPr lang="en-US" dirty="0" smtClean="0"/>
              <a:t>exceptions to the SSTC. </a:t>
            </a:r>
            <a:r>
              <a:rPr lang="en-US" dirty="0"/>
              <a:t>Updated documents will be posted in NJSTART and should be reviewed as posted</a:t>
            </a:r>
            <a:endParaRPr lang="en-US" dirty="0" smtClean="0"/>
          </a:p>
          <a:p>
            <a:pPr lvl="1"/>
            <a:r>
              <a:rPr lang="en-US" dirty="0" smtClean="0"/>
              <a:t>Complete </a:t>
            </a:r>
            <a:r>
              <a:rPr lang="en-US" dirty="0"/>
              <a:t>all required price lines </a:t>
            </a:r>
            <a:r>
              <a:rPr lang="en-US" dirty="0" smtClean="0"/>
              <a:t>in the State Supplied Price Sheet. The Quote </a:t>
            </a:r>
            <a:r>
              <a:rPr lang="en-US" dirty="0"/>
              <a:t>may be deemed non-responsive. Indicate “no charge” if the cost is $0.  Do not leave any price lines blank. </a:t>
            </a:r>
            <a:endParaRPr lang="en-US" sz="2000" dirty="0"/>
          </a:p>
          <a:p>
            <a:pPr lvl="1"/>
            <a:r>
              <a:rPr lang="en-US" sz="2000" dirty="0"/>
              <a:t>Submit Quotes on time addressing all mandatory requirements </a:t>
            </a:r>
            <a:r>
              <a:rPr lang="en-US" sz="2000" dirty="0" smtClean="0"/>
              <a:t>(designated by “shall”) including forms</a:t>
            </a:r>
            <a:r>
              <a:rPr lang="en-US" sz="2000" dirty="0"/>
              <a:t>.</a:t>
            </a:r>
            <a:r>
              <a:rPr lang="en-US" sz="2000" dirty="0" smtClean="0"/>
              <a:t> Quotes missing mandatory requirements may </a:t>
            </a:r>
            <a:r>
              <a:rPr lang="en-US" sz="2000" dirty="0"/>
              <a:t>be deemed </a:t>
            </a:r>
            <a:r>
              <a:rPr lang="en-US" sz="2000" dirty="0" smtClean="0"/>
              <a:t>non-responsive.  Not </a:t>
            </a:r>
            <a:r>
              <a:rPr lang="en-US" sz="2000" dirty="0"/>
              <a:t>submitting requested information (“should”) </a:t>
            </a:r>
            <a:r>
              <a:rPr lang="en-US" sz="2000" dirty="0" smtClean="0"/>
              <a:t>may </a:t>
            </a:r>
            <a:r>
              <a:rPr lang="en-US" sz="2000" dirty="0"/>
              <a:t>impact </a:t>
            </a:r>
            <a:r>
              <a:rPr lang="en-US" sz="2000" dirty="0" smtClean="0"/>
              <a:t>the technical evaluation score.</a:t>
            </a:r>
            <a:endParaRPr lang="en-US" sz="2000" dirty="0"/>
          </a:p>
          <a:p>
            <a:pPr lvl="1"/>
            <a:r>
              <a:rPr lang="en-US" sz="2000" dirty="0" smtClean="0"/>
              <a:t>The State Supplied Price Sheet </a:t>
            </a:r>
            <a:r>
              <a:rPr lang="en-US" sz="2000" dirty="0"/>
              <a:t>must be completed in its entirety with no lines added or removed, or additional language or fees </a:t>
            </a:r>
            <a:r>
              <a:rPr lang="en-US" sz="2000" dirty="0" smtClean="0"/>
              <a:t>referenced</a:t>
            </a:r>
            <a:endParaRPr lang="en-US" sz="2000" dirty="0"/>
          </a:p>
        </p:txBody>
      </p:sp>
      <p:sp>
        <p:nvSpPr>
          <p:cNvPr id="5" name="Title 1"/>
          <p:cNvSpPr txBox="1">
            <a:spLocks/>
          </p:cNvSpPr>
          <p:nvPr/>
        </p:nvSpPr>
        <p:spPr>
          <a:xfrm>
            <a:off x="451378" y="40545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PRICE SHEET MISTAKES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a:t>
            </a:r>
            <a:r>
              <a:rPr lang="en-US" dirty="0" smtClean="0"/>
              <a:t>in the State Supplied Price pursuant to the State Price Sheet Instructions in </a:t>
            </a:r>
            <a:r>
              <a:rPr lang="en-US" dirty="0" smtClean="0">
                <a:solidFill>
                  <a:srgbClr val="FFFF00"/>
                </a:solidFill>
              </a:rPr>
              <a:t>Section </a:t>
            </a:r>
            <a:r>
              <a:rPr lang="en-US" dirty="0" smtClean="0">
                <a:solidFill>
                  <a:srgbClr val="FFFF00"/>
                </a:solidFill>
              </a:rPr>
              <a:t>3</a:t>
            </a:r>
            <a:r>
              <a:rPr lang="en-US" dirty="0" smtClean="0">
                <a:solidFill>
                  <a:srgbClr val="FFFF00"/>
                </a:solidFill>
              </a:rPr>
              <a:t>.27</a:t>
            </a:r>
            <a:r>
              <a:rPr lang="en-US" dirty="0" smtClean="0"/>
              <a:t>, </a:t>
            </a:r>
            <a:r>
              <a:rPr lang="en-US" dirty="0"/>
              <a:t>or Quote may be deemed non-responsive. Indicate “no charge” if the cost is $0.  Do not leave any price lines blank. </a:t>
            </a:r>
          </a:p>
          <a:p>
            <a:r>
              <a:rPr lang="en-US" dirty="0"/>
              <a:t>Do not make formatting changes to the </a:t>
            </a:r>
            <a:r>
              <a:rPr lang="en-US" dirty="0" smtClean="0"/>
              <a:t>State Supplied Price Sheet.  </a:t>
            </a:r>
            <a:r>
              <a:rPr lang="en-US" dirty="0"/>
              <a:t>If the price line requires a dollar amount, don’t change it to a percentage, or vice versa. </a:t>
            </a:r>
            <a:r>
              <a:rPr lang="en-US" dirty="0" smtClean="0"/>
              <a:t>If </a:t>
            </a:r>
            <a:r>
              <a:rPr lang="en-US" dirty="0"/>
              <a:t>the price line includes 2 decimal places, don’t change the settings to allow 4 decimals.  </a:t>
            </a:r>
          </a:p>
          <a:p>
            <a:r>
              <a:rPr lang="en-US" dirty="0"/>
              <a:t>Confirm that you have completed all tabs </a:t>
            </a:r>
            <a:r>
              <a:rPr lang="en-US" dirty="0" smtClean="0"/>
              <a:t>in </a:t>
            </a:r>
            <a:r>
              <a:rPr lang="en-US" dirty="0"/>
              <a:t>the </a:t>
            </a:r>
            <a:r>
              <a:rPr lang="en-US" dirty="0" smtClean="0"/>
              <a:t>State Supplied Price Sheet.  This Price </a:t>
            </a:r>
            <a:r>
              <a:rPr lang="en-US" dirty="0"/>
              <a:t>S</a:t>
            </a:r>
            <a:r>
              <a:rPr lang="en-US" dirty="0" smtClean="0"/>
              <a:t>heet includes </a:t>
            </a:r>
            <a:r>
              <a:rPr lang="en-US" dirty="0">
                <a:solidFill>
                  <a:srgbClr val="FFFF00"/>
                </a:solidFill>
              </a:rPr>
              <a:t>1</a:t>
            </a:r>
            <a:r>
              <a:rPr lang="en-US" dirty="0" smtClean="0">
                <a:solidFill>
                  <a:srgbClr val="FFFF00"/>
                </a:solidFill>
              </a:rPr>
              <a:t> tab</a:t>
            </a:r>
            <a:r>
              <a:rPr lang="en-US" dirty="0" smtClean="0"/>
              <a:t>.</a:t>
            </a:r>
            <a:endParaRPr lang="en-US" dirty="0"/>
          </a:p>
          <a:p>
            <a:r>
              <a:rPr lang="en-US" dirty="0"/>
              <a:t>Do not add additional language, assumptions, or </a:t>
            </a:r>
            <a:r>
              <a:rPr lang="en-US" dirty="0" smtClean="0"/>
              <a:t>fees to the State Supplied Price Sheet. </a:t>
            </a:r>
            <a:r>
              <a:rPr lang="en-US" dirty="0"/>
              <a:t>Do not add or remove any price lines.</a:t>
            </a:r>
          </a:p>
          <a:p>
            <a:r>
              <a:rPr lang="en-US" dirty="0"/>
              <a:t>Confirm you have completed the proper version of the </a:t>
            </a:r>
            <a:r>
              <a:rPr lang="en-US" dirty="0" smtClean="0"/>
              <a:t>State Supplied Price Sheet;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dirty="0" smtClean="0"/>
              <a:t>Examples of additional language the may deem a quote non-responsive:</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1864" cy="5735568"/>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3294" y="443841"/>
            <a:ext cx="10341864" cy="580032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smtClean="0">
                <a:solidFill>
                  <a:srgbClr val="FFFF00"/>
                </a:solidFill>
              </a:rPr>
              <a:t>October 12, 2022</a:t>
            </a:r>
            <a:endParaRPr lang="en-US" sz="4000" dirty="0">
              <a:solidFill>
                <a:srgbClr val="FFFF00"/>
              </a:solidFill>
            </a:endParaRPr>
          </a:p>
          <a:p>
            <a:r>
              <a:rPr lang="en-US" sz="4000" dirty="0"/>
              <a:t>Quotes due by 2pm </a:t>
            </a:r>
            <a:r>
              <a:rPr lang="en-US" sz="4000" dirty="0" smtClean="0">
                <a:solidFill>
                  <a:srgbClr val="FFFF00"/>
                </a:solidFill>
              </a:rPr>
              <a:t>November 23, 2022</a:t>
            </a:r>
            <a:endParaRPr lang="en-US" sz="4000" dirty="0">
              <a:solidFill>
                <a:srgbClr val="FFFF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4397</TotalTime>
  <Words>856</Words>
  <Application>Microsoft Office PowerPoint</Application>
  <PresentationFormat>Widescreen</PresentationFormat>
  <Paragraphs>49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Bid Solicitation #23DPP00812 T#2989 – Communications Wiring Services  </vt:lpstr>
      <vt:lpstr>WELCOME &amp; INTRODUCTIONS </vt:lpstr>
      <vt:lpstr>PURPOSE &amp; GENERAL INFORMATION</vt:lpstr>
      <vt:lpstr>BID SOLICITATION AT A GLANCE</vt:lpstr>
      <vt:lpstr>BID SOLICITATION AT A GLANCE</vt:lpstr>
      <vt:lpstr>PowerPoint Presentation</vt:lpstr>
      <vt:lpstr>COMMON PRICE SHEET MISTAKES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Dae, Zachary [TREAS]</cp:lastModifiedBy>
  <cp:revision>75</cp:revision>
  <cp:lastPrinted>2020-02-11T14:28:14Z</cp:lastPrinted>
  <dcterms:created xsi:type="dcterms:W3CDTF">2020-01-31T19:31:42Z</dcterms:created>
  <dcterms:modified xsi:type="dcterms:W3CDTF">2022-09-02T18:17:09Z</dcterms:modified>
</cp:coreProperties>
</file>