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7"/>
  </p:notesMasterIdLst>
  <p:sldIdLst>
    <p:sldId id="256" r:id="rId5"/>
    <p:sldId id="257" r:id="rId6"/>
    <p:sldId id="260" r:id="rId7"/>
    <p:sldId id="270" r:id="rId8"/>
    <p:sldId id="271" r:id="rId9"/>
    <p:sldId id="272" r:id="rId10"/>
    <p:sldId id="274" r:id="rId11"/>
    <p:sldId id="277" r:id="rId12"/>
    <p:sldId id="278" r:id="rId13"/>
    <p:sldId id="279" r:id="rId14"/>
    <p:sldId id="280"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59" autoAdjust="0"/>
    <p:restoredTop sz="94660"/>
  </p:normalViewPr>
  <p:slideViewPr>
    <p:cSldViewPr snapToGrid="0">
      <p:cViewPr varScale="1">
        <p:scale>
          <a:sx n="42" d="100"/>
          <a:sy n="42" d="100"/>
        </p:scale>
        <p:origin x="60" y="78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oninger, Michelina [TREAS]" userId="S::michelina.groninger@treas.nj.gov::ae5e4548-6959-4d18-9268-c4411d373de0" providerId="AD" clId="Web-{2A822ED4-C4D8-3E1C-D091-5F33A8C432EF}"/>
    <pc:docChg chg="modSld">
      <pc:chgData name="Groninger, Michelina [TREAS]" userId="S::michelina.groninger@treas.nj.gov::ae5e4548-6959-4d18-9268-c4411d373de0" providerId="AD" clId="Web-{2A822ED4-C4D8-3E1C-D091-5F33A8C432EF}" dt="2021-11-23T21:02:34.869" v="69" actId="20577"/>
      <pc:docMkLst>
        <pc:docMk/>
      </pc:docMkLst>
      <pc:sldChg chg="modSp">
        <pc:chgData name="Groninger, Michelina [TREAS]" userId="S::michelina.groninger@treas.nj.gov::ae5e4548-6959-4d18-9268-c4411d373de0" providerId="AD" clId="Web-{2A822ED4-C4D8-3E1C-D091-5F33A8C432EF}" dt="2021-11-23T21:02:34.869" v="69" actId="20577"/>
        <pc:sldMkLst>
          <pc:docMk/>
          <pc:sldMk cId="4241691986" sldId="256"/>
        </pc:sldMkLst>
        <pc:spChg chg="mod">
          <ac:chgData name="Groninger, Michelina [TREAS]" userId="S::michelina.groninger@treas.nj.gov::ae5e4548-6959-4d18-9268-c4411d373de0" providerId="AD" clId="Web-{2A822ED4-C4D8-3E1C-D091-5F33A8C432EF}" dt="2021-11-23T21:02:34.869" v="69" actId="20577"/>
          <ac:spMkLst>
            <pc:docMk/>
            <pc:sldMk cId="4241691986" sldId="256"/>
            <ac:spMk id="2" creationId="{00000000-0000-0000-0000-000000000000}"/>
          </ac:spMkLst>
        </pc:spChg>
        <pc:spChg chg="mod">
          <ac:chgData name="Groninger, Michelina [TREAS]" userId="S::michelina.groninger@treas.nj.gov::ae5e4548-6959-4d18-9268-c4411d373de0" providerId="AD" clId="Web-{2A822ED4-C4D8-3E1C-D091-5F33A8C432EF}" dt="2021-11-23T21:02:32.119" v="41" actId="20577"/>
          <ac:spMkLst>
            <pc:docMk/>
            <pc:sldMk cId="4241691986" sldId="256"/>
            <ac:spMk id="3" creationId="{00000000-0000-0000-0000-000000000000}"/>
          </ac:spMkLst>
        </pc:spChg>
      </pc:sldChg>
    </pc:docChg>
  </pc:docChgLst>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B95E4CFA-FB91-49C2-A098-8361C4EA9230}" type="datetimeFigureOut">
              <a:rPr lang="en-US" smtClean="0"/>
              <a:t>11/14/2022</a:t>
            </a:fld>
            <a:endParaRPr lang="en-US" dirty="0"/>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49FCCAE1-61E2-4447-8E7A-967233EB973B}" type="slidenum">
              <a:rPr lang="en-US" smtClean="0"/>
              <a:t>‹#›</a:t>
            </a:fld>
            <a:endParaRPr lang="en-US" dirty="0"/>
          </a:p>
        </p:txBody>
      </p:sp>
    </p:spTree>
    <p:extLst>
      <p:ext uri="{BB962C8B-B14F-4D97-AF65-F5344CB8AC3E}">
        <p14:creationId xmlns:p14="http://schemas.microsoft.com/office/powerpoint/2010/main" val="7495966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1</a:t>
            </a:fld>
            <a:endParaRPr lang="en-US" dirty="0"/>
          </a:p>
        </p:txBody>
      </p:sp>
    </p:spTree>
    <p:extLst>
      <p:ext uri="{BB962C8B-B14F-4D97-AF65-F5344CB8AC3E}">
        <p14:creationId xmlns:p14="http://schemas.microsoft.com/office/powerpoint/2010/main" val="783203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2</a:t>
            </a:fld>
            <a:endParaRPr lang="en-US" dirty="0"/>
          </a:p>
        </p:txBody>
      </p:sp>
    </p:spTree>
    <p:extLst>
      <p:ext uri="{BB962C8B-B14F-4D97-AF65-F5344CB8AC3E}">
        <p14:creationId xmlns:p14="http://schemas.microsoft.com/office/powerpoint/2010/main" val="588251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3</a:t>
            </a:fld>
            <a:endParaRPr lang="en-US" dirty="0"/>
          </a:p>
        </p:txBody>
      </p:sp>
    </p:spTree>
    <p:extLst>
      <p:ext uri="{BB962C8B-B14F-4D97-AF65-F5344CB8AC3E}">
        <p14:creationId xmlns:p14="http://schemas.microsoft.com/office/powerpoint/2010/main" val="9003802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4</a:t>
            </a:fld>
            <a:endParaRPr lang="en-US" dirty="0"/>
          </a:p>
        </p:txBody>
      </p:sp>
    </p:spTree>
    <p:extLst>
      <p:ext uri="{BB962C8B-B14F-4D97-AF65-F5344CB8AC3E}">
        <p14:creationId xmlns:p14="http://schemas.microsoft.com/office/powerpoint/2010/main" val="1977165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5</a:t>
            </a:fld>
            <a:endParaRPr lang="en-US" dirty="0"/>
          </a:p>
        </p:txBody>
      </p:sp>
    </p:spTree>
    <p:extLst>
      <p:ext uri="{BB962C8B-B14F-4D97-AF65-F5344CB8AC3E}">
        <p14:creationId xmlns:p14="http://schemas.microsoft.com/office/powerpoint/2010/main" val="830001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6</a:t>
            </a:fld>
            <a:endParaRPr lang="en-US" dirty="0"/>
          </a:p>
        </p:txBody>
      </p:sp>
    </p:spTree>
    <p:extLst>
      <p:ext uri="{BB962C8B-B14F-4D97-AF65-F5344CB8AC3E}">
        <p14:creationId xmlns:p14="http://schemas.microsoft.com/office/powerpoint/2010/main" val="22910350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7</a:t>
            </a:fld>
            <a:endParaRPr lang="en-US" dirty="0"/>
          </a:p>
        </p:txBody>
      </p:sp>
    </p:spTree>
    <p:extLst>
      <p:ext uri="{BB962C8B-B14F-4D97-AF65-F5344CB8AC3E}">
        <p14:creationId xmlns:p14="http://schemas.microsoft.com/office/powerpoint/2010/main" val="3639265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8</a:t>
            </a:fld>
            <a:endParaRPr lang="en-US" dirty="0"/>
          </a:p>
        </p:txBody>
      </p:sp>
    </p:spTree>
    <p:extLst>
      <p:ext uri="{BB962C8B-B14F-4D97-AF65-F5344CB8AC3E}">
        <p14:creationId xmlns:p14="http://schemas.microsoft.com/office/powerpoint/2010/main" val="4321965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9</a:t>
            </a:fld>
            <a:endParaRPr lang="en-US" dirty="0"/>
          </a:p>
        </p:txBody>
      </p:sp>
    </p:spTree>
    <p:extLst>
      <p:ext uri="{BB962C8B-B14F-4D97-AF65-F5344CB8AC3E}">
        <p14:creationId xmlns:p14="http://schemas.microsoft.com/office/powerpoint/2010/main" val="813350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10</a:t>
            </a:fld>
            <a:endParaRPr lang="en-US" dirty="0"/>
          </a:p>
        </p:txBody>
      </p:sp>
    </p:spTree>
    <p:extLst>
      <p:ext uri="{BB962C8B-B14F-4D97-AF65-F5344CB8AC3E}">
        <p14:creationId xmlns:p14="http://schemas.microsoft.com/office/powerpoint/2010/main" val="4075206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11</a:t>
            </a:fld>
            <a:endParaRPr lang="en-US" dirty="0"/>
          </a:p>
        </p:txBody>
      </p:sp>
    </p:spTree>
    <p:extLst>
      <p:ext uri="{BB962C8B-B14F-4D97-AF65-F5344CB8AC3E}">
        <p14:creationId xmlns:p14="http://schemas.microsoft.com/office/powerpoint/2010/main" val="6435132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FCCAE1-61E2-4447-8E7A-967233EB973B}" type="slidenum">
              <a:rPr lang="en-US" smtClean="0"/>
              <a:t>12</a:t>
            </a:fld>
            <a:endParaRPr lang="en-US" dirty="0"/>
          </a:p>
        </p:txBody>
      </p:sp>
    </p:spTree>
    <p:extLst>
      <p:ext uri="{BB962C8B-B14F-4D97-AF65-F5344CB8AC3E}">
        <p14:creationId xmlns:p14="http://schemas.microsoft.com/office/powerpoint/2010/main" val="3099768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11/14/2022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11/14/2022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11/14/2022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9731784" cy="3329581"/>
          </a:xfrm>
        </p:spPr>
        <p:txBody>
          <a:bodyPr/>
          <a:lstStyle/>
          <a:p>
            <a:r>
              <a:rPr lang="en-US" sz="4000" dirty="0"/>
              <a:t>Optional Pre-Quote Conference</a:t>
            </a:r>
            <a:r>
              <a:rPr lang="en-US" sz="4400" dirty="0"/>
              <a:t/>
            </a:r>
            <a:br>
              <a:rPr lang="en-US" sz="4400" dirty="0"/>
            </a:br>
            <a:r>
              <a:rPr lang="en-US" sz="3600" dirty="0" smtClean="0"/>
              <a:t>T2458 - </a:t>
            </a:r>
            <a:r>
              <a:rPr lang="en-US" sz="3600" dirty="0"/>
              <a:t>Auditing Services: Financial Auditing Firms for Using Agencies and NJDEP</a:t>
            </a:r>
            <a:r>
              <a:rPr lang="en-US" sz="4000" dirty="0"/>
              <a:t/>
            </a:r>
            <a:br>
              <a:rPr lang="en-US" sz="4000" dirty="0"/>
            </a:br>
            <a:r>
              <a:rPr lang="en-US" sz="4000" dirty="0"/>
              <a:t>Bid </a:t>
            </a:r>
            <a:r>
              <a:rPr lang="en-US" sz="4000" dirty="0" smtClean="0"/>
              <a:t>Solicitation #23DPP00810</a:t>
            </a:r>
            <a:r>
              <a:rPr lang="en-US" sz="4400" dirty="0" smtClean="0"/>
              <a:t/>
            </a:r>
            <a:br>
              <a:rPr lang="en-US" sz="4400" dirty="0" smtClean="0"/>
            </a:br>
            <a:r>
              <a:rPr lang="en-US" sz="3200" dirty="0" smtClean="0"/>
              <a:t>Date</a:t>
            </a:r>
            <a:r>
              <a:rPr lang="en-US" sz="3200" dirty="0"/>
              <a:t>: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December 15, 2022</a:t>
            </a:r>
            <a:endParaRPr lang="en-US" sz="2800" dirty="0"/>
          </a:p>
          <a:p>
            <a:r>
              <a:rPr lang="en-US" sz="2800" dirty="0"/>
              <a:t>Quotes due by 2pm </a:t>
            </a:r>
            <a:r>
              <a:rPr lang="en-US" sz="2800" dirty="0" smtClean="0"/>
              <a:t>February 2, 2023</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endParaRPr lang="en-US" dirty="0" smtClean="0"/>
          </a:p>
          <a:p>
            <a:pPr lvl="1"/>
            <a:r>
              <a:rPr lang="en-US" dirty="0" smtClean="0"/>
              <a:t>No </a:t>
            </a:r>
            <a:r>
              <a:rPr lang="en-US" dirty="0"/>
              <a:t>questions relating to the Scope of Work or the services or products required in the Bid Solicitation will be addressed. Vendors should utilize the Q&amp;A Tab of the Bid Solicitation in NJSTART to submit those questions </a:t>
            </a:r>
            <a:r>
              <a:rPr lang="en-US" dirty="0" smtClean="0"/>
              <a:t>electronically.</a:t>
            </a:r>
          </a:p>
          <a:p>
            <a:r>
              <a:rPr lang="en-US" dirty="0" smtClean="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92500" lnSpcReduction="10000"/>
          </a:bodyPr>
          <a:lstStyle/>
          <a:p>
            <a:r>
              <a:rPr lang="en-US" dirty="0" smtClean="0"/>
              <a:t>Please review all sections carefully:</a:t>
            </a:r>
          </a:p>
          <a:p>
            <a:pPr lvl="1"/>
            <a:r>
              <a:rPr lang="en-US" dirty="0" smtClean="0"/>
              <a:t>Cover </a:t>
            </a:r>
            <a:r>
              <a:rPr lang="en-US" dirty="0"/>
              <a:t>page: Submission dates and set-aside requirements</a:t>
            </a:r>
          </a:p>
          <a:p>
            <a:pPr lvl="1"/>
            <a:r>
              <a:rPr lang="en-US" dirty="0"/>
              <a:t>Section 1: </a:t>
            </a:r>
            <a:r>
              <a:rPr lang="en-US" dirty="0" smtClean="0"/>
              <a:t>Introduction and Summary, Purpose and Intent, </a:t>
            </a:r>
            <a:r>
              <a:rPr lang="en-US" dirty="0"/>
              <a:t>B</a:t>
            </a:r>
            <a:r>
              <a:rPr lang="en-US" dirty="0" smtClean="0"/>
              <a:t>ackground</a:t>
            </a:r>
            <a:r>
              <a:rPr lang="en-US" dirty="0"/>
              <a:t>, </a:t>
            </a:r>
            <a:r>
              <a:rPr lang="en-US" dirty="0" smtClean="0"/>
              <a:t>and Order of </a:t>
            </a:r>
            <a:r>
              <a:rPr lang="en-US" dirty="0"/>
              <a:t>P</a:t>
            </a:r>
            <a:r>
              <a:rPr lang="en-US" dirty="0" smtClean="0"/>
              <a:t>recedence of Contractual Terms.</a:t>
            </a:r>
            <a:endParaRPr lang="en-US" dirty="0"/>
          </a:p>
          <a:p>
            <a:pPr lvl="1"/>
            <a:r>
              <a:rPr lang="en-US" dirty="0"/>
              <a:t>Section 2: </a:t>
            </a:r>
            <a:r>
              <a:rPr lang="en-US" dirty="0" smtClean="0"/>
              <a:t>Pre-Quote </a:t>
            </a:r>
            <a:r>
              <a:rPr lang="en-US" dirty="0"/>
              <a:t>Submission </a:t>
            </a:r>
            <a:r>
              <a:rPr lang="en-US" dirty="0" smtClean="0"/>
              <a:t>Information, Q&amp;A, Exceptions</a:t>
            </a:r>
            <a:r>
              <a:rPr lang="en-US" dirty="0"/>
              <a:t>, Bid Amendments, Quote </a:t>
            </a:r>
            <a:r>
              <a:rPr lang="en-US" dirty="0" smtClean="0"/>
              <a:t>content​</a:t>
            </a:r>
            <a:endParaRPr lang="en-US" dirty="0"/>
          </a:p>
          <a:p>
            <a:pPr lvl="1"/>
            <a:r>
              <a:rPr lang="en-US" dirty="0"/>
              <a:t>Section 3: Quote submission requirements including forms, technical approach, </a:t>
            </a:r>
            <a:r>
              <a:rPr lang="en-US" dirty="0" smtClean="0"/>
              <a:t>draft </a:t>
            </a:r>
            <a:r>
              <a:rPr lang="en-US" dirty="0"/>
              <a:t>plans, resumes, firm experience, financial capability, and price sheet, as well as additional terms and prohibition on conflicting terms and conditions </a:t>
            </a:r>
          </a:p>
          <a:p>
            <a:pPr lvl="1"/>
            <a:r>
              <a:rPr lang="en-US" dirty="0"/>
              <a:t>Section 4</a:t>
            </a:r>
            <a:r>
              <a:rPr lang="en-US" dirty="0" smtClean="0"/>
              <a:t>: Scope </a:t>
            </a:r>
            <a:r>
              <a:rPr lang="en-US" dirty="0"/>
              <a:t>of </a:t>
            </a:r>
            <a:r>
              <a:rPr lang="en-US" dirty="0" smtClean="0"/>
              <a:t>Work</a:t>
            </a:r>
            <a:endParaRPr lang="en-US" dirty="0"/>
          </a:p>
          <a:p>
            <a:pPr lvl="1"/>
            <a:r>
              <a:rPr lang="en-US" dirty="0" smtClean="0"/>
              <a:t>Section </a:t>
            </a:r>
            <a:r>
              <a:rPr lang="en-US" dirty="0"/>
              <a:t>5: Contractual language including term, staff substitutions, </a:t>
            </a:r>
            <a:r>
              <a:rPr lang="en-US" dirty="0" smtClean="0"/>
              <a:t>and ownership </a:t>
            </a:r>
            <a:r>
              <a:rPr lang="en-US" dirty="0"/>
              <a:t>of </a:t>
            </a:r>
            <a:r>
              <a:rPr lang="en-US" dirty="0" smtClean="0"/>
              <a:t>materials</a:t>
            </a:r>
            <a:endParaRPr lang="en-US"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77500" lnSpcReduction="20000"/>
          </a:bodyPr>
          <a:lstStyle/>
          <a:p>
            <a:r>
              <a:rPr lang="en-US" sz="2400" dirty="0" smtClean="0"/>
              <a:t>Please review all sections carefully:</a:t>
            </a:r>
            <a:endParaRPr lang="en-US" sz="2300" dirty="0" smtClean="0"/>
          </a:p>
          <a:p>
            <a:pPr lvl="1"/>
            <a:r>
              <a:rPr lang="en-US" sz="2100" dirty="0" smtClean="0"/>
              <a:t>Section 6: Data Security Requirements</a:t>
            </a:r>
          </a:p>
          <a:p>
            <a:pPr lvl="1"/>
            <a:r>
              <a:rPr lang="en-US" sz="2100" dirty="0" smtClean="0"/>
              <a:t>Section 7: Modifications to the NJ Standard Terms and Conditions (SSTCs) and </a:t>
            </a:r>
            <a:r>
              <a:rPr lang="en-US" sz="2100" dirty="0"/>
              <a:t>supplemental </a:t>
            </a:r>
            <a:r>
              <a:rPr lang="en-US" sz="2100" dirty="0" smtClean="0"/>
              <a:t>indemnification</a:t>
            </a:r>
          </a:p>
          <a:p>
            <a:pPr lvl="1"/>
            <a:r>
              <a:rPr lang="en-US" sz="2100" dirty="0" smtClean="0"/>
              <a:t>Section 8: Evaluation criteria, clarifications, best and final offer</a:t>
            </a:r>
          </a:p>
          <a:p>
            <a:pPr lvl="1"/>
            <a:r>
              <a:rPr lang="en-US" sz="2100" dirty="0" smtClean="0"/>
              <a:t>Section 9: Glossary</a:t>
            </a:r>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Sheet must be completed in its entirety with no lines added or removed, or additional language or fees referenced</a:t>
            </a:r>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smtClean="0"/>
              <a:t>Be sure to:</a:t>
            </a:r>
          </a:p>
          <a:p>
            <a:pPr lvl="1"/>
            <a:r>
              <a:rPr lang="en-US" dirty="0" smtClean="0"/>
              <a:t>Complete </a:t>
            </a:r>
            <a:r>
              <a:rPr lang="en-US" dirty="0"/>
              <a:t>all required price lines on the Price Sheet, </a:t>
            </a:r>
            <a:r>
              <a:rPr lang="en-US" dirty="0" smtClean="0"/>
              <a:t>or Quote </a:t>
            </a:r>
            <a:r>
              <a:rPr lang="en-US" dirty="0"/>
              <a:t>may be deemed non-responsive. Indicate “no charge” if the cost is $0.  Do not leave any price lines blank. </a:t>
            </a:r>
          </a:p>
          <a:p>
            <a:pPr lvl="1"/>
            <a:r>
              <a:rPr lang="en-US" dirty="0"/>
              <a:t>Do not make formatting changes to the Price Sheet.  If the price line requires a dollar amount, don’t change it to a percentage, or vice versa.    If the price line includes 2 decimal places, don’t change the settings to allow 4 decimals.  </a:t>
            </a:r>
          </a:p>
          <a:p>
            <a:pPr lvl="1"/>
            <a:r>
              <a:rPr lang="en-US" dirty="0"/>
              <a:t>Confirm that you have completed all tabs on the Price Sheet.</a:t>
            </a:r>
          </a:p>
          <a:p>
            <a:pPr lvl="1"/>
            <a:r>
              <a:rPr lang="en-US" dirty="0"/>
              <a:t>Do not add additional language, assumptions, or fees on the Price Sheet. Do not add or remove any price lines.</a:t>
            </a:r>
          </a:p>
          <a:p>
            <a:pPr lvl="1"/>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J Division of Purchase and Property - Internet Explorer">
            <a:hlinkClick r:id="rId3"/>
          </p:cNvPr>
          <p:cNvPicPr>
            <a:picLocks noGrp="1" noChangeAspect="1"/>
          </p:cNvPicPr>
          <p:nvPr>
            <p:ph idx="1"/>
          </p:nvPr>
        </p:nvPicPr>
        <p:blipFill rotWithShape="1">
          <a:blip r:embed="rId4">
            <a:extLst>
              <a:ext uri="{28A0092B-C50C-407E-A947-70E740481C1C}">
                <a14:useLocalDpi xmlns:a14="http://schemas.microsoft.com/office/drawing/2010/main" val="0"/>
              </a:ext>
            </a:extLst>
          </a:blip>
          <a:srcRect l="5374" t="12606" r="7675" b="3124"/>
          <a:stretch/>
        </p:blipFill>
        <p:spPr>
          <a:xfrm>
            <a:off x="935915" y="878058"/>
            <a:ext cx="9488245" cy="5152708"/>
          </a:xfrm>
        </p:spPr>
      </p:pic>
    </p:spTree>
    <p:extLst>
      <p:ext uri="{BB962C8B-B14F-4D97-AF65-F5344CB8AC3E}">
        <p14:creationId xmlns:p14="http://schemas.microsoft.com/office/powerpoint/2010/main" val="23358966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8563" r="5662"/>
          <a:stretch/>
        </p:blipFill>
        <p:spPr>
          <a:xfrm>
            <a:off x="830332" y="1074334"/>
            <a:ext cx="9589434" cy="4885401"/>
          </a:xfrm>
          <a:prstGeom prst="rect">
            <a:avLst/>
          </a:prstGeom>
        </p:spPr>
      </p:pic>
    </p:spTree>
    <p:extLst>
      <p:ext uri="{BB962C8B-B14F-4D97-AF65-F5344CB8AC3E}">
        <p14:creationId xmlns:p14="http://schemas.microsoft.com/office/powerpoint/2010/main" val="415185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t="297" b="760"/>
          <a:stretch/>
        </p:blipFill>
        <p:spPr>
          <a:xfrm>
            <a:off x="709429" y="828339"/>
            <a:ext cx="9724647" cy="4754880"/>
          </a:xfrm>
          <a:prstGeom prst="rect">
            <a:avLst/>
          </a:prstGeom>
        </p:spPr>
      </p:pic>
    </p:spTree>
    <p:extLst>
      <p:ext uri="{BB962C8B-B14F-4D97-AF65-F5344CB8AC3E}">
        <p14:creationId xmlns:p14="http://schemas.microsoft.com/office/powerpoint/2010/main" val="14504933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AnyQuestions – Hamilton Librar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089" y="868688"/>
            <a:ext cx="8984974" cy="5075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13283373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December 15, 2022</a:t>
            </a:r>
            <a:endParaRPr lang="en-US" sz="4000" dirty="0"/>
          </a:p>
          <a:p>
            <a:endParaRPr lang="en-US" sz="4000" dirty="0"/>
          </a:p>
          <a:p>
            <a:r>
              <a:rPr lang="en-US" sz="4000" dirty="0"/>
              <a:t>Quotes due by 2pm </a:t>
            </a:r>
            <a:r>
              <a:rPr lang="en-US" sz="4000" dirty="0" smtClean="0"/>
              <a:t>February 2, 2023</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9" ma:contentTypeDescription="Create a new document." ma:contentTypeScope="" ma:versionID="6bbde765e24a48418b134b023d07114d">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5094b5f4de79fcc42c3aafb85f8b035b"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040A170-920B-465A-BD1A-6301FD70EA3D}">
  <ds:schemaRefs>
    <ds:schemaRef ds:uri="http://schemas.microsoft.com/sharepoint/v3/contenttype/forms"/>
  </ds:schemaRefs>
</ds:datastoreItem>
</file>

<file path=customXml/itemProps2.xml><?xml version="1.0" encoding="utf-8"?>
<ds:datastoreItem xmlns:ds="http://schemas.openxmlformats.org/officeDocument/2006/customXml" ds:itemID="{001482F8-3171-4521-BBBC-40E8A23177ED}">
  <ds:schemaRefs>
    <ds:schemaRef ds:uri="http://purl.org/dc/terms/"/>
    <ds:schemaRef ds:uri="http://schemas.openxmlformats.org/package/2006/metadata/core-properties"/>
    <ds:schemaRef ds:uri="http://purl.org/dc/dcmitype/"/>
    <ds:schemaRef ds:uri="http://schemas.microsoft.com/office/2006/documentManagement/types"/>
    <ds:schemaRef ds:uri="979f866b-2144-4cd9-80a4-ef53f10f9aaf"/>
    <ds:schemaRef ds:uri="http://purl.org/dc/elements/1.1/"/>
    <ds:schemaRef ds:uri="http://schemas.microsoft.com/office/2006/metadata/properties"/>
    <ds:schemaRef ds:uri="http://schemas.microsoft.com/office/infopath/2007/PartnerControls"/>
    <ds:schemaRef ds:uri="18094a18-a7d8-454b-b082-261936820a36"/>
    <ds:schemaRef ds:uri="http://www.w3.org/XML/1998/namespace"/>
  </ds:schemaRefs>
</ds:datastoreItem>
</file>

<file path=customXml/itemProps3.xml><?xml version="1.0" encoding="utf-8"?>
<ds:datastoreItem xmlns:ds="http://schemas.openxmlformats.org/officeDocument/2006/customXml" ds:itemID="{1BBF22EE-4836-40EA-BEA1-CA8198B3CC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3158</TotalTime>
  <Words>741</Words>
  <Application>Microsoft Office PowerPoint</Application>
  <PresentationFormat>Widescreen</PresentationFormat>
  <Paragraphs>62</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Wingdings 3</vt:lpstr>
      <vt:lpstr>Ion</vt:lpstr>
      <vt:lpstr>Optional Pre-Quote Conference T2458 - Auditing Services: Financial Auditing Firms for Using Agencies and NJDEP Bid Solicitation #23DPP00810 Date: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McFarland, Amira [TREAS]</cp:lastModifiedBy>
  <cp:revision>134</cp:revision>
  <cp:lastPrinted>2020-02-11T14:28:14Z</cp:lastPrinted>
  <dcterms:created xsi:type="dcterms:W3CDTF">2020-01-31T19:31:42Z</dcterms:created>
  <dcterms:modified xsi:type="dcterms:W3CDTF">2022-11-14T14:08:53Z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ies>
</file>