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4" r:id="rId12"/>
    <p:sldId id="268" r:id="rId13"/>
    <p:sldId id="269" r:id="rId14"/>
    <p:sldId id="273" r:id="rId15"/>
    <p:sldId id="267" r:id="rId16"/>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3" d="100"/>
          <a:sy n="73" d="100"/>
        </p:scale>
        <p:origin x="582"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7/13/2022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7/13/2022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7/13/2022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7/13/2022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7/13/2022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7/13/2022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7/13/2022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7/13/2022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7/13/2022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7/13/2022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7/13/2022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7/13/2022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7/13/2022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4" y="1447800"/>
            <a:ext cx="10784497" cy="3329581"/>
          </a:xfrm>
        </p:spPr>
        <p:txBody>
          <a:bodyPr/>
          <a:lstStyle/>
          <a:p>
            <a:r>
              <a:rPr lang="en-US" sz="4800" dirty="0" smtClean="0"/>
              <a:t>Optional Pre-Quote Conference</a:t>
            </a:r>
            <a:r>
              <a:rPr lang="en-US" sz="5400" dirty="0" smtClean="0"/>
              <a:t/>
            </a:r>
            <a:br>
              <a:rPr lang="en-US" sz="5400" dirty="0" smtClean="0"/>
            </a:br>
            <a:r>
              <a:rPr lang="en-US" sz="4800" dirty="0" smtClean="0"/>
              <a:t>T3123 </a:t>
            </a:r>
            <a:r>
              <a:rPr lang="en-US" sz="4800" dirty="0" smtClean="0"/>
              <a:t>– Re-bid – </a:t>
            </a:r>
            <a:r>
              <a:rPr lang="en-US" sz="4800" dirty="0"/>
              <a:t>New Jersey State Police Salting and Snow </a:t>
            </a:r>
            <a:r>
              <a:rPr lang="en-US" sz="4800" dirty="0" smtClean="0"/>
              <a:t>Removal - </a:t>
            </a:r>
            <a:r>
              <a:rPr lang="en-US" sz="4800" dirty="0"/>
              <a:t>Division HQ and </a:t>
            </a:r>
            <a:r>
              <a:rPr lang="en-US" sz="4800" dirty="0" smtClean="0"/>
              <a:t>ROIC</a:t>
            </a:r>
            <a:br>
              <a:rPr lang="en-US" sz="4800" dirty="0" smtClean="0"/>
            </a:br>
            <a:r>
              <a:rPr lang="en-US" sz="4800" dirty="0" smtClean="0"/>
              <a:t>Bid Solicitation 23DPP00794</a:t>
            </a:r>
            <a:endParaRPr lang="en-US" sz="48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a:t>
            </a:r>
            <a:r>
              <a:rPr lang="en-US" sz="2800" dirty="0" smtClean="0"/>
              <a:t>2pm, </a:t>
            </a:r>
            <a:r>
              <a:rPr lang="en-US" sz="2800" dirty="0" smtClean="0"/>
              <a:t>August 22, 2022</a:t>
            </a:r>
          </a:p>
          <a:p>
            <a:r>
              <a:rPr lang="en-US" sz="2800" dirty="0" smtClean="0"/>
              <a:t>Quotes due by </a:t>
            </a:r>
            <a:r>
              <a:rPr lang="en-US" sz="2800" dirty="0" smtClean="0"/>
              <a:t>2pm, </a:t>
            </a:r>
            <a:r>
              <a:rPr lang="en-US" sz="2800" dirty="0" smtClean="0"/>
              <a:t>October 5, 2022</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Please sign in. Provide business cards if possible. </a:t>
            </a:r>
          </a:p>
          <a:p>
            <a:pPr lvl="1"/>
            <a:r>
              <a:rPr lang="en-US" dirty="0" smtClean="0"/>
              <a:t>The sign in sheet and these </a:t>
            </a:r>
            <a:r>
              <a:rPr lang="en-US" dirty="0"/>
              <a:t>slides will be available on NJSTART. </a:t>
            </a:r>
          </a:p>
          <a:p>
            <a:r>
              <a:rPr lang="en-US" dirty="0" smtClean="0"/>
              <a:t>Please note that this </a:t>
            </a:r>
            <a:r>
              <a:rPr lang="en-US" dirty="0"/>
              <a:t>conference is being recorded</a:t>
            </a:r>
            <a:r>
              <a:rPr lang="en-US" dirty="0" smtClean="0"/>
              <a:t>. </a:t>
            </a:r>
            <a:r>
              <a:rPr lang="en-US" dirty="0"/>
              <a:t>Please 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Cover page: Submission dates and set-aside requirements</a:t>
            </a:r>
          </a:p>
          <a:p>
            <a:r>
              <a:rPr lang="en-US" dirty="0" smtClean="0"/>
              <a:t>Section 1: Purpose, </a:t>
            </a:r>
            <a:r>
              <a:rPr lang="en-US" dirty="0" smtClean="0"/>
              <a:t>background</a:t>
            </a:r>
            <a:endParaRPr lang="en-US" dirty="0" smtClean="0"/>
          </a:p>
          <a:p>
            <a:r>
              <a:rPr lang="en-US" dirty="0" smtClean="0"/>
              <a:t>Section 2: </a:t>
            </a:r>
            <a:r>
              <a:rPr lang="en-US" dirty="0"/>
              <a:t>Pre-Quote Submission </a:t>
            </a:r>
            <a:r>
              <a:rPr lang="en-US" dirty="0" smtClean="0"/>
              <a:t>Information</a:t>
            </a:r>
            <a:endParaRPr lang="en-US" dirty="0" smtClean="0"/>
          </a:p>
          <a:p>
            <a:r>
              <a:rPr lang="en-US" dirty="0" smtClean="0"/>
              <a:t>Section 3: </a:t>
            </a:r>
            <a:r>
              <a:rPr lang="en-US" dirty="0"/>
              <a:t>Quote Submission Requirements – Requirements of the Bidder, including forms, technical approach, schedules, draft plans,  resumes, firm experience, financial capability, and price sheet instructions, as well as additional  terms and prohibition on conflicting terms and conditions </a:t>
            </a:r>
          </a:p>
          <a:p>
            <a:r>
              <a:rPr lang="en-US" dirty="0" smtClean="0"/>
              <a:t>Section </a:t>
            </a:r>
            <a:r>
              <a:rPr lang="en-US" dirty="0" smtClean="0"/>
              <a:t>4: </a:t>
            </a:r>
            <a:r>
              <a:rPr lang="en-US" dirty="0"/>
              <a:t>Scope of Work – Requirements of the Contractor</a:t>
            </a:r>
          </a:p>
          <a:p>
            <a:r>
              <a:rPr lang="en-US" dirty="0" smtClean="0"/>
              <a:t>Section </a:t>
            </a:r>
            <a:r>
              <a:rPr lang="en-US" dirty="0" smtClean="0"/>
              <a:t>5: </a:t>
            </a:r>
            <a:r>
              <a:rPr lang="en-US" dirty="0"/>
              <a:t>General Contract Terms, including Contract Term and Extension Option, performance security, ownership of material, and staff </a:t>
            </a:r>
            <a:r>
              <a:rPr lang="en-US" dirty="0" smtClean="0"/>
              <a:t>substitutions</a:t>
            </a:r>
          </a:p>
          <a:p>
            <a:r>
              <a:rPr lang="en-US" dirty="0"/>
              <a:t>Section 6: Data Security Requirements  - Contractor Responsibility</a:t>
            </a:r>
          </a:p>
          <a:p>
            <a:r>
              <a:rPr lang="en-US" dirty="0"/>
              <a:t>Section 7: Modifications to the State of New Jersey Standard Terms and Conditions – Contractor Insurance Requirements</a:t>
            </a:r>
          </a:p>
          <a:p>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92500" lnSpcReduction="10000"/>
          </a:bodyPr>
          <a:lstStyle/>
          <a:p>
            <a:r>
              <a:rPr lang="en-US" dirty="0"/>
              <a:t>Section 8: Evaluation criteria, clarifications, best and final </a:t>
            </a:r>
            <a:r>
              <a:rPr lang="en-US" dirty="0" smtClean="0"/>
              <a:t>offer, </a:t>
            </a:r>
            <a:r>
              <a:rPr lang="en-US" dirty="0"/>
              <a:t>Pre-award </a:t>
            </a:r>
            <a:r>
              <a:rPr lang="en-US" dirty="0" smtClean="0"/>
              <a:t>requirements</a:t>
            </a:r>
            <a:endParaRPr lang="en-US" dirty="0"/>
          </a:p>
          <a:p>
            <a:r>
              <a:rPr lang="en-US" dirty="0"/>
              <a:t>Section 9</a:t>
            </a:r>
            <a:r>
              <a:rPr lang="en-US" dirty="0" smtClean="0"/>
              <a:t>: Glossary</a:t>
            </a:r>
            <a:endParaRPr lang="en-US" dirty="0"/>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2000"/>
                                        <p:tgtEl>
                                          <p:spTgt spid="3">
                                            <p:txEl>
                                              <p:pRg st="4" end="4"/>
                                            </p:txEl>
                                          </p:spTgt>
                                        </p:tgtEl>
                                      </p:cBhvr>
                                    </p:animEffect>
                                    <p:anim calcmode="lin" valueType="num">
                                      <p:cBhvr>
                                        <p:cTn id="18"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4" end="4"/>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2000"/>
                                        <p:tgtEl>
                                          <p:spTgt spid="3">
                                            <p:txEl>
                                              <p:pRg st="5" end="5"/>
                                            </p:txEl>
                                          </p:spTgt>
                                        </p:tgtEl>
                                      </p:cBhvr>
                                    </p:animEffect>
                                    <p:anim calcmode="lin" valueType="num">
                                      <p:cBhvr>
                                        <p:cTn id="2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a:t>
            </a:r>
            <a:r>
              <a:rPr lang="en-US" sz="4000" dirty="0" smtClean="0"/>
              <a:t>2pm, </a:t>
            </a:r>
            <a:r>
              <a:rPr lang="en-US" sz="4000" dirty="0" smtClean="0"/>
              <a:t>August 22, 2022</a:t>
            </a:r>
            <a:endParaRPr lang="en-US" sz="4000" dirty="0" smtClean="0"/>
          </a:p>
          <a:p>
            <a:endParaRPr lang="en-US" sz="4000" dirty="0"/>
          </a:p>
          <a:p>
            <a:r>
              <a:rPr lang="en-US" sz="4000" dirty="0"/>
              <a:t>Quotes due by </a:t>
            </a:r>
            <a:r>
              <a:rPr lang="en-US" sz="4000" dirty="0" smtClean="0"/>
              <a:t>2pm, October 5, 2022</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DXV2RQSVUS77-2605-531</_dlc_DocId>
    <_dlc_DocIdUrl xmlns="d4e5d782-6a70-4577-82ee-b2c87f6aa0d2">
      <Url>http://treassp19/sites/purchase/NJSTART%20Document%20Templates/_layouts/15/DocIdRedir.aspx?ID=DXV2RQSVUS77-2605-531</Url>
      <Description>DXV2RQSVUS77-2605-531</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Props1.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3.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4.xml><?xml version="1.0" encoding="utf-8"?>
<ds:datastoreItem xmlns:ds="http://schemas.openxmlformats.org/officeDocument/2006/customXml" ds:itemID="{312E865A-0D6C-468F-AD69-D8CD94906944}">
  <ds:schemaRefs>
    <ds:schemaRef ds:uri="http://purl.org/dc/elements/1.1/"/>
    <ds:schemaRef ds:uri="http://www.w3.org/XML/1998/namespace"/>
    <ds:schemaRef ds:uri="http://schemas.microsoft.com/office/infopath/2007/PartnerControls"/>
    <ds:schemaRef ds:uri="http://purl.org/dc/terms/"/>
    <ds:schemaRef ds:uri="http://schemas.microsoft.com/office/2006/documentManagement/types"/>
    <ds:schemaRef ds:uri="d4e5d782-6a70-4577-82ee-b2c87f6aa0d2"/>
    <ds:schemaRef ds:uri="http://schemas.openxmlformats.org/package/2006/metadata/core-properties"/>
    <ds:schemaRef ds:uri="4a2393ed-911e-4c9b-9d18-84f1fe0b670e"/>
    <ds:schemaRef ds:uri="http://schemas.microsoft.com/sharepoint/v3"/>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Ion</Template>
  <TotalTime>913</TotalTime>
  <Words>786</Words>
  <Application>Microsoft Office PowerPoint</Application>
  <PresentationFormat>Widescreen</PresentationFormat>
  <Paragraphs>51</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T3123 – Re-bid – New Jersey State Police Salting and Snow Removal - Division HQ and ROIC Bid Solicitation 23DPP00794</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Giles, Kaela [TREAS]</cp:lastModifiedBy>
  <cp:revision>47</cp:revision>
  <cp:lastPrinted>2020-02-11T14:28:14Z</cp:lastPrinted>
  <dcterms:created xsi:type="dcterms:W3CDTF">2020-01-31T19:31:42Z</dcterms:created>
  <dcterms:modified xsi:type="dcterms:W3CDTF">2022-07-13T20:07:20Z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