
<file path=[Content_Types].xml><?xml version="1.0" encoding="utf-8"?>
<Types xmlns="http://schemas.openxmlformats.org/package/2006/content-types">
  <Default Extension="png" ContentType="image/png"/>
  <Default Extension="tmp"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sldIdLst>
    <p:sldId id="256" r:id="rId2"/>
    <p:sldId id="257" r:id="rId3"/>
    <p:sldId id="260" r:id="rId4"/>
    <p:sldId id="270" r:id="rId5"/>
    <p:sldId id="271" r:id="rId6"/>
    <p:sldId id="272" r:id="rId7"/>
    <p:sldId id="274" r:id="rId8"/>
    <p:sldId id="268" r:id="rId9"/>
    <p:sldId id="269" r:id="rId10"/>
    <p:sldId id="273" r:id="rId11"/>
    <p:sldId id="267" r:id="rId12"/>
  </p:sldIdLst>
  <p:sldSz cx="12192000" cy="6858000"/>
  <p:notesSz cx="7023100" cy="93091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87" autoAdjust="0"/>
    <p:restoredTop sz="94660"/>
  </p:normalViewPr>
  <p:slideViewPr>
    <p:cSldViewPr snapToGrid="0">
      <p:cViewPr>
        <p:scale>
          <a:sx n="100" d="100"/>
          <a:sy n="100" d="100"/>
        </p:scale>
        <p:origin x="936" y="420"/>
      </p:cViewPr>
      <p:guideLst/>
    </p:cSldViewPr>
  </p:slideViewPr>
  <p:notesTextViewPr>
    <p:cViewPr>
      <p:scale>
        <a:sx n="3" d="2"/>
        <a:sy n="3" d="2"/>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54955" y="1447800"/>
            <a:ext cx="8825658" cy="3329581"/>
          </a:xfrm>
        </p:spPr>
        <p:txBody>
          <a:bodyPr anchor="b"/>
          <a:lstStyle>
            <a:lvl1pPr>
              <a:defRPr sz="7200"/>
            </a:lvl1pPr>
          </a:lstStyle>
          <a:p>
            <a:r>
              <a:rPr lang="en-US" smtClean="0"/>
              <a:t>Click to edit Master title style</a:t>
            </a:r>
            <a:endParaRPr lang="en-US" dirty="0"/>
          </a:p>
        </p:txBody>
      </p:sp>
      <p:sp>
        <p:nvSpPr>
          <p:cNvPr id="3" name="Subtitle 2"/>
          <p:cNvSpPr>
            <a:spLocks noGrp="1"/>
          </p:cNvSpPr>
          <p:nvPr>
            <p:ph type="subTitle" idx="1"/>
          </p:nvPr>
        </p:nvSpPr>
        <p:spPr>
          <a:xfrm>
            <a:off x="1154955" y="4777380"/>
            <a:ext cx="8825658" cy="861420"/>
          </a:xfrm>
        </p:spPr>
        <p:txBody>
          <a:bodyPr anchor="t"/>
          <a:lstStyle>
            <a:lvl1pPr marL="0" indent="0" algn="l">
              <a:buNone/>
              <a:defRPr cap="all">
                <a:solidFill>
                  <a:schemeClr val="bg2">
                    <a:lumMod val="40000"/>
                    <a:lumOff val="6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4AAD347D-5ACD-4C99-B74B-A9C85AD731AF}" type="datetimeFigureOut">
              <a:rPr lang="en-US" dirty="0"/>
              <a:t>8/4/2022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3"/>
          <p:cNvSpPr>
            <a:spLocks noGrp="1"/>
          </p:cNvSpPr>
          <p:nvPr>
            <p:ph type="dt" sz="half" idx="10"/>
          </p:nvPr>
        </p:nvSpPr>
        <p:spPr/>
        <p:txBody>
          <a:bodyPr/>
          <a:lstStyle/>
          <a:p>
            <a:fld id="{4509A250-FF31-4206-8172-F9D3106AACB1}" type="datetimeFigureOut">
              <a:rPr lang="en-US" dirty="0"/>
              <a:t>8/4/2022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54956" y="2861733"/>
            <a:ext cx="8825657" cy="1915647"/>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1154955" y="4777381"/>
            <a:ext cx="8825658" cy="860400"/>
          </a:xfrm>
        </p:spPr>
        <p:txBody>
          <a:bodyPr anchor="t"/>
          <a:lstStyle>
            <a:lvl1pPr marL="0" indent="0" algn="l">
              <a:buNone/>
              <a:defRPr sz="2000" cap="all">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9796027F-7875-4030-9381-8BD8C4F21935}" type="datetimeFigureOut">
              <a:rPr lang="en-US" dirty="0"/>
              <a:t>8/4/2022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1103312" y="2060575"/>
            <a:ext cx="4396339" cy="419576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5654493" y="2056092"/>
            <a:ext cx="4396341" cy="4200245"/>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9796027F-7875-4030-9381-8BD8C4F21935}" type="datetimeFigureOut">
              <a:rPr lang="en-US" dirty="0"/>
              <a:t>8/4/2022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1103313" y="1905000"/>
            <a:ext cx="4396338"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1103312"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5654495" y="1905000"/>
            <a:ext cx="4396339"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5654495"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9796027F-7875-4030-9381-8BD8C4F21935}" type="datetimeFigureOut">
              <a:rPr lang="en-US" dirty="0"/>
              <a:t>8/4/2022</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7" name="Date Placeholder 2"/>
          <p:cNvSpPr>
            <a:spLocks noGrp="1"/>
          </p:cNvSpPr>
          <p:nvPr>
            <p:ph type="dt" sz="half" idx="10"/>
          </p:nvPr>
        </p:nvSpPr>
        <p:spPr/>
        <p:txBody>
          <a:bodyPr/>
          <a:lstStyle/>
          <a:p>
            <a:fld id="{4509A250-FF31-4206-8172-F9D3106AACB1}" type="datetimeFigureOut">
              <a:rPr lang="en-US" dirty="0"/>
              <a:t>8/4/2022</a:t>
            </a:fld>
            <a:endParaRPr lang="en-US" dirty="0"/>
          </a:p>
        </p:txBody>
      </p:sp>
      <p:sp>
        <p:nvSpPr>
          <p:cNvPr id="5" name="Footer Placeholder 3"/>
          <p:cNvSpPr>
            <a:spLocks noGrp="1"/>
          </p:cNvSpPr>
          <p:nvPr>
            <p:ph type="ftr" sz="quarter" idx="11"/>
          </p:nvPr>
        </p:nvSpPr>
        <p:spPr/>
        <p:txBody>
          <a:bodyPr/>
          <a:lstStyle/>
          <a:p>
            <a:endParaRPr lang="en-US" dirty="0"/>
          </a:p>
        </p:txBody>
      </p:sp>
      <p:sp>
        <p:nvSpPr>
          <p:cNvPr id="6" name="Slide Number Placeholder 4"/>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7" name="Date Placeholder 1"/>
          <p:cNvSpPr>
            <a:spLocks noGrp="1"/>
          </p:cNvSpPr>
          <p:nvPr>
            <p:ph type="dt" sz="half" idx="10"/>
          </p:nvPr>
        </p:nvSpPr>
        <p:spPr/>
        <p:txBody>
          <a:bodyPr/>
          <a:lstStyle/>
          <a:p>
            <a:fld id="{4509A250-FF31-4206-8172-F9D3106AACB1}" type="datetimeFigureOut">
              <a:rPr lang="en-US" dirty="0"/>
              <a:t>8/4/2022</a:t>
            </a:fld>
            <a:endParaRPr lang="en-US" dirty="0"/>
          </a:p>
        </p:txBody>
      </p:sp>
      <p:sp>
        <p:nvSpPr>
          <p:cNvPr id="5" name="Footer Placeholder 2"/>
          <p:cNvSpPr>
            <a:spLocks noGrp="1"/>
          </p:cNvSpPr>
          <p:nvPr>
            <p:ph type="ftr" sz="quarter" idx="11"/>
          </p:nvPr>
        </p:nvSpPr>
        <p:spPr/>
        <p:txBody>
          <a:bodyPr/>
          <a:lstStyle/>
          <a:p>
            <a:endParaRPr lang="en-US" dirty="0"/>
          </a:p>
        </p:txBody>
      </p:sp>
      <p:sp>
        <p:nvSpPr>
          <p:cNvPr id="6" name="Slide Number Placeholder 3"/>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3" y="1447800"/>
            <a:ext cx="3401064" cy="1447800"/>
          </a:xfrm>
        </p:spPr>
        <p:txBody>
          <a:bodyPr anchor="b"/>
          <a:lstStyle>
            <a:lvl1pPr algn="l">
              <a:defRPr sz="2400" b="0"/>
            </a:lvl1pPr>
          </a:lstStyle>
          <a:p>
            <a:r>
              <a:rPr lang="en-US" smtClean="0"/>
              <a:t>Click to edit Master title style</a:t>
            </a:r>
            <a:endParaRPr lang="en-US" dirty="0"/>
          </a:p>
        </p:txBody>
      </p:sp>
      <p:sp>
        <p:nvSpPr>
          <p:cNvPr id="3" name="Content Placeholder 2"/>
          <p:cNvSpPr>
            <a:spLocks noGrp="1"/>
          </p:cNvSpPr>
          <p:nvPr>
            <p:ph idx="1"/>
          </p:nvPr>
        </p:nvSpPr>
        <p:spPr>
          <a:xfrm>
            <a:off x="4784616" y="1447800"/>
            <a:ext cx="5195997" cy="4572000"/>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1154953" y="3129280"/>
            <a:ext cx="3401063" cy="289559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7" name="Date Placeholder 4"/>
          <p:cNvSpPr>
            <a:spLocks noGrp="1"/>
          </p:cNvSpPr>
          <p:nvPr>
            <p:ph type="dt" sz="half" idx="10"/>
          </p:nvPr>
        </p:nvSpPr>
        <p:spPr/>
        <p:txBody>
          <a:bodyPr/>
          <a:lstStyle/>
          <a:p>
            <a:fld id="{4509A250-FF31-4206-8172-F9D3106AACB1}" type="datetimeFigureOut">
              <a:rPr lang="en-US" dirty="0"/>
              <a:t>8/4/2022</a:t>
            </a:fld>
            <a:endParaRPr lang="en-US" dirty="0"/>
          </a:p>
        </p:txBody>
      </p:sp>
      <p:sp>
        <p:nvSpPr>
          <p:cNvPr id="5" name="Footer Placeholder 5"/>
          <p:cNvSpPr>
            <a:spLocks noGrp="1"/>
          </p:cNvSpPr>
          <p:nvPr>
            <p:ph type="ftr" sz="quarter" idx="11"/>
          </p:nvPr>
        </p:nvSpPr>
        <p:spPr/>
        <p:txBody>
          <a:bodyPr/>
          <a:lstStyle/>
          <a:p>
            <a:endParaRPr lang="en-US" dirty="0"/>
          </a:p>
        </p:txBody>
      </p:sp>
      <p:sp>
        <p:nvSpPr>
          <p:cNvPr id="6"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3907" y="1854192"/>
            <a:ext cx="5092906" cy="1574808"/>
          </a:xfrm>
        </p:spPr>
        <p:txBody>
          <a:bodyPr anchor="b">
            <a:normAutofit/>
          </a:bodyPr>
          <a:lstStyle>
            <a:lvl1pPr algn="l">
              <a:defRPr sz="36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6949546" y="1143000"/>
            <a:ext cx="3200400"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1154954" y="3657600"/>
            <a:ext cx="5084979" cy="1371600"/>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4509A250-FF31-4206-8172-F9D3106AACB1}" type="datetimeFigureOut">
              <a:rPr lang="en-US" dirty="0"/>
              <a:t>8/4/2022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6" y="4800587"/>
            <a:ext cx="8825657" cy="566738"/>
          </a:xfrm>
        </p:spPr>
        <p:txBody>
          <a:bodyPr anchor="b">
            <a:normAutofit/>
          </a:bodyPr>
          <a:lstStyle>
            <a:lvl1pPr algn="l">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1154955" y="685800"/>
            <a:ext cx="8825658" cy="3640666"/>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1154956" y="5367325"/>
            <a:ext cx="8825656"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4509A250-FF31-4206-8172-F9D3106AACB1}" type="datetimeFigureOut">
              <a:rPr lang="en-US" dirty="0"/>
              <a:t>8/4/2022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4" y="1447800"/>
            <a:ext cx="8825659" cy="1981200"/>
          </a:xfrm>
        </p:spPr>
        <p:txBody>
          <a:bodyPr/>
          <a:lstStyle>
            <a:lvl1pPr>
              <a:defRPr sz="4800"/>
            </a:lvl1pPr>
          </a:lstStyle>
          <a:p>
            <a:r>
              <a:rPr lang="en-US" smtClean="0"/>
              <a:t>Click to edit Master title style</a:t>
            </a:r>
            <a:endParaRPr lang="en-US" dirty="0"/>
          </a:p>
        </p:txBody>
      </p:sp>
      <p:sp>
        <p:nvSpPr>
          <p:cNvPr id="8" name="Text Placeholder 3"/>
          <p:cNvSpPr>
            <a:spLocks noGrp="1"/>
          </p:cNvSpPr>
          <p:nvPr>
            <p:ph type="body" sz="half" idx="2"/>
          </p:nvPr>
        </p:nvSpPr>
        <p:spPr>
          <a:xfrm>
            <a:off x="1154954" y="3657600"/>
            <a:ext cx="8825659" cy="23622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4509A250-FF31-4206-8172-F9D3106AACB1}" type="datetimeFigureOut">
              <a:rPr lang="en-US" dirty="0"/>
              <a:t>8/4/2022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574801" y="1447800"/>
            <a:ext cx="7999315" cy="2323374"/>
          </a:xfrm>
        </p:spPr>
        <p:txBody>
          <a:bodyPr/>
          <a:lstStyle>
            <a:lvl1pPr>
              <a:defRPr sz="4800"/>
            </a:lvl1pPr>
          </a:lstStyle>
          <a:p>
            <a:r>
              <a:rPr lang="en-US" smtClean="0"/>
              <a:t>Click to edit Master title style</a:t>
            </a:r>
            <a:endParaRPr lang="en-US" dirty="0"/>
          </a:p>
        </p:txBody>
      </p:sp>
      <p:sp>
        <p:nvSpPr>
          <p:cNvPr id="11" name="Text Placeholder 3"/>
          <p:cNvSpPr>
            <a:spLocks noGrp="1"/>
          </p:cNvSpPr>
          <p:nvPr>
            <p:ph type="body" sz="half" idx="14"/>
          </p:nvPr>
        </p:nvSpPr>
        <p:spPr>
          <a:xfrm>
            <a:off x="1930400" y="3771174"/>
            <a:ext cx="7279649" cy="342174"/>
          </a:xfrm>
        </p:spPr>
        <p:txBody>
          <a:bodyPr vert="horz" lIns="91440" tIns="45720" rIns="91440" bIns="45720" rtlCol="0" anchor="t">
            <a:normAutofit/>
          </a:bodyPr>
          <a:lstStyle>
            <a:lvl1pPr marL="0" indent="0">
              <a:buNone/>
              <a:defRPr lang="en-US" sz="1400" b="0" i="0" kern="1200" cap="small" dirty="0">
                <a:solidFill>
                  <a:schemeClr val="bg2">
                    <a:lumMod val="40000"/>
                    <a:lumOff val="60000"/>
                  </a:schemeClr>
                </a:solidFill>
                <a:latin typeface="+mj-lt"/>
                <a:ea typeface="+mj-ea"/>
                <a:cs typeface="+mj-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buNone/>
            </a:pPr>
            <a:r>
              <a:rPr lang="en-US" smtClean="0"/>
              <a:t>Click to edit Master text styles</a:t>
            </a:r>
          </a:p>
        </p:txBody>
      </p:sp>
      <p:sp>
        <p:nvSpPr>
          <p:cNvPr id="10" name="Text Placeholder 3"/>
          <p:cNvSpPr>
            <a:spLocks noGrp="1"/>
          </p:cNvSpPr>
          <p:nvPr>
            <p:ph type="body" sz="half" idx="2"/>
          </p:nvPr>
        </p:nvSpPr>
        <p:spPr>
          <a:xfrm>
            <a:off x="1154954" y="4350657"/>
            <a:ext cx="8825659" cy="16764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4509A250-FF31-4206-8172-F9D3106AACB1}" type="datetimeFigureOut">
              <a:rPr lang="en-US" dirty="0"/>
              <a:t>8/4/2022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
        <p:nvSpPr>
          <p:cNvPr id="12" name="TextBox 11"/>
          <p:cNvSpPr txBox="1"/>
          <p:nvPr/>
        </p:nvSpPr>
        <p:spPr>
          <a:xfrm>
            <a:off x="898295" y="971253"/>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
        <p:nvSpPr>
          <p:cNvPr id="15" name="TextBox 14"/>
          <p:cNvSpPr txBox="1"/>
          <p:nvPr/>
        </p:nvSpPr>
        <p:spPr>
          <a:xfrm>
            <a:off x="9330490" y="2613787"/>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154954" y="3124201"/>
            <a:ext cx="8825660" cy="1653180"/>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1154954" y="4777381"/>
            <a:ext cx="8825659" cy="860400"/>
          </a:xfrm>
        </p:spPr>
        <p:txBody>
          <a:bodyPr anchor="t"/>
          <a:lstStyle>
            <a:lvl1pPr marL="0" indent="0" algn="l">
              <a:buNone/>
              <a:defRPr sz="2000" cap="none">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4509A250-FF31-4206-8172-F9D3106AACB1}" type="datetimeFigureOut">
              <a:rPr lang="en-US" dirty="0"/>
              <a:t>8/4/2022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smtClean="0"/>
              <a:t>Click to edit Master title style</a:t>
            </a:r>
            <a:endParaRPr lang="en-US" dirty="0"/>
          </a:p>
        </p:txBody>
      </p:sp>
      <p:sp>
        <p:nvSpPr>
          <p:cNvPr id="3" name="Text Placeholder 2"/>
          <p:cNvSpPr>
            <a:spLocks noGrp="1"/>
          </p:cNvSpPr>
          <p:nvPr>
            <p:ph type="body" idx="1"/>
          </p:nvPr>
        </p:nvSpPr>
        <p:spPr>
          <a:xfrm>
            <a:off x="632947" y="1981200"/>
            <a:ext cx="2946866"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16" name="Text Placeholder 3"/>
          <p:cNvSpPr>
            <a:spLocks noGrp="1"/>
          </p:cNvSpPr>
          <p:nvPr>
            <p:ph type="body" sz="half" idx="15"/>
          </p:nvPr>
        </p:nvSpPr>
        <p:spPr>
          <a:xfrm>
            <a:off x="652463" y="2667000"/>
            <a:ext cx="2927350"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Text Placeholder 4"/>
          <p:cNvSpPr>
            <a:spLocks noGrp="1"/>
          </p:cNvSpPr>
          <p:nvPr>
            <p:ph type="body" sz="quarter" idx="3"/>
          </p:nvPr>
        </p:nvSpPr>
        <p:spPr>
          <a:xfrm>
            <a:off x="3883659" y="1981200"/>
            <a:ext cx="2936241"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19" name="Text Placeholder 3"/>
          <p:cNvSpPr>
            <a:spLocks noGrp="1"/>
          </p:cNvSpPr>
          <p:nvPr>
            <p:ph type="body" sz="half" idx="16"/>
          </p:nvPr>
        </p:nvSpPr>
        <p:spPr>
          <a:xfrm>
            <a:off x="3873106" y="2667000"/>
            <a:ext cx="2946794"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14" name="Text Placeholder 4"/>
          <p:cNvSpPr>
            <a:spLocks noGrp="1"/>
          </p:cNvSpPr>
          <p:nvPr>
            <p:ph type="body" sz="quarter" idx="13"/>
          </p:nvPr>
        </p:nvSpPr>
        <p:spPr>
          <a:xfrm>
            <a:off x="7124700" y="1981200"/>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20" name="Text Placeholder 3"/>
          <p:cNvSpPr>
            <a:spLocks noGrp="1"/>
          </p:cNvSpPr>
          <p:nvPr>
            <p:ph type="body" sz="half" idx="17"/>
          </p:nvPr>
        </p:nvSpPr>
        <p:spPr>
          <a:xfrm>
            <a:off x="7124700" y="2667000"/>
            <a:ext cx="2932113"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cxnSp>
        <p:nvCxnSpPr>
          <p:cNvPr id="17" name="Straight Connector 16"/>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4509A250-FF31-4206-8172-F9D3106AACB1}" type="datetimeFigureOut">
              <a:rPr lang="en-US" dirty="0"/>
              <a:t>8/4/2022</a:t>
            </a:fld>
            <a:endParaRPr lang="en-US" dirty="0"/>
          </a:p>
        </p:txBody>
      </p:sp>
      <p:sp>
        <p:nvSpPr>
          <p:cNvPr id="4"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smtClean="0"/>
              <a:t>Click to edit Master title style</a:t>
            </a:r>
            <a:endParaRPr lang="en-US" dirty="0"/>
          </a:p>
        </p:txBody>
      </p:sp>
      <p:sp>
        <p:nvSpPr>
          <p:cNvPr id="3" name="Text Placeholder 2"/>
          <p:cNvSpPr>
            <a:spLocks noGrp="1"/>
          </p:cNvSpPr>
          <p:nvPr>
            <p:ph type="body" idx="1"/>
          </p:nvPr>
        </p:nvSpPr>
        <p:spPr>
          <a:xfrm>
            <a:off x="652463" y="4250949"/>
            <a:ext cx="2940050"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29" name="Picture Placeholder 2"/>
          <p:cNvSpPr>
            <a:spLocks noGrp="1" noChangeAspect="1"/>
          </p:cNvSpPr>
          <p:nvPr>
            <p:ph type="pic" idx="15"/>
          </p:nvPr>
        </p:nvSpPr>
        <p:spPr>
          <a:xfrm>
            <a:off x="652463" y="2209800"/>
            <a:ext cx="2940050"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2" name="Text Placeholder 3"/>
          <p:cNvSpPr>
            <a:spLocks noGrp="1"/>
          </p:cNvSpPr>
          <p:nvPr>
            <p:ph type="body" sz="half" idx="18"/>
          </p:nvPr>
        </p:nvSpPr>
        <p:spPr>
          <a:xfrm>
            <a:off x="652463" y="4827211"/>
            <a:ext cx="2940050"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Text Placeholder 4"/>
          <p:cNvSpPr>
            <a:spLocks noGrp="1"/>
          </p:cNvSpPr>
          <p:nvPr>
            <p:ph type="body" sz="quarter" idx="3"/>
          </p:nvPr>
        </p:nvSpPr>
        <p:spPr>
          <a:xfrm>
            <a:off x="3889375" y="4250949"/>
            <a:ext cx="2930525"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30" name="Picture Placeholder 2"/>
          <p:cNvSpPr>
            <a:spLocks noGrp="1" noChangeAspect="1"/>
          </p:cNvSpPr>
          <p:nvPr>
            <p:ph type="pic" idx="21"/>
          </p:nvPr>
        </p:nvSpPr>
        <p:spPr>
          <a:xfrm>
            <a:off x="3889374" y="2209800"/>
            <a:ext cx="2930525"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3" name="Text Placeholder 3"/>
          <p:cNvSpPr>
            <a:spLocks noGrp="1"/>
          </p:cNvSpPr>
          <p:nvPr>
            <p:ph type="body" sz="half" idx="19"/>
          </p:nvPr>
        </p:nvSpPr>
        <p:spPr>
          <a:xfrm>
            <a:off x="3888022" y="4827210"/>
            <a:ext cx="2934406"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14" name="Text Placeholder 4"/>
          <p:cNvSpPr>
            <a:spLocks noGrp="1"/>
          </p:cNvSpPr>
          <p:nvPr>
            <p:ph type="body" sz="quarter" idx="13"/>
          </p:nvPr>
        </p:nvSpPr>
        <p:spPr>
          <a:xfrm>
            <a:off x="7124700" y="4250949"/>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31" name="Picture Placeholder 2"/>
          <p:cNvSpPr>
            <a:spLocks noGrp="1" noChangeAspect="1"/>
          </p:cNvSpPr>
          <p:nvPr>
            <p:ph type="pic" idx="22"/>
          </p:nvPr>
        </p:nvSpPr>
        <p:spPr>
          <a:xfrm>
            <a:off x="7124699" y="2209800"/>
            <a:ext cx="2932113"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4" name="Text Placeholder 3"/>
          <p:cNvSpPr>
            <a:spLocks noGrp="1"/>
          </p:cNvSpPr>
          <p:nvPr>
            <p:ph type="body" sz="half" idx="20"/>
          </p:nvPr>
        </p:nvSpPr>
        <p:spPr>
          <a:xfrm>
            <a:off x="7124575" y="4827208"/>
            <a:ext cx="2935997"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cxnSp>
        <p:nvCxnSpPr>
          <p:cNvPr id="19" name="Straight Connector 18"/>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4509A250-FF31-4206-8172-F9D3106AACB1}" type="datetimeFigureOut">
              <a:rPr lang="en-US" dirty="0"/>
              <a:t>8/4/2022</a:t>
            </a:fld>
            <a:endParaRPr lang="en-US" dirty="0"/>
          </a:p>
        </p:txBody>
      </p:sp>
      <p:sp>
        <p:nvSpPr>
          <p:cNvPr id="4"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nchor="t" anchorCtr="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4509A250-FF31-4206-8172-F9D3106AACB1}" type="datetimeFigureOut">
              <a:rPr lang="en-US" dirty="0"/>
              <a:t>8/4/2022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304212" y="430213"/>
            <a:ext cx="1752601" cy="5826125"/>
          </a:xfrm>
        </p:spPr>
        <p:txBody>
          <a:bodyPr vert="eaVert" anchor="b" anchorCtr="0"/>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52463" y="887414"/>
            <a:ext cx="7423149" cy="5368924"/>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4509A250-FF31-4206-8172-F9D3106AACB1}" type="datetimeFigureOut">
              <a:rPr lang="en-US" dirty="0"/>
              <a:t>8/4/2022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21" Type="http://schemas.openxmlformats.org/officeDocument/2006/relationships/image" Target="../media/image4.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image" Target="../media/image5.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8" name="Picture 7"/>
          <p:cNvPicPr>
            <a:picLocks noChangeAspect="1"/>
          </p:cNvPicPr>
          <p:nvPr/>
        </p:nvPicPr>
        <p:blipFill rotWithShape="1">
          <a:blip r:embed="rId19">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7" name="Picture 6"/>
          <p:cNvPicPr>
            <a:picLocks noChangeAspect="1"/>
          </p:cNvPicPr>
          <p:nvPr/>
        </p:nvPicPr>
        <p:blipFill rotWithShape="1">
          <a:blip r:embed="rId20">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16" name="Oval 15"/>
          <p:cNvSpPr/>
          <p:nvPr/>
        </p:nvSpPr>
        <p:spPr>
          <a:xfrm>
            <a:off x="8609012" y="1676400"/>
            <a:ext cx="2819400" cy="2819400"/>
          </a:xfrm>
          <a:prstGeom prst="ellipse">
            <a:avLst/>
          </a:prstGeom>
          <a:gradFill flip="none" rotWithShape="1">
            <a:gsLst>
              <a:gs pos="0">
                <a:schemeClr val="bg2">
                  <a:lumMod val="60000"/>
                  <a:lumOff val="40000"/>
                  <a:alpha val="7000"/>
                </a:schemeClr>
              </a:gs>
              <a:gs pos="69000">
                <a:schemeClr val="bg2">
                  <a:lumMod val="60000"/>
                  <a:lumOff val="40000"/>
                  <a:alpha val="0"/>
                </a:schemeClr>
              </a:gs>
              <a:gs pos="36000">
                <a:schemeClr val="bg2">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pic>
        <p:nvPicPr>
          <p:cNvPr id="9" name="Picture 8"/>
          <p:cNvPicPr>
            <a:picLocks noChangeAspect="1"/>
          </p:cNvPicPr>
          <p:nvPr/>
        </p:nvPicPr>
        <p:blipFill rotWithShape="1">
          <a:blip r:embed="rId21">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10" name="Picture 9"/>
          <p:cNvPicPr>
            <a:picLocks noChangeAspect="1"/>
          </p:cNvPicPr>
          <p:nvPr/>
        </p:nvPicPr>
        <p:blipFill rotWithShape="1">
          <a:blip r:embed="rId22">
            <a:extLst>
              <a:ext uri="{28A0092B-C50C-407E-A947-70E740481C1C}">
                <a14:useLocalDpi xmlns:a14="http://schemas.microsoft.com/office/drawing/2010/main" val="0"/>
              </a:ext>
            </a:extLst>
          </a:blip>
          <a:srcRect b="23320"/>
          <a:stretch/>
        </p:blipFill>
        <p:spPr>
          <a:xfrm>
            <a:off x="8605878" y="6096000"/>
            <a:ext cx="993734" cy="762000"/>
          </a:xfrm>
          <a:prstGeom prst="rect">
            <a:avLst/>
          </a:prstGeom>
        </p:spPr>
      </p:pic>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646111" y="452718"/>
            <a:ext cx="9404723" cy="1400530"/>
          </a:xfrm>
          <a:prstGeom prst="rect">
            <a:avLst/>
          </a:prstGeom>
        </p:spPr>
        <p:txBody>
          <a:bodyPr vert="horz" lIns="91440" tIns="45720" rIns="91440" bIns="45720" rtlCol="0" anchor="t">
            <a:noAutofit/>
          </a:bodyPr>
          <a:lstStyle/>
          <a:p>
            <a:r>
              <a:rPr lang="en-US" smtClean="0"/>
              <a:t>Click to edit Master title style</a:t>
            </a:r>
            <a:endParaRPr lang="en-US" dirty="0"/>
          </a:p>
        </p:txBody>
      </p:sp>
      <p:sp>
        <p:nvSpPr>
          <p:cNvPr id="3" name="Text Placeholder 2"/>
          <p:cNvSpPr>
            <a:spLocks noGrp="1"/>
          </p:cNvSpPr>
          <p:nvPr>
            <p:ph type="body" idx="1"/>
          </p:nvPr>
        </p:nvSpPr>
        <p:spPr>
          <a:xfrm>
            <a:off x="1103312" y="2052918"/>
            <a:ext cx="8946541" cy="4195481"/>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rot="5400000">
            <a:off x="10155639" y="1790701"/>
            <a:ext cx="990599" cy="304799"/>
          </a:xfrm>
          <a:prstGeom prst="rect">
            <a:avLst/>
          </a:prstGeom>
        </p:spPr>
        <p:txBody>
          <a:bodyPr vert="horz" lIns="91440" tIns="45720" rIns="91440" bIns="45720" rtlCol="0" anchor="t"/>
          <a:lstStyle>
            <a:lvl1pPr algn="l">
              <a:defRPr sz="1100" b="0" i="0">
                <a:solidFill>
                  <a:schemeClr val="tx1">
                    <a:tint val="75000"/>
                    <a:alpha val="60000"/>
                  </a:schemeClr>
                </a:solidFill>
              </a:defRPr>
            </a:lvl1pPr>
          </a:lstStyle>
          <a:p>
            <a:fld id="{4AAD347D-5ACD-4C99-B74B-A9C85AD731AF}" type="datetimeFigureOut">
              <a:rPr lang="en-US" dirty="0"/>
              <a:t>8/4/2022</a:t>
            </a:fld>
            <a:endParaRPr lang="en-US" dirty="0"/>
          </a:p>
        </p:txBody>
      </p:sp>
      <p:sp>
        <p:nvSpPr>
          <p:cNvPr id="5" name="Footer Placeholder 4"/>
          <p:cNvSpPr>
            <a:spLocks noGrp="1"/>
          </p:cNvSpPr>
          <p:nvPr>
            <p:ph type="ftr" sz="quarter" idx="3"/>
          </p:nvPr>
        </p:nvSpPr>
        <p:spPr>
          <a:xfrm rot="5400000">
            <a:off x="8951573" y="3225297"/>
            <a:ext cx="3859795" cy="304801"/>
          </a:xfrm>
          <a:prstGeom prst="rect">
            <a:avLst/>
          </a:prstGeom>
        </p:spPr>
        <p:txBody>
          <a:bodyPr vert="horz" lIns="91440" tIns="45720" rIns="91440" bIns="45720" rtlCol="0" anchor="b"/>
          <a:lstStyle>
            <a:lvl1pPr algn="l">
              <a:defRPr sz="1100" b="0" i="0">
                <a:solidFill>
                  <a:schemeClr val="tx1">
                    <a:tint val="75000"/>
                    <a:alpha val="60000"/>
                  </a:schemeClr>
                </a:solidFill>
              </a:defRPr>
            </a:lvl1pPr>
          </a:lstStyle>
          <a:p>
            <a:endParaRPr lang="en-US" dirty="0"/>
          </a:p>
        </p:txBody>
      </p:sp>
      <p:sp>
        <p:nvSpPr>
          <p:cNvPr id="6" name="Slide Number Placeholder 5"/>
          <p:cNvSpPr>
            <a:spLocks noGrp="1"/>
          </p:cNvSpPr>
          <p:nvPr>
            <p:ph type="sldNum" sz="quarter" idx="4"/>
          </p:nvPr>
        </p:nvSpPr>
        <p:spPr bwMode="gray">
          <a:xfrm>
            <a:off x="10352540" y="295729"/>
            <a:ext cx="838199" cy="767687"/>
          </a:xfrm>
          <a:prstGeom prst="rect">
            <a:avLst/>
          </a:prstGeom>
        </p:spPr>
        <p:txBody>
          <a:bodyPr vert="horz" lIns="91440" tIns="45720" rIns="91440" bIns="45720" rtlCol="0" anchor="b"/>
          <a:lstStyle>
            <a:lvl1pPr algn="ctr">
              <a:defRPr sz="2800" b="0" i="0">
                <a:solidFill>
                  <a:schemeClr val="tx1">
                    <a:tint val="75000"/>
                  </a:schemeClr>
                </a:solidFill>
              </a:defRPr>
            </a:lvl1pPr>
          </a:lstStyle>
          <a:p>
            <a:fld id="{D57F1E4F-1CFF-5643-939E-02111984F565}" type="slidenum">
              <a:rPr lang="en-US" dirty="0"/>
              <a:t>‹#›</a:t>
            </a:fld>
            <a:endParaRPr lang="en-US" dirty="0"/>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68" r:id="rId9"/>
    <p:sldLayoutId id="2147483667" r:id="rId10"/>
    <p:sldLayoutId id="2147483661" r:id="rId11"/>
    <p:sldLayoutId id="2147483664" r:id="rId12"/>
    <p:sldLayoutId id="2147483662" r:id="rId13"/>
    <p:sldLayoutId id="2147483669" r:id="rId14"/>
    <p:sldLayoutId id="2147483670" r:id="rId15"/>
    <p:sldLayoutId id="2147483658" r:id="rId16"/>
    <p:sldLayoutId id="2147483659" r:id="rId17"/>
  </p:sldLayoutIdLst>
  <p:hf sldNum="0" hdr="0" ftr="0" dt="0"/>
  <p:txStyles>
    <p:titleStyle>
      <a:lvl1pPr algn="l" defTabSz="457200" rtl="0" eaLnBrk="1" latinLnBrk="0" hangingPunct="1">
        <a:spcBef>
          <a:spcPct val="0"/>
        </a:spcBef>
        <a:buNone/>
        <a:defRPr sz="4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5pPr>
      <a:lvl6pPr marL="2506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hyperlink" Target="https://www.state.nj.us/treasury/purchase/vendor.shtml" TargetMode="Externa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6.tmp"/><Relationship Id="rId2" Type="http://schemas.openxmlformats.org/officeDocument/2006/relationships/hyperlink" Target="https://www.nj.gov/treasury/purchase/" TargetMode="Externa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7.tmp"/><Relationship Id="rId2" Type="http://schemas.openxmlformats.org/officeDocument/2006/relationships/hyperlink" Target="https://www.nj.gov/treasury/purchase/forms.shtml" TargetMode="Externa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sz="4000" dirty="0" smtClean="0"/>
              <a:t>Optional Pre-Quote Conference</a:t>
            </a:r>
            <a:br>
              <a:rPr lang="en-US" sz="4000" dirty="0" smtClean="0"/>
            </a:br>
            <a:r>
              <a:rPr lang="en-US" sz="4000" dirty="0"/>
              <a:t>T3132 Lottery Broadcast Production Staffing </a:t>
            </a:r>
            <a:r>
              <a:rPr lang="en-US" sz="4000" dirty="0" smtClean="0"/>
              <a:t>Services Bid Solicitation 22DPP00725</a:t>
            </a:r>
            <a:endParaRPr lang="en-US" sz="4000" dirty="0"/>
          </a:p>
        </p:txBody>
      </p:sp>
      <p:sp>
        <p:nvSpPr>
          <p:cNvPr id="3" name="Subtitle 2"/>
          <p:cNvSpPr>
            <a:spLocks noGrp="1"/>
          </p:cNvSpPr>
          <p:nvPr>
            <p:ph type="subTitle" idx="1"/>
          </p:nvPr>
        </p:nvSpPr>
        <p:spPr>
          <a:xfrm>
            <a:off x="1154955" y="4777380"/>
            <a:ext cx="8825658" cy="1279388"/>
          </a:xfrm>
        </p:spPr>
        <p:txBody>
          <a:bodyPr>
            <a:normAutofit/>
          </a:bodyPr>
          <a:lstStyle/>
          <a:p>
            <a:r>
              <a:rPr lang="en-US" sz="2800" dirty="0" smtClean="0"/>
              <a:t>Q&amp;a due by 2pm, </a:t>
            </a:r>
            <a:r>
              <a:rPr lang="en-US" sz="2800" smtClean="0"/>
              <a:t>September 7, </a:t>
            </a:r>
            <a:r>
              <a:rPr lang="en-US" sz="2800" dirty="0" smtClean="0"/>
              <a:t>2022</a:t>
            </a:r>
          </a:p>
          <a:p>
            <a:r>
              <a:rPr lang="en-US" sz="2800" dirty="0" smtClean="0"/>
              <a:t>Quotes due by 2pm, September 28, 2022</a:t>
            </a:r>
            <a:endParaRPr lang="en-US" sz="2800" dirty="0"/>
          </a:p>
        </p:txBody>
      </p:sp>
    </p:spTree>
    <p:extLst>
      <p:ext uri="{BB962C8B-B14F-4D97-AF65-F5344CB8AC3E}">
        <p14:creationId xmlns:p14="http://schemas.microsoft.com/office/powerpoint/2010/main" val="424169198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WELCOME &amp; INTRODUCTIONS</a:t>
            </a:r>
            <a:br>
              <a:rPr lang="en-US" dirty="0" smtClean="0"/>
            </a:br>
            <a:endParaRPr lang="en-US" dirty="0"/>
          </a:p>
        </p:txBody>
      </p:sp>
      <p:sp>
        <p:nvSpPr>
          <p:cNvPr id="3" name="Content Placeholder 2"/>
          <p:cNvSpPr>
            <a:spLocks noGrp="1"/>
          </p:cNvSpPr>
          <p:nvPr>
            <p:ph idx="1"/>
          </p:nvPr>
        </p:nvSpPr>
        <p:spPr/>
        <p:txBody>
          <a:bodyPr>
            <a:normAutofit/>
          </a:bodyPr>
          <a:lstStyle/>
          <a:p>
            <a:r>
              <a:rPr lang="en-US" dirty="0" smtClean="0"/>
              <a:t>Please introduce yourself by providing your name and the firm you represent in the chat room.</a:t>
            </a:r>
          </a:p>
          <a:p>
            <a:r>
              <a:rPr lang="en-US" dirty="0" smtClean="0"/>
              <a:t>Please </a:t>
            </a:r>
            <a:r>
              <a:rPr lang="en-US" dirty="0"/>
              <a:t>identify yourself </a:t>
            </a:r>
            <a:r>
              <a:rPr lang="en-US" dirty="0" smtClean="0"/>
              <a:t>and </a:t>
            </a:r>
            <a:r>
              <a:rPr lang="en-US" dirty="0"/>
              <a:t>the firm you represent prior to asking a question</a:t>
            </a:r>
            <a:r>
              <a:rPr lang="en-US" dirty="0" smtClean="0"/>
              <a:t>. </a:t>
            </a:r>
            <a:endParaRPr lang="en-US" dirty="0"/>
          </a:p>
          <a:p>
            <a:pPr lvl="0"/>
            <a:r>
              <a:rPr lang="en-US" dirty="0" smtClean="0"/>
              <a:t>Please </a:t>
            </a:r>
            <a:r>
              <a:rPr lang="en-US" dirty="0"/>
              <a:t>make sure you are registered in </a:t>
            </a:r>
            <a:r>
              <a:rPr lang="en-US" dirty="0" smtClean="0"/>
              <a:t>NJSTART, and that your contact information remains current.  </a:t>
            </a:r>
            <a:endParaRPr lang="en-US" dirty="0"/>
          </a:p>
          <a:p>
            <a:pPr lvl="1"/>
            <a:r>
              <a:rPr lang="en-US" dirty="0"/>
              <a:t>NJSTART Vendor email support: </a:t>
            </a:r>
            <a:r>
              <a:rPr lang="en-US" b="1" dirty="0"/>
              <a:t>njstart@treas.nj.gov</a:t>
            </a:r>
            <a:r>
              <a:rPr lang="en-US" dirty="0"/>
              <a:t/>
            </a:r>
            <a:br>
              <a:rPr lang="en-US" dirty="0"/>
            </a:br>
            <a:r>
              <a:rPr lang="en-US" dirty="0"/>
              <a:t>NJSTART Vendor phone </a:t>
            </a:r>
            <a:r>
              <a:rPr lang="en-US" dirty="0" smtClean="0"/>
              <a:t>support:(609</a:t>
            </a:r>
            <a:r>
              <a:rPr lang="en-US" dirty="0"/>
              <a:t>) 341-3500 Staffed Monday to Friday 8:30 a.m. to 4:30 p.m.</a:t>
            </a:r>
          </a:p>
          <a:p>
            <a:pPr lvl="1"/>
            <a:r>
              <a:rPr lang="en-US" dirty="0">
                <a:hlinkClick r:id="rId2"/>
              </a:rPr>
              <a:t>https://</a:t>
            </a:r>
            <a:r>
              <a:rPr lang="en-US" dirty="0" smtClean="0">
                <a:hlinkClick r:id="rId2"/>
              </a:rPr>
              <a:t>www.state.nj.us/treasury/purchase/vendor.shtml</a:t>
            </a:r>
            <a:endParaRPr lang="en-US" dirty="0" smtClean="0"/>
          </a:p>
          <a:p>
            <a:pPr marL="457200" lvl="1" indent="0">
              <a:buNone/>
            </a:pPr>
            <a:r>
              <a:rPr lang="en-US" dirty="0" smtClean="0"/>
              <a:t>  </a:t>
            </a:r>
            <a:endParaRPr lang="en-US" dirty="0"/>
          </a:p>
          <a:p>
            <a:pPr marL="0" indent="0">
              <a:buNone/>
            </a:pPr>
            <a:endParaRPr lang="en-US" dirty="0"/>
          </a:p>
          <a:p>
            <a:pPr marL="0" indent="0">
              <a:buNone/>
            </a:pPr>
            <a:endParaRPr lang="en-US" dirty="0" smtClean="0"/>
          </a:p>
          <a:p>
            <a:endParaRPr lang="en-US" dirty="0"/>
          </a:p>
          <a:p>
            <a:pPr marL="0" indent="0">
              <a:buNone/>
            </a:pPr>
            <a:endParaRPr lang="en-US" dirty="0"/>
          </a:p>
        </p:txBody>
      </p:sp>
    </p:spTree>
    <p:extLst>
      <p:ext uri="{BB962C8B-B14F-4D97-AF65-F5344CB8AC3E}">
        <p14:creationId xmlns:p14="http://schemas.microsoft.com/office/powerpoint/2010/main" val="2972536684"/>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PURPOSE &amp; GENERAL INFORMATION</a:t>
            </a:r>
            <a:endParaRPr lang="en-US" dirty="0"/>
          </a:p>
        </p:txBody>
      </p:sp>
      <p:sp>
        <p:nvSpPr>
          <p:cNvPr id="3" name="Content Placeholder 2"/>
          <p:cNvSpPr>
            <a:spLocks noGrp="1"/>
          </p:cNvSpPr>
          <p:nvPr>
            <p:ph idx="1"/>
          </p:nvPr>
        </p:nvSpPr>
        <p:spPr/>
        <p:txBody>
          <a:bodyPr>
            <a:normAutofit/>
          </a:bodyPr>
          <a:lstStyle/>
          <a:p>
            <a:r>
              <a:rPr lang="en-US" dirty="0" smtClean="0"/>
              <a:t>The </a:t>
            </a:r>
            <a:r>
              <a:rPr lang="en-US" dirty="0"/>
              <a:t>purpose of this conference is to address procedural questions </a:t>
            </a:r>
            <a:r>
              <a:rPr lang="en-US" dirty="0" smtClean="0"/>
              <a:t>only, </a:t>
            </a:r>
            <a:r>
              <a:rPr lang="en-US" dirty="0"/>
              <a:t>regarding the Bid Solicitation and Quote submission requirements. </a:t>
            </a:r>
          </a:p>
          <a:p>
            <a:r>
              <a:rPr lang="en-US" dirty="0"/>
              <a:t>No questions relating to </a:t>
            </a:r>
            <a:r>
              <a:rPr lang="en-US" dirty="0" smtClean="0"/>
              <a:t>the Scope of Work </a:t>
            </a:r>
            <a:r>
              <a:rPr lang="en-US" dirty="0"/>
              <a:t>or the services or products required </a:t>
            </a:r>
            <a:r>
              <a:rPr lang="en-US" dirty="0" smtClean="0"/>
              <a:t>in </a:t>
            </a:r>
            <a:r>
              <a:rPr lang="en-US" dirty="0"/>
              <a:t>the Bid Solicitation will be </a:t>
            </a:r>
            <a:r>
              <a:rPr lang="en-US" dirty="0" smtClean="0"/>
              <a:t>addressed. Vendors should </a:t>
            </a:r>
            <a:r>
              <a:rPr lang="en-US" dirty="0"/>
              <a:t>utilize the Q&amp;A Tab of the Bid Solicitation in NJSTART to </a:t>
            </a:r>
            <a:r>
              <a:rPr lang="en-US" dirty="0" smtClean="0"/>
              <a:t>submit </a:t>
            </a:r>
            <a:r>
              <a:rPr lang="en-US" dirty="0"/>
              <a:t>those questions electronically.</a:t>
            </a:r>
          </a:p>
          <a:p>
            <a:pPr lvl="0"/>
            <a:r>
              <a:rPr lang="en-US" dirty="0" smtClean="0"/>
              <a:t>The </a:t>
            </a:r>
            <a:r>
              <a:rPr lang="en-US" dirty="0"/>
              <a:t>Bid Solicitation will be reviewed section by section with procedural questions being entertained on that </a:t>
            </a:r>
            <a:r>
              <a:rPr lang="en-US" dirty="0" smtClean="0"/>
              <a:t>basis.</a:t>
            </a:r>
            <a:endParaRPr lang="en-US" dirty="0"/>
          </a:p>
          <a:p>
            <a:pPr marL="0" indent="0">
              <a:buNone/>
            </a:pPr>
            <a:endParaRPr lang="en-US" dirty="0"/>
          </a:p>
        </p:txBody>
      </p:sp>
    </p:spTree>
    <p:extLst>
      <p:ext uri="{BB962C8B-B14F-4D97-AF65-F5344CB8AC3E}">
        <p14:creationId xmlns:p14="http://schemas.microsoft.com/office/powerpoint/2010/main" val="238203398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BID SOLICITATION AT A GLANCE</a:t>
            </a:r>
            <a:endParaRPr lang="en-US" dirty="0"/>
          </a:p>
        </p:txBody>
      </p:sp>
      <p:sp>
        <p:nvSpPr>
          <p:cNvPr id="3" name="Content Placeholder 2"/>
          <p:cNvSpPr>
            <a:spLocks noGrp="1"/>
          </p:cNvSpPr>
          <p:nvPr>
            <p:ph idx="1"/>
          </p:nvPr>
        </p:nvSpPr>
        <p:spPr/>
        <p:txBody>
          <a:bodyPr>
            <a:normAutofit fontScale="85000" lnSpcReduction="20000"/>
          </a:bodyPr>
          <a:lstStyle/>
          <a:p>
            <a:r>
              <a:rPr lang="en-US" dirty="0" smtClean="0"/>
              <a:t>Cover page: Submission dates </a:t>
            </a:r>
          </a:p>
          <a:p>
            <a:r>
              <a:rPr lang="en-US" dirty="0" smtClean="0"/>
              <a:t>Section 1: Purpose, background, Q&amp;A and exceptions, Bid Amendments, Quote content, support</a:t>
            </a:r>
          </a:p>
          <a:p>
            <a:r>
              <a:rPr lang="en-US" dirty="0" smtClean="0"/>
              <a:t>Section 2: Pre-Quote Submission Information</a:t>
            </a:r>
          </a:p>
          <a:p>
            <a:r>
              <a:rPr lang="en-US" dirty="0" smtClean="0"/>
              <a:t>Section 3: Quote Submission Requirements – Requirements of the Bidder, including forms, technical approach, schedules</a:t>
            </a:r>
            <a:r>
              <a:rPr lang="en-US" smtClean="0"/>
              <a:t>, resumes</a:t>
            </a:r>
            <a:r>
              <a:rPr lang="en-US" dirty="0" smtClean="0"/>
              <a:t>, firm experience, financial capability, and price sheet instructions, as well as additional  terms and prohibition on conflicting terms and conditions </a:t>
            </a:r>
          </a:p>
          <a:p>
            <a:r>
              <a:rPr lang="en-US" dirty="0" smtClean="0"/>
              <a:t>Section 4: Scope of Work – Requirements of the Contractor</a:t>
            </a:r>
          </a:p>
          <a:p>
            <a:r>
              <a:rPr lang="en-US" dirty="0" smtClean="0"/>
              <a:t>Section 5: General Contract Terms, including Contract Term and Extension Option, performance security, ownership of material, and staff substitutions</a:t>
            </a:r>
          </a:p>
          <a:p>
            <a:r>
              <a:rPr lang="en-US" dirty="0" smtClean="0"/>
              <a:t>Section 6: Data Security Requirements  - Contractor Responsibility</a:t>
            </a:r>
          </a:p>
          <a:p>
            <a:r>
              <a:rPr lang="en-US" dirty="0" smtClean="0"/>
              <a:t>Section 7: Modifications to the State of New Jersey Standard Terms and Conditions – Contractor Insurance Requirements</a:t>
            </a:r>
          </a:p>
          <a:p>
            <a:endParaRPr lang="en-US" dirty="0"/>
          </a:p>
        </p:txBody>
      </p:sp>
    </p:spTree>
    <p:extLst>
      <p:ext uri="{BB962C8B-B14F-4D97-AF65-F5344CB8AC3E}">
        <p14:creationId xmlns:p14="http://schemas.microsoft.com/office/powerpoint/2010/main" val="3686250624"/>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down)">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wipe(down)">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wipe(down)">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wipe(down)">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4"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wipe(down)">
                                      <p:cBhvr>
                                        <p:cTn id="27" dur="500"/>
                                        <p:tgtEl>
                                          <p:spTgt spid="3">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4" fill="hold" grpId="0" nodeType="clickEffect">
                                  <p:stCondLst>
                                    <p:cond delay="0"/>
                                  </p:stCondLst>
                                  <p:childTnLst>
                                    <p:set>
                                      <p:cBhvr>
                                        <p:cTn id="31" dur="1" fill="hold">
                                          <p:stCondLst>
                                            <p:cond delay="0"/>
                                          </p:stCondLst>
                                        </p:cTn>
                                        <p:tgtEl>
                                          <p:spTgt spid="3">
                                            <p:txEl>
                                              <p:pRg st="5" end="5"/>
                                            </p:txEl>
                                          </p:spTgt>
                                        </p:tgtEl>
                                        <p:attrNameLst>
                                          <p:attrName>style.visibility</p:attrName>
                                        </p:attrNameLst>
                                      </p:cBhvr>
                                      <p:to>
                                        <p:strVal val="visible"/>
                                      </p:to>
                                    </p:set>
                                    <p:animEffect transition="in" filter="wipe(down)">
                                      <p:cBhvr>
                                        <p:cTn id="32" dur="500"/>
                                        <p:tgtEl>
                                          <p:spTgt spid="3">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22" presetClass="entr" presetSubtype="4" fill="hold" grpId="0" nodeType="clickEffect">
                                  <p:stCondLst>
                                    <p:cond delay="0"/>
                                  </p:stCondLst>
                                  <p:childTnLst>
                                    <p:set>
                                      <p:cBhvr>
                                        <p:cTn id="36" dur="1" fill="hold">
                                          <p:stCondLst>
                                            <p:cond delay="0"/>
                                          </p:stCondLst>
                                        </p:cTn>
                                        <p:tgtEl>
                                          <p:spTgt spid="3">
                                            <p:txEl>
                                              <p:pRg st="6" end="6"/>
                                            </p:txEl>
                                          </p:spTgt>
                                        </p:tgtEl>
                                        <p:attrNameLst>
                                          <p:attrName>style.visibility</p:attrName>
                                        </p:attrNameLst>
                                      </p:cBhvr>
                                      <p:to>
                                        <p:strVal val="visible"/>
                                      </p:to>
                                    </p:set>
                                    <p:animEffect transition="in" filter="wipe(down)">
                                      <p:cBhvr>
                                        <p:cTn id="37" dur="500"/>
                                        <p:tgtEl>
                                          <p:spTgt spid="3">
                                            <p:txEl>
                                              <p:pRg st="6" end="6"/>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22" presetClass="entr" presetSubtype="4" fill="hold" grpId="0" nodeType="clickEffect">
                                  <p:stCondLst>
                                    <p:cond delay="0"/>
                                  </p:stCondLst>
                                  <p:childTnLst>
                                    <p:set>
                                      <p:cBhvr>
                                        <p:cTn id="41" dur="1" fill="hold">
                                          <p:stCondLst>
                                            <p:cond delay="0"/>
                                          </p:stCondLst>
                                        </p:cTn>
                                        <p:tgtEl>
                                          <p:spTgt spid="3">
                                            <p:txEl>
                                              <p:pRg st="7" end="7"/>
                                            </p:txEl>
                                          </p:spTgt>
                                        </p:tgtEl>
                                        <p:attrNameLst>
                                          <p:attrName>style.visibility</p:attrName>
                                        </p:attrNameLst>
                                      </p:cBhvr>
                                      <p:to>
                                        <p:strVal val="visible"/>
                                      </p:to>
                                    </p:set>
                                    <p:animEffect transition="in" filter="wipe(down)">
                                      <p:cBhvr>
                                        <p:cTn id="42" dur="500"/>
                                        <p:tgtEl>
                                          <p:spTgt spid="3">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BID SOLICITATION AT A GLANCE</a:t>
            </a:r>
            <a:endParaRPr lang="en-US" dirty="0"/>
          </a:p>
        </p:txBody>
      </p:sp>
      <p:sp>
        <p:nvSpPr>
          <p:cNvPr id="3" name="Content Placeholder 2"/>
          <p:cNvSpPr>
            <a:spLocks noGrp="1"/>
          </p:cNvSpPr>
          <p:nvPr>
            <p:ph idx="1"/>
          </p:nvPr>
        </p:nvSpPr>
        <p:spPr/>
        <p:txBody>
          <a:bodyPr>
            <a:normAutofit lnSpcReduction="10000"/>
          </a:bodyPr>
          <a:lstStyle/>
          <a:p>
            <a:r>
              <a:rPr lang="en-US" dirty="0" smtClean="0"/>
              <a:t>Section 8: Evaluation criteria, clarifications, best and final offer</a:t>
            </a:r>
          </a:p>
          <a:p>
            <a:r>
              <a:rPr lang="en-US" dirty="0" smtClean="0"/>
              <a:t>Section 9: Glossary</a:t>
            </a:r>
          </a:p>
          <a:p>
            <a:pPr marL="0" indent="0">
              <a:buNone/>
            </a:pPr>
            <a:endParaRPr lang="en-US" dirty="0"/>
          </a:p>
          <a:p>
            <a:r>
              <a:rPr lang="en-US" dirty="0" smtClean="0"/>
              <a:t>Reminders</a:t>
            </a:r>
          </a:p>
          <a:p>
            <a:pPr lvl="1"/>
            <a:r>
              <a:rPr lang="en-US" dirty="0" smtClean="0"/>
              <a:t>Review Bid Solicitation in its entirety and submit any questions prior to the deadline including exceptions. Updated documents will be posted in NJSTART and should be reviewed as posted.</a:t>
            </a:r>
          </a:p>
          <a:p>
            <a:pPr lvl="1"/>
            <a:r>
              <a:rPr lang="en-US" dirty="0" smtClean="0"/>
              <a:t>Submit Quotes on time addressing all mandatory requirements including forms, or Quote may be deemed non-responsive. “Shall” denotes a mandatory requirement; however, not submitting requested information (“should”) could impact technical score</a:t>
            </a:r>
          </a:p>
          <a:p>
            <a:pPr lvl="1"/>
            <a:r>
              <a:rPr lang="en-US" dirty="0" smtClean="0"/>
              <a:t>Price </a:t>
            </a:r>
            <a:r>
              <a:rPr lang="en-US" dirty="0"/>
              <a:t>Sheet must be </a:t>
            </a:r>
            <a:r>
              <a:rPr lang="en-US" dirty="0" smtClean="0"/>
              <a:t>completed in its entirety with </a:t>
            </a:r>
            <a:r>
              <a:rPr lang="en-US" dirty="0"/>
              <a:t>no </a:t>
            </a:r>
            <a:r>
              <a:rPr lang="en-US" dirty="0" smtClean="0"/>
              <a:t>lines added or removed, or additional language or fees referenced</a:t>
            </a:r>
            <a:endParaRPr lang="en-US" dirty="0"/>
          </a:p>
          <a:p>
            <a:pPr marL="457200" lvl="1" indent="0">
              <a:buNone/>
            </a:pPr>
            <a:endParaRPr lang="en-US" dirty="0"/>
          </a:p>
        </p:txBody>
      </p:sp>
    </p:spTree>
    <p:extLst>
      <p:ext uri="{BB962C8B-B14F-4D97-AF65-F5344CB8AC3E}">
        <p14:creationId xmlns:p14="http://schemas.microsoft.com/office/powerpoint/2010/main" val="17958086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2000"/>
                                        <p:tgtEl>
                                          <p:spTgt spid="3">
                                            <p:txEl>
                                              <p:pRg st="0" end="0"/>
                                            </p:txEl>
                                          </p:spTgt>
                                        </p:tgtEl>
                                      </p:cBhvr>
                                    </p:animEffect>
                                    <p:anim calcmode="lin" valueType="num">
                                      <p:cBhvr>
                                        <p:cTn id="8" dur="2000" fill="hold"/>
                                        <p:tgtEl>
                                          <p:spTgt spid="3">
                                            <p:txEl>
                                              <p:pRg st="0" end="0"/>
                                            </p:txEl>
                                          </p:spTgt>
                                        </p:tgtEl>
                                        <p:attrNameLst>
                                          <p:attrName>ppt_w</p:attrName>
                                        </p:attrNameLst>
                                      </p:cBhvr>
                                      <p:tavLst>
                                        <p:tav tm="0" fmla="#ppt_w*sin(2.5*pi*$)">
                                          <p:val>
                                            <p:fltVal val="0"/>
                                          </p:val>
                                        </p:tav>
                                        <p:tav tm="100000">
                                          <p:val>
                                            <p:fltVal val="1"/>
                                          </p:val>
                                        </p:tav>
                                      </p:tavLst>
                                    </p:anim>
                                    <p:anim calcmode="lin" valueType="num">
                                      <p:cBhvr>
                                        <p:cTn id="9" dur="2000" fill="hold"/>
                                        <p:tgtEl>
                                          <p:spTgt spid="3">
                                            <p:txEl>
                                              <p:pRg st="0" end="0"/>
                                            </p:txEl>
                                          </p:spTgt>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45" presetClass="entr" presetSubtype="0" fill="hold" grpId="0"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Effect transition="in" filter="fade">
                                      <p:cBhvr>
                                        <p:cTn id="14" dur="2000"/>
                                        <p:tgtEl>
                                          <p:spTgt spid="3">
                                            <p:txEl>
                                              <p:pRg st="1" end="1"/>
                                            </p:txEl>
                                          </p:spTgt>
                                        </p:tgtEl>
                                      </p:cBhvr>
                                    </p:animEffect>
                                    <p:anim calcmode="lin" valueType="num">
                                      <p:cBhvr>
                                        <p:cTn id="15" dur="2000" fill="hold"/>
                                        <p:tgtEl>
                                          <p:spTgt spid="3">
                                            <p:txEl>
                                              <p:pRg st="1" end="1"/>
                                            </p:txEl>
                                          </p:spTgt>
                                        </p:tgtEl>
                                        <p:attrNameLst>
                                          <p:attrName>ppt_w</p:attrName>
                                        </p:attrNameLst>
                                      </p:cBhvr>
                                      <p:tavLst>
                                        <p:tav tm="0" fmla="#ppt_w*sin(2.5*pi*$)">
                                          <p:val>
                                            <p:fltVal val="0"/>
                                          </p:val>
                                        </p:tav>
                                        <p:tav tm="100000">
                                          <p:val>
                                            <p:fltVal val="1"/>
                                          </p:val>
                                        </p:tav>
                                      </p:tavLst>
                                    </p:anim>
                                    <p:anim calcmode="lin" valueType="num">
                                      <p:cBhvr>
                                        <p:cTn id="16" dur="2000" fill="hold"/>
                                        <p:tgtEl>
                                          <p:spTgt spid="3">
                                            <p:txEl>
                                              <p:pRg st="1" end="1"/>
                                            </p:txEl>
                                          </p:spTgt>
                                        </p:tgtEl>
                                        <p:attrNameLst>
                                          <p:attrName>ppt_h</p:attrName>
                                        </p:attrNameLst>
                                      </p:cBhvr>
                                      <p:tavLst>
                                        <p:tav tm="0">
                                          <p:val>
                                            <p:strVal val="#ppt_h"/>
                                          </p:val>
                                        </p:tav>
                                        <p:tav tm="100000">
                                          <p:val>
                                            <p:strVal val="#ppt_h"/>
                                          </p:val>
                                        </p:tav>
                                      </p:tavLst>
                                    </p:anim>
                                  </p:childTnLst>
                                </p:cTn>
                              </p:par>
                            </p:childTnLst>
                          </p:cTn>
                        </p:par>
                      </p:childTnLst>
                    </p:cTn>
                  </p:par>
                  <p:par>
                    <p:cTn id="17" fill="hold">
                      <p:stCondLst>
                        <p:cond delay="indefinite"/>
                      </p:stCondLst>
                      <p:childTnLst>
                        <p:par>
                          <p:cTn id="18" fill="hold">
                            <p:stCondLst>
                              <p:cond delay="0"/>
                            </p:stCondLst>
                            <p:childTnLst>
                              <p:par>
                                <p:cTn id="19" presetID="45" presetClass="entr" presetSubtype="0" fill="hold" grpId="0" nodeType="clickEffect">
                                  <p:stCondLst>
                                    <p:cond delay="0"/>
                                  </p:stCondLst>
                                  <p:childTnLst>
                                    <p:set>
                                      <p:cBhvr>
                                        <p:cTn id="20" dur="1" fill="hold">
                                          <p:stCondLst>
                                            <p:cond delay="0"/>
                                          </p:stCondLst>
                                        </p:cTn>
                                        <p:tgtEl>
                                          <p:spTgt spid="3">
                                            <p:txEl>
                                              <p:pRg st="3" end="3"/>
                                            </p:txEl>
                                          </p:spTgt>
                                        </p:tgtEl>
                                        <p:attrNameLst>
                                          <p:attrName>style.visibility</p:attrName>
                                        </p:attrNameLst>
                                      </p:cBhvr>
                                      <p:to>
                                        <p:strVal val="visible"/>
                                      </p:to>
                                    </p:set>
                                    <p:animEffect transition="in" filter="fade">
                                      <p:cBhvr>
                                        <p:cTn id="21" dur="2000"/>
                                        <p:tgtEl>
                                          <p:spTgt spid="3">
                                            <p:txEl>
                                              <p:pRg st="3" end="3"/>
                                            </p:txEl>
                                          </p:spTgt>
                                        </p:tgtEl>
                                      </p:cBhvr>
                                    </p:animEffect>
                                    <p:anim calcmode="lin" valueType="num">
                                      <p:cBhvr>
                                        <p:cTn id="22" dur="2000" fill="hold"/>
                                        <p:tgtEl>
                                          <p:spTgt spid="3">
                                            <p:txEl>
                                              <p:pRg st="3" end="3"/>
                                            </p:txEl>
                                          </p:spTgt>
                                        </p:tgtEl>
                                        <p:attrNameLst>
                                          <p:attrName>ppt_w</p:attrName>
                                        </p:attrNameLst>
                                      </p:cBhvr>
                                      <p:tavLst>
                                        <p:tav tm="0" fmla="#ppt_w*sin(2.5*pi*$)">
                                          <p:val>
                                            <p:fltVal val="0"/>
                                          </p:val>
                                        </p:tav>
                                        <p:tav tm="100000">
                                          <p:val>
                                            <p:fltVal val="1"/>
                                          </p:val>
                                        </p:tav>
                                      </p:tavLst>
                                    </p:anim>
                                    <p:anim calcmode="lin" valueType="num">
                                      <p:cBhvr>
                                        <p:cTn id="23" dur="2000" fill="hold"/>
                                        <p:tgtEl>
                                          <p:spTgt spid="3">
                                            <p:txEl>
                                              <p:pRg st="3" end="3"/>
                                            </p:txEl>
                                          </p:spTgt>
                                        </p:tgtEl>
                                        <p:attrNameLst>
                                          <p:attrName>ppt_h</p:attrName>
                                        </p:attrNameLst>
                                      </p:cBhvr>
                                      <p:tavLst>
                                        <p:tav tm="0">
                                          <p:val>
                                            <p:strVal val="#ppt_h"/>
                                          </p:val>
                                        </p:tav>
                                        <p:tav tm="100000">
                                          <p:val>
                                            <p:strVal val="#ppt_h"/>
                                          </p:val>
                                        </p:tav>
                                      </p:tavLst>
                                    </p:anim>
                                  </p:childTnLst>
                                </p:cTn>
                              </p:par>
                              <p:par>
                                <p:cTn id="24" presetID="45" presetClass="entr" presetSubtype="0" fill="hold" grpId="0" nodeType="withEffect">
                                  <p:stCondLst>
                                    <p:cond delay="0"/>
                                  </p:stCondLst>
                                  <p:childTnLst>
                                    <p:set>
                                      <p:cBhvr>
                                        <p:cTn id="25" dur="1" fill="hold">
                                          <p:stCondLst>
                                            <p:cond delay="0"/>
                                          </p:stCondLst>
                                        </p:cTn>
                                        <p:tgtEl>
                                          <p:spTgt spid="3">
                                            <p:txEl>
                                              <p:pRg st="4" end="4"/>
                                            </p:txEl>
                                          </p:spTgt>
                                        </p:tgtEl>
                                        <p:attrNameLst>
                                          <p:attrName>style.visibility</p:attrName>
                                        </p:attrNameLst>
                                      </p:cBhvr>
                                      <p:to>
                                        <p:strVal val="visible"/>
                                      </p:to>
                                    </p:set>
                                    <p:animEffect transition="in" filter="fade">
                                      <p:cBhvr>
                                        <p:cTn id="26" dur="2000"/>
                                        <p:tgtEl>
                                          <p:spTgt spid="3">
                                            <p:txEl>
                                              <p:pRg st="4" end="4"/>
                                            </p:txEl>
                                          </p:spTgt>
                                        </p:tgtEl>
                                      </p:cBhvr>
                                    </p:animEffect>
                                    <p:anim calcmode="lin" valueType="num">
                                      <p:cBhvr>
                                        <p:cTn id="27" dur="2000" fill="hold"/>
                                        <p:tgtEl>
                                          <p:spTgt spid="3">
                                            <p:txEl>
                                              <p:pRg st="4" end="4"/>
                                            </p:txEl>
                                          </p:spTgt>
                                        </p:tgtEl>
                                        <p:attrNameLst>
                                          <p:attrName>ppt_w</p:attrName>
                                        </p:attrNameLst>
                                      </p:cBhvr>
                                      <p:tavLst>
                                        <p:tav tm="0" fmla="#ppt_w*sin(2.5*pi*$)">
                                          <p:val>
                                            <p:fltVal val="0"/>
                                          </p:val>
                                        </p:tav>
                                        <p:tav tm="100000">
                                          <p:val>
                                            <p:fltVal val="1"/>
                                          </p:val>
                                        </p:tav>
                                      </p:tavLst>
                                    </p:anim>
                                    <p:anim calcmode="lin" valueType="num">
                                      <p:cBhvr>
                                        <p:cTn id="28" dur="2000" fill="hold"/>
                                        <p:tgtEl>
                                          <p:spTgt spid="3">
                                            <p:txEl>
                                              <p:pRg st="4" end="4"/>
                                            </p:txEl>
                                          </p:spTgt>
                                        </p:tgtEl>
                                        <p:attrNameLst>
                                          <p:attrName>ppt_h</p:attrName>
                                        </p:attrNameLst>
                                      </p:cBhvr>
                                      <p:tavLst>
                                        <p:tav tm="0">
                                          <p:val>
                                            <p:strVal val="#ppt_h"/>
                                          </p:val>
                                        </p:tav>
                                        <p:tav tm="100000">
                                          <p:val>
                                            <p:strVal val="#ppt_h"/>
                                          </p:val>
                                        </p:tav>
                                      </p:tavLst>
                                    </p:anim>
                                  </p:childTnLst>
                                </p:cTn>
                              </p:par>
                              <p:par>
                                <p:cTn id="29" presetID="45" presetClass="entr" presetSubtype="0" fill="hold" grpId="0" nodeType="withEffect">
                                  <p:stCondLst>
                                    <p:cond delay="0"/>
                                  </p:stCondLst>
                                  <p:childTnLst>
                                    <p:set>
                                      <p:cBhvr>
                                        <p:cTn id="30" dur="1" fill="hold">
                                          <p:stCondLst>
                                            <p:cond delay="0"/>
                                          </p:stCondLst>
                                        </p:cTn>
                                        <p:tgtEl>
                                          <p:spTgt spid="3">
                                            <p:txEl>
                                              <p:pRg st="5" end="5"/>
                                            </p:txEl>
                                          </p:spTgt>
                                        </p:tgtEl>
                                        <p:attrNameLst>
                                          <p:attrName>style.visibility</p:attrName>
                                        </p:attrNameLst>
                                      </p:cBhvr>
                                      <p:to>
                                        <p:strVal val="visible"/>
                                      </p:to>
                                    </p:set>
                                    <p:animEffect transition="in" filter="fade">
                                      <p:cBhvr>
                                        <p:cTn id="31" dur="2000"/>
                                        <p:tgtEl>
                                          <p:spTgt spid="3">
                                            <p:txEl>
                                              <p:pRg st="5" end="5"/>
                                            </p:txEl>
                                          </p:spTgt>
                                        </p:tgtEl>
                                      </p:cBhvr>
                                    </p:animEffect>
                                    <p:anim calcmode="lin" valueType="num">
                                      <p:cBhvr>
                                        <p:cTn id="32" dur="2000" fill="hold"/>
                                        <p:tgtEl>
                                          <p:spTgt spid="3">
                                            <p:txEl>
                                              <p:pRg st="5" end="5"/>
                                            </p:txEl>
                                          </p:spTgt>
                                        </p:tgtEl>
                                        <p:attrNameLst>
                                          <p:attrName>ppt_w</p:attrName>
                                        </p:attrNameLst>
                                      </p:cBhvr>
                                      <p:tavLst>
                                        <p:tav tm="0" fmla="#ppt_w*sin(2.5*pi*$)">
                                          <p:val>
                                            <p:fltVal val="0"/>
                                          </p:val>
                                        </p:tav>
                                        <p:tav tm="100000">
                                          <p:val>
                                            <p:fltVal val="1"/>
                                          </p:val>
                                        </p:tav>
                                      </p:tavLst>
                                    </p:anim>
                                    <p:anim calcmode="lin" valueType="num">
                                      <p:cBhvr>
                                        <p:cTn id="33" dur="2000" fill="hold"/>
                                        <p:tgtEl>
                                          <p:spTgt spid="3">
                                            <p:txEl>
                                              <p:pRg st="5" end="5"/>
                                            </p:txEl>
                                          </p:spTgt>
                                        </p:tgtEl>
                                        <p:attrNameLst>
                                          <p:attrName>ppt_h</p:attrName>
                                        </p:attrNameLst>
                                      </p:cBhvr>
                                      <p:tavLst>
                                        <p:tav tm="0">
                                          <p:val>
                                            <p:strVal val="#ppt_h"/>
                                          </p:val>
                                        </p:tav>
                                        <p:tav tm="100000">
                                          <p:val>
                                            <p:strVal val="#ppt_h"/>
                                          </p:val>
                                        </p:tav>
                                      </p:tavLst>
                                    </p:anim>
                                  </p:childTnLst>
                                </p:cTn>
                              </p:par>
                              <p:par>
                                <p:cTn id="34" presetID="45" presetClass="entr" presetSubtype="0" fill="hold" grpId="0" nodeType="withEffect">
                                  <p:stCondLst>
                                    <p:cond delay="0"/>
                                  </p:stCondLst>
                                  <p:childTnLst>
                                    <p:set>
                                      <p:cBhvr>
                                        <p:cTn id="35" dur="1" fill="hold">
                                          <p:stCondLst>
                                            <p:cond delay="0"/>
                                          </p:stCondLst>
                                        </p:cTn>
                                        <p:tgtEl>
                                          <p:spTgt spid="3">
                                            <p:txEl>
                                              <p:pRg st="6" end="6"/>
                                            </p:txEl>
                                          </p:spTgt>
                                        </p:tgtEl>
                                        <p:attrNameLst>
                                          <p:attrName>style.visibility</p:attrName>
                                        </p:attrNameLst>
                                      </p:cBhvr>
                                      <p:to>
                                        <p:strVal val="visible"/>
                                      </p:to>
                                    </p:set>
                                    <p:animEffect transition="in" filter="fade">
                                      <p:cBhvr>
                                        <p:cTn id="36" dur="2000"/>
                                        <p:tgtEl>
                                          <p:spTgt spid="3">
                                            <p:txEl>
                                              <p:pRg st="6" end="6"/>
                                            </p:txEl>
                                          </p:spTgt>
                                        </p:tgtEl>
                                      </p:cBhvr>
                                    </p:animEffect>
                                    <p:anim calcmode="lin" valueType="num">
                                      <p:cBhvr>
                                        <p:cTn id="37" dur="2000" fill="hold"/>
                                        <p:tgtEl>
                                          <p:spTgt spid="3">
                                            <p:txEl>
                                              <p:pRg st="6" end="6"/>
                                            </p:txEl>
                                          </p:spTgt>
                                        </p:tgtEl>
                                        <p:attrNameLst>
                                          <p:attrName>ppt_w</p:attrName>
                                        </p:attrNameLst>
                                      </p:cBhvr>
                                      <p:tavLst>
                                        <p:tav tm="0" fmla="#ppt_w*sin(2.5*pi*$)">
                                          <p:val>
                                            <p:fltVal val="0"/>
                                          </p:val>
                                        </p:tav>
                                        <p:tav tm="100000">
                                          <p:val>
                                            <p:fltVal val="1"/>
                                          </p:val>
                                        </p:tav>
                                      </p:tavLst>
                                    </p:anim>
                                    <p:anim calcmode="lin" valueType="num">
                                      <p:cBhvr>
                                        <p:cTn id="38" dur="2000" fill="hold"/>
                                        <p:tgtEl>
                                          <p:spTgt spid="3">
                                            <p:txEl>
                                              <p:pRg st="6" end="6"/>
                                            </p:txEl>
                                          </p:spTgt>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PRICE SHEET PITFALLS</a:t>
            </a:r>
            <a:endParaRPr lang="en-US" dirty="0"/>
          </a:p>
        </p:txBody>
      </p:sp>
      <p:sp>
        <p:nvSpPr>
          <p:cNvPr id="3" name="Content Placeholder 2"/>
          <p:cNvSpPr>
            <a:spLocks noGrp="1"/>
          </p:cNvSpPr>
          <p:nvPr>
            <p:ph idx="1"/>
          </p:nvPr>
        </p:nvSpPr>
        <p:spPr/>
        <p:txBody>
          <a:bodyPr>
            <a:normAutofit lnSpcReduction="10000"/>
          </a:bodyPr>
          <a:lstStyle/>
          <a:p>
            <a:r>
              <a:rPr lang="en-US" dirty="0" smtClean="0"/>
              <a:t>Complete all required price lines on the Price Sheet, or Quote may be deemed non-responsive. Indicate “no charge” if the cost is $0.  Do not leave any price lines blank. </a:t>
            </a:r>
          </a:p>
          <a:p>
            <a:r>
              <a:rPr lang="en-US" dirty="0" smtClean="0"/>
              <a:t>Do not make formatting changes to the Price Sheet.  If the price line requires a dollar amount, don’t change it to a percentage, or vice versa.    If the price line includes 2 decimal places, don’t change the settings to allow 4 decimals.  </a:t>
            </a:r>
            <a:endParaRPr lang="en-US" dirty="0"/>
          </a:p>
          <a:p>
            <a:r>
              <a:rPr lang="en-US" dirty="0" smtClean="0"/>
              <a:t>Confirm that you have completed all tabs on the Price Sheet.</a:t>
            </a:r>
          </a:p>
          <a:p>
            <a:r>
              <a:rPr lang="en-US" dirty="0" smtClean="0"/>
              <a:t>Do not add additional language, assumptions, or fees on the Price Sheet. Do not add or remove any price lines.</a:t>
            </a:r>
          </a:p>
          <a:p>
            <a:r>
              <a:rPr lang="en-US" dirty="0" smtClean="0"/>
              <a:t>Confirm you have completed the proper version of the Price Sheet; it may have been revised via Bid Amendment.</a:t>
            </a:r>
          </a:p>
          <a:p>
            <a:endParaRPr lang="en-US" dirty="0" smtClean="0"/>
          </a:p>
          <a:p>
            <a:endParaRPr lang="en-US" dirty="0"/>
          </a:p>
        </p:txBody>
      </p:sp>
    </p:spTree>
    <p:extLst>
      <p:ext uri="{BB962C8B-B14F-4D97-AF65-F5344CB8AC3E}">
        <p14:creationId xmlns:p14="http://schemas.microsoft.com/office/powerpoint/2010/main" val="1914936668"/>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3">
                                            <p:txEl>
                                              <p:pRg st="4" end="4"/>
                                            </p:txEl>
                                          </p:spTgt>
                                        </p:tgtEl>
                                        <p:attrNameLst>
                                          <p:attrName>style.visibility</p:attrName>
                                        </p:attrNameLst>
                                      </p:cBhvr>
                                      <p:to>
                                        <p:strVal val="visible"/>
                                      </p:to>
                                    </p:set>
                                    <p:anim calcmode="lin" valueType="num">
                                      <p:cBhvr additive="base">
                                        <p:cTn id="31"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OTHER </a:t>
            </a:r>
            <a:r>
              <a:rPr lang="en-US" dirty="0"/>
              <a:t>HELPFUL TIPS</a:t>
            </a:r>
          </a:p>
        </p:txBody>
      </p:sp>
      <p:sp>
        <p:nvSpPr>
          <p:cNvPr id="3" name="Content Placeholder 2"/>
          <p:cNvSpPr>
            <a:spLocks noGrp="1"/>
          </p:cNvSpPr>
          <p:nvPr>
            <p:ph idx="1"/>
          </p:nvPr>
        </p:nvSpPr>
        <p:spPr/>
        <p:txBody>
          <a:bodyPr>
            <a:normAutofit fontScale="92500" lnSpcReduction="10000"/>
          </a:bodyPr>
          <a:lstStyle/>
          <a:p>
            <a:r>
              <a:rPr lang="en-US" dirty="0" smtClean="0"/>
              <a:t>Do NOT include language such as this:</a:t>
            </a:r>
            <a:endParaRPr lang="en-US" dirty="0"/>
          </a:p>
          <a:p>
            <a:pPr lvl="1"/>
            <a:r>
              <a:rPr lang="en-US" dirty="0" smtClean="0"/>
              <a:t>Vendor </a:t>
            </a:r>
            <a:r>
              <a:rPr lang="en-US" dirty="0"/>
              <a:t>accepts all terms and conditions of this </a:t>
            </a:r>
            <a:r>
              <a:rPr lang="en-US" dirty="0" smtClean="0"/>
              <a:t>Bid Solicitation with </a:t>
            </a:r>
            <a:r>
              <a:rPr lang="en-US" dirty="0"/>
              <a:t>the following additional language</a:t>
            </a:r>
            <a:r>
              <a:rPr lang="en-US" dirty="0" smtClean="0"/>
              <a:t>: Section X </a:t>
            </a:r>
            <a:r>
              <a:rPr lang="en-US" dirty="0"/>
              <a:t>- Agree, as it applies to changes that impact administrative fees as outlined in this provision, provided that Vendor reserves the right to modify </a:t>
            </a:r>
            <a:r>
              <a:rPr lang="en-US" dirty="0" smtClean="0"/>
              <a:t>Contracted </a:t>
            </a:r>
            <a:r>
              <a:rPr lang="en-US" dirty="0"/>
              <a:t>Terms based on changes by the </a:t>
            </a:r>
            <a:r>
              <a:rPr lang="en-US" dirty="0" smtClean="0"/>
              <a:t>State.</a:t>
            </a:r>
          </a:p>
          <a:p>
            <a:pPr lvl="1"/>
            <a:r>
              <a:rPr lang="en-US" dirty="0" smtClean="0"/>
              <a:t>Vendor reserves the right to charge additional fees for services that require extensive time and effort.</a:t>
            </a:r>
          </a:p>
          <a:p>
            <a:pPr lvl="1"/>
            <a:r>
              <a:rPr lang="en-US" dirty="0"/>
              <a:t>This </a:t>
            </a:r>
            <a:r>
              <a:rPr lang="en-US" dirty="0" smtClean="0"/>
              <a:t>Quote </a:t>
            </a:r>
            <a:r>
              <a:rPr lang="en-US" dirty="0"/>
              <a:t>is a nonbinding expression of interest only and is not intended to create a binding commitment on either party unless and until a definitive agreement has been executed between the parties.</a:t>
            </a:r>
          </a:p>
          <a:p>
            <a:pPr lvl="1"/>
            <a:r>
              <a:rPr lang="en-US" dirty="0"/>
              <a:t>This </a:t>
            </a:r>
            <a:r>
              <a:rPr lang="en-US" dirty="0" smtClean="0"/>
              <a:t>Quote </a:t>
            </a:r>
            <a:r>
              <a:rPr lang="en-US" dirty="0"/>
              <a:t>may include statements regarding plans for future products and services, or future versions of existing products and services. Any such statements are provided solely for your general information and are not part of this </a:t>
            </a:r>
            <a:r>
              <a:rPr lang="en-US" dirty="0" smtClean="0"/>
              <a:t>Quote </a:t>
            </a:r>
            <a:r>
              <a:rPr lang="en-US" dirty="0"/>
              <a:t>unless specifically stated in writing in this </a:t>
            </a:r>
            <a:r>
              <a:rPr lang="en-US" dirty="0" smtClean="0"/>
              <a:t>Quote.</a:t>
            </a:r>
            <a:endParaRPr lang="en-US" dirty="0"/>
          </a:p>
          <a:p>
            <a:pPr lvl="1"/>
            <a:endParaRPr lang="en-US" dirty="0"/>
          </a:p>
        </p:txBody>
      </p:sp>
    </p:spTree>
    <p:extLst>
      <p:ext uri="{BB962C8B-B14F-4D97-AF65-F5344CB8AC3E}">
        <p14:creationId xmlns:p14="http://schemas.microsoft.com/office/powerpoint/2010/main" val="1306346831"/>
      </p:ext>
    </p:extLst>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anim calcmode="lin" valueType="num">
                                      <p:cBhvr additive="base">
                                        <p:cTn id="11"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3">
                                            <p:txEl>
                                              <p:pRg st="1" end="1"/>
                                            </p:txEl>
                                          </p:spTgt>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 calcmode="lin" valueType="num">
                                      <p:cBhvr additive="base">
                                        <p:cTn id="15"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6" dur="500" fill="hold"/>
                                        <p:tgtEl>
                                          <p:spTgt spid="3">
                                            <p:txEl>
                                              <p:pRg st="2" end="2"/>
                                            </p:txEl>
                                          </p:spTgt>
                                        </p:tgtEl>
                                        <p:attrNameLst>
                                          <p:attrName>ppt_y</p:attrName>
                                        </p:attrNameLst>
                                      </p:cBhvr>
                                      <p:tavLst>
                                        <p:tav tm="0">
                                          <p:val>
                                            <p:strVal val="1+#ppt_h/2"/>
                                          </p:val>
                                        </p:tav>
                                        <p:tav tm="100000">
                                          <p:val>
                                            <p:strVal val="#ppt_y"/>
                                          </p:val>
                                        </p:tav>
                                      </p:tavLst>
                                    </p:anim>
                                  </p:childTnLst>
                                </p:cTn>
                              </p:par>
                              <p:par>
                                <p:cTn id="17" presetID="2" presetClass="entr" presetSubtype="4" fill="hold" grpId="0" nodeType="with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 calcmode="lin" valueType="num">
                                      <p:cBhvr additive="base">
                                        <p:cTn id="19"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3" end="3"/>
                                            </p:txEl>
                                          </p:spTgt>
                                        </p:tgtEl>
                                        <p:attrNameLst>
                                          <p:attrName>ppt_y</p:attrName>
                                        </p:attrNameLst>
                                      </p:cBhvr>
                                      <p:tavLst>
                                        <p:tav tm="0">
                                          <p:val>
                                            <p:strVal val="1+#ppt_h/2"/>
                                          </p:val>
                                        </p:tav>
                                        <p:tav tm="100000">
                                          <p:val>
                                            <p:strVal val="#ppt_y"/>
                                          </p:val>
                                        </p:tav>
                                      </p:tavLst>
                                    </p:anim>
                                  </p:childTnLst>
                                </p:cTn>
                              </p:par>
                              <p:par>
                                <p:cTn id="21" presetID="2" presetClass="entr" presetSubtype="4" fill="hold" grpId="0" nodeType="with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anim calcmode="lin" valueType="num">
                                      <p:cBhvr additive="base">
                                        <p:cTn id="23"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24"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4" name="Content Placeholder 3" descr="NJ Division of Purchase and Property - Internet Explorer">
            <a:hlinkClick r:id="rId2"/>
          </p:cNvPr>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646112" y="452718"/>
            <a:ext cx="10343164" cy="5795682"/>
          </a:xfrm>
        </p:spPr>
      </p:pic>
    </p:spTree>
    <p:extLst>
      <p:ext uri="{BB962C8B-B14F-4D97-AF65-F5344CB8AC3E}">
        <p14:creationId xmlns:p14="http://schemas.microsoft.com/office/powerpoint/2010/main" val="3881544256"/>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4" name="Content Placeholder 3" descr="NJ Division of Purchase and Property - Ethics - Internet Explorer">
            <a:hlinkClick r:id="rId2"/>
          </p:cNvPr>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646112" y="452718"/>
            <a:ext cx="10450256" cy="5795682"/>
          </a:xfrm>
        </p:spPr>
      </p:pic>
    </p:spTree>
    <p:extLst>
      <p:ext uri="{BB962C8B-B14F-4D97-AF65-F5344CB8AC3E}">
        <p14:creationId xmlns:p14="http://schemas.microsoft.com/office/powerpoint/2010/main" val="2870850160"/>
      </p:ext>
    </p:extLst>
  </p:cSld>
  <p:clrMapOvr>
    <a:masterClrMapping/>
  </p:clrMapOvr>
  <p:transition spd="med">
    <p:pull/>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US"/>
          </a:p>
        </p:txBody>
      </p:sp>
      <p:pic>
        <p:nvPicPr>
          <p:cNvPr id="5" name="Picture 4"/>
          <p:cNvPicPr>
            <a:picLocks noChangeAspect="1"/>
          </p:cNvPicPr>
          <p:nvPr/>
        </p:nvPicPr>
        <p:blipFill>
          <a:blip r:embed="rId2"/>
          <a:stretch>
            <a:fillRect/>
          </a:stretch>
        </p:blipFill>
        <p:spPr>
          <a:xfrm>
            <a:off x="249725" y="452718"/>
            <a:ext cx="11548632" cy="5753098"/>
          </a:xfrm>
          <a:prstGeom prst="rect">
            <a:avLst/>
          </a:prstGeom>
        </p:spPr>
      </p:pic>
    </p:spTree>
    <p:extLst>
      <p:ext uri="{BB962C8B-B14F-4D97-AF65-F5344CB8AC3E}">
        <p14:creationId xmlns:p14="http://schemas.microsoft.com/office/powerpoint/2010/main" val="2613144647"/>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THANK YOU FOR ATTENDING</a:t>
            </a:r>
            <a:endParaRPr lang="en-US" dirty="0"/>
          </a:p>
        </p:txBody>
      </p:sp>
      <p:sp>
        <p:nvSpPr>
          <p:cNvPr id="3" name="Content Placeholder 2"/>
          <p:cNvSpPr>
            <a:spLocks noGrp="1"/>
          </p:cNvSpPr>
          <p:nvPr>
            <p:ph idx="1"/>
          </p:nvPr>
        </p:nvSpPr>
        <p:spPr/>
        <p:txBody>
          <a:bodyPr/>
          <a:lstStyle/>
          <a:p>
            <a:endParaRPr lang="en-US" dirty="0" smtClean="0"/>
          </a:p>
          <a:p>
            <a:endParaRPr lang="en-US" dirty="0"/>
          </a:p>
          <a:p>
            <a:endParaRPr lang="en-US" dirty="0" smtClean="0"/>
          </a:p>
        </p:txBody>
      </p:sp>
      <p:sp>
        <p:nvSpPr>
          <p:cNvPr id="4" name="Rectangle 3"/>
          <p:cNvSpPr/>
          <p:nvPr/>
        </p:nvSpPr>
        <p:spPr>
          <a:xfrm>
            <a:off x="353085" y="3105835"/>
            <a:ext cx="11307778" cy="1938992"/>
          </a:xfrm>
          <a:prstGeom prst="rect">
            <a:avLst/>
          </a:prstGeom>
        </p:spPr>
        <p:txBody>
          <a:bodyPr wrap="square">
            <a:spAutoFit/>
          </a:bodyPr>
          <a:lstStyle/>
          <a:p>
            <a:r>
              <a:rPr lang="en-US" sz="4000" dirty="0" smtClean="0"/>
              <a:t>Q&amp;A </a:t>
            </a:r>
            <a:r>
              <a:rPr lang="en-US" sz="4000" dirty="0"/>
              <a:t>due by </a:t>
            </a:r>
            <a:r>
              <a:rPr lang="en-US" sz="4000" dirty="0" smtClean="0"/>
              <a:t>2pm, September 7, 2022</a:t>
            </a:r>
          </a:p>
          <a:p>
            <a:endParaRPr lang="en-US" sz="4000" dirty="0"/>
          </a:p>
          <a:p>
            <a:r>
              <a:rPr lang="en-US" sz="4000" dirty="0"/>
              <a:t>Quotes due by </a:t>
            </a:r>
            <a:r>
              <a:rPr lang="en-US" sz="4000" dirty="0" smtClean="0"/>
              <a:t>2pm, September 28, 2022</a:t>
            </a:r>
            <a:endParaRPr lang="en-US" sz="4000" dirty="0"/>
          </a:p>
        </p:txBody>
      </p:sp>
    </p:spTree>
    <p:extLst>
      <p:ext uri="{BB962C8B-B14F-4D97-AF65-F5344CB8AC3E}">
        <p14:creationId xmlns:p14="http://schemas.microsoft.com/office/powerpoint/2010/main" val="423852776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000">
        <p15:prstTrans prst="curtains"/>
      </p:transition>
    </mc:Choice>
    <mc:Fallback xmlns="">
      <p:transition spd="slow">
        <p:fade/>
      </p:transition>
    </mc:Fallback>
  </mc:AlternateContent>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a:themeElements>
    <a:clrScheme name="Ion">
      <a:dk1>
        <a:sysClr val="windowText" lastClr="000000"/>
      </a:dk1>
      <a:lt1>
        <a:sysClr val="window" lastClr="FFFFFF"/>
      </a:lt1>
      <a:dk2>
        <a:srgbClr val="1E5155"/>
      </a:dk2>
      <a:lt2>
        <a:srgbClr val="EBEBEB"/>
      </a:lt2>
      <a:accent1>
        <a:srgbClr val="B01513"/>
      </a:accent1>
      <a:accent2>
        <a:srgbClr val="EA6312"/>
      </a:accent2>
      <a:accent3>
        <a:srgbClr val="E6B729"/>
      </a:accent3>
      <a:accent4>
        <a:srgbClr val="6AAC90"/>
      </a:accent4>
      <a:accent5>
        <a:srgbClr val="54849A"/>
      </a:accent5>
      <a:accent6>
        <a:srgbClr val="9E5E9B"/>
      </a:accent6>
      <a:hlink>
        <a:srgbClr val="58C1BA"/>
      </a:hlink>
      <a:folHlink>
        <a:srgbClr val="9DFFCB"/>
      </a:folHlink>
    </a:clrScheme>
    <a:fontScheme name="Ion">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7000"/>
                <a:hueMod val="88000"/>
                <a:satMod val="130000"/>
                <a:lumMod val="124000"/>
              </a:schemeClr>
            </a:gs>
            <a:gs pos="100000">
              <a:schemeClr val="phClr">
                <a:tint val="96000"/>
                <a:shade val="88000"/>
                <a:hueMod val="108000"/>
                <a:satMod val="164000"/>
                <a:lumMod val="76000"/>
              </a:schemeClr>
            </a:gs>
          </a:gsLst>
          <a:path path="circle">
            <a:fillToRect l="45000" t="65000" r="125000" b="100000"/>
          </a:path>
        </a:gradFill>
        <a:blipFill rotWithShape="1">
          <a:blip xmlns:r="http://schemas.openxmlformats.org/officeDocument/2006/relationships" r:embed="rId1">
            <a:duotone>
              <a:schemeClr val="phClr">
                <a:shade val="69000"/>
                <a:hueMod val="108000"/>
                <a:satMod val="164000"/>
                <a:lumMod val="74000"/>
              </a:schemeClr>
              <a:schemeClr val="phClr">
                <a:tint val="96000"/>
                <a:hueMod val="88000"/>
                <a:satMod val="140000"/>
                <a:lumMod val="132000"/>
              </a:schemeClr>
            </a:duotone>
          </a:blip>
          <a:stretch/>
        </a:blipFill>
      </a:bgFillStyleLst>
    </a:fmtScheme>
  </a:themeElements>
  <a:objectDefaults/>
  <a:extraClrSchemeLst/>
  <a:extLst>
    <a:ext uri="{05A4C25C-085E-4340-85A3-A5531E510DB2}">
      <thm15:themeFamily xmlns:thm15="http://schemas.microsoft.com/office/thememl/2012/main" name="Ion" id="{B8441ADB-2E43-4AF7-B97A-BD870242C6A8}" vid="{292E63A9-BB86-4E3D-B92A-7223C6510D2E}"/>
    </a:ext>
  </a:extLst>
</a:theme>
</file>

<file path=docProps/app.xml><?xml version="1.0" encoding="utf-8"?>
<Properties xmlns="http://schemas.openxmlformats.org/officeDocument/2006/extended-properties" xmlns:vt="http://schemas.openxmlformats.org/officeDocument/2006/docPropsVTypes">
  <Template>Ion</Template>
  <TotalTime>996</TotalTime>
  <Words>745</Words>
  <Application>Microsoft Office PowerPoint</Application>
  <PresentationFormat>Widescreen</PresentationFormat>
  <Paragraphs>50</Paragraphs>
  <Slides>11</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11</vt:i4>
      </vt:variant>
    </vt:vector>
  </HeadingPairs>
  <TitlesOfParts>
    <vt:vector size="15" baseType="lpstr">
      <vt:lpstr>Arial</vt:lpstr>
      <vt:lpstr>Century Gothic</vt:lpstr>
      <vt:lpstr>Wingdings 3</vt:lpstr>
      <vt:lpstr>Ion</vt:lpstr>
      <vt:lpstr>Optional Pre-Quote Conference T3132 Lottery Broadcast Production Staffing Services Bid Solicitation 22DPP00725</vt:lpstr>
      <vt:lpstr>WELCOME &amp; INTRODUCTIONS </vt:lpstr>
      <vt:lpstr>PURPOSE &amp; GENERAL INFORMATION</vt:lpstr>
      <vt:lpstr>BID SOLICITATION AT A GLANCE</vt:lpstr>
      <vt:lpstr>BID SOLICITATION AT A GLANCE</vt:lpstr>
      <vt:lpstr>PRICE SHEET PITFALLS</vt:lpstr>
      <vt:lpstr>OTHER HELPFUL TIPS</vt:lpstr>
      <vt:lpstr>PowerPoint Presentation</vt:lpstr>
      <vt:lpstr>PowerPoint Presentation</vt:lpstr>
      <vt:lpstr>PowerPoint Presentation</vt:lpstr>
      <vt:lpstr>THANK YOU FOR ATTENDING</vt:lpstr>
    </vt:vector>
  </TitlesOfParts>
  <Company>Division of Revenue and Enterprise Services</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Optional Pre-Quote Conference Bid Solicitation 20DPP00531</dc:title>
  <dc:creator>Fletcher, Shana</dc:creator>
  <cp:lastModifiedBy>Popso, Katherine [TREAS]</cp:lastModifiedBy>
  <cp:revision>57</cp:revision>
  <cp:lastPrinted>2020-02-11T14:28:14Z</cp:lastPrinted>
  <dcterms:created xsi:type="dcterms:W3CDTF">2020-01-31T19:31:42Z</dcterms:created>
  <dcterms:modified xsi:type="dcterms:W3CDTF">2022-08-04T17:58:44Z</dcterms:modified>
</cp:coreProperties>
</file>