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78" r:id="rId13"/>
    <p:sldId id="282" r:id="rId14"/>
    <p:sldId id="267" r:id="rId1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10/27/2021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10/27/2021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10/27/2021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10/27/2021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10/27/2021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10/27/2021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10/27/2021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10/27/2021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4" Type="http://schemas.openxmlformats.org/officeDocument/2006/relationships/hyperlink" Target="http://www.state.nj.us/treasury/purchase/forms/SubcontractorUtilizationPlan.pd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state.nj.us/treasury/purchase/forms/eo134/Chapter51.pdf" TargetMode="External"/><Relationship Id="rId2" Type="http://schemas.openxmlformats.org/officeDocument/2006/relationships/hyperlink" Target="http://www.state.nj.us/treasury/purchase/forms/DisclosureofInvestmentActivitiesinIran.pdf" TargetMode="External"/><Relationship Id="rId1" Type="http://schemas.openxmlformats.org/officeDocument/2006/relationships/slideLayout" Target="../slideLayouts/slideLayout2.xml"/><Relationship Id="rId5" Type="http://schemas.openxmlformats.org/officeDocument/2006/relationships/hyperlink" Target="http://www.state.nj.us/treasury/purchase/forms/SourceDisclosureCertification.pdf" TargetMode="External"/><Relationship Id="rId4" Type="http://schemas.openxmlformats.org/officeDocument/2006/relationships/hyperlink" Target="http://www.state.nj.us/treasury/purchase/forms/AA_%20Supplement.pd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562100"/>
            <a:ext cx="8825658" cy="3336471"/>
          </a:xfrm>
        </p:spPr>
        <p:txBody>
          <a:bodyPr/>
          <a:lstStyle/>
          <a:p>
            <a:r>
              <a:rPr lang="en-US" sz="5400" dirty="0"/>
              <a:t>Optional Pre-Quote Conference</a:t>
            </a:r>
            <a:br>
              <a:rPr lang="en-US" sz="5400" dirty="0"/>
            </a:br>
            <a:r>
              <a:rPr lang="en-US" sz="3600" b="1" dirty="0"/>
              <a:t>T0877 – Moving Services for DPMC and Cooperative Purchasing Participants</a:t>
            </a:r>
            <a:r>
              <a:rPr lang="en-US" sz="5400" dirty="0"/>
              <a:t/>
            </a:r>
            <a:br>
              <a:rPr lang="en-US" sz="5400" dirty="0"/>
            </a:br>
            <a:r>
              <a:rPr lang="en-US" sz="5400" dirty="0"/>
              <a:t/>
            </a:r>
            <a:br>
              <a:rPr lang="en-US" sz="5400" dirty="0"/>
            </a:br>
            <a:r>
              <a:rPr lang="en-US" sz="5400" dirty="0" smtClean="0"/>
              <a:t>22DPP00695</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on </a:t>
            </a:r>
            <a:r>
              <a:rPr lang="en-US" sz="2800" b="1" u="sng" dirty="0" smtClean="0"/>
              <a:t>November 22, 2021</a:t>
            </a:r>
          </a:p>
          <a:p>
            <a:r>
              <a:rPr lang="en-US" sz="2800" dirty="0" smtClean="0"/>
              <a:t>Quotes </a:t>
            </a:r>
            <a:r>
              <a:rPr lang="en-US" sz="2800" dirty="0"/>
              <a:t>due by 2pm </a:t>
            </a:r>
            <a:r>
              <a:rPr lang="en-US" sz="2800" dirty="0" smtClean="0"/>
              <a:t>on </a:t>
            </a:r>
            <a:r>
              <a:rPr lang="en-US" sz="2800" b="1" u="sng" dirty="0" smtClean="0"/>
              <a:t>December 14, 2021</a:t>
            </a:r>
            <a:endParaRPr lang="en-US" sz="2800" b="1" u="sng" dirty="0">
              <a:highlight>
                <a:srgbClr val="FFFF00"/>
              </a:highlight>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t>
            </a:r>
            <a:r>
              <a:rPr lang="en-US" dirty="0" smtClean="0"/>
              <a:t>only address </a:t>
            </a:r>
            <a:r>
              <a:rPr lang="en-US" dirty="0"/>
              <a:t>procedural </a:t>
            </a:r>
            <a:r>
              <a:rPr lang="en-US" dirty="0" smtClean="0"/>
              <a:t>questions </a:t>
            </a:r>
            <a:r>
              <a:rPr lang="en-US" dirty="0"/>
              <a:t>regarding the Bid Solicitation and Quote submission requirements. </a:t>
            </a:r>
          </a:p>
          <a:p>
            <a:r>
              <a:rPr lang="en-US" dirty="0"/>
              <a:t>No questions relating to the Scope of Work or the services or products required in the Bid Solicitation will be addressed. Vendors </a:t>
            </a:r>
            <a:r>
              <a:rPr lang="en-US" dirty="0" smtClean="0"/>
              <a:t>must </a:t>
            </a:r>
            <a:r>
              <a:rPr lang="en-US" dirty="0"/>
              <a:t>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616530"/>
            <a:ext cx="8946541" cy="4631870"/>
          </a:xfrm>
        </p:spPr>
        <p:txBody>
          <a:bodyPr>
            <a:normAutofit/>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436914"/>
            <a:ext cx="9526588" cy="4811485"/>
          </a:xfrm>
        </p:spPr>
        <p:txBody>
          <a:bodyPr>
            <a:normAutofit fontScale="92500" lnSpcReduction="1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r>
              <a:rPr lang="en-US" dirty="0" smtClean="0"/>
              <a:t>.</a:t>
            </a:r>
          </a:p>
          <a:p>
            <a:r>
              <a:rPr lang="en-US" dirty="0"/>
              <a:t>Only provide unit pricing for the price lines that you are willing and fully able to provide, including all services specified by this Bid Solicitation, as applicable</a:t>
            </a:r>
            <a:r>
              <a:rPr lang="en-US" dirty="0" smtClean="0"/>
              <a:t>.</a:t>
            </a:r>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551214"/>
            <a:ext cx="9281659" cy="4697185"/>
          </a:xfrm>
        </p:spPr>
        <p:txBody>
          <a:bodyPr>
            <a:normAutofit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sp>
        <p:nvSpPr>
          <p:cNvPr id="3" name="Content Placeholder 2"/>
          <p:cNvSpPr>
            <a:spLocks noGrp="1"/>
          </p:cNvSpPr>
          <p:nvPr>
            <p:ph idx="1"/>
          </p:nvPr>
        </p:nvSpPr>
        <p:spPr/>
        <p:txBody>
          <a:bodyPr>
            <a:normAutofit/>
          </a:bodyPr>
          <a:lstStyle/>
          <a:p>
            <a:pPr fontAlgn="base"/>
            <a:r>
              <a:rPr lang="en-US" b="1" dirty="0"/>
              <a:t>A.</a:t>
            </a:r>
            <a:r>
              <a:rPr lang="en-US" dirty="0"/>
              <a:t> </a:t>
            </a:r>
            <a:r>
              <a:rPr lang="en-US" b="1" u="sng" dirty="0">
                <a:hlinkClick r:id="rId2"/>
              </a:rPr>
              <a:t>OFFER AND ACCEPTANCE PAGE</a:t>
            </a:r>
            <a:r>
              <a:rPr lang="en-US" b="1" dirty="0"/>
              <a:t> </a:t>
            </a:r>
            <a:r>
              <a:rPr lang="en-US" dirty="0"/>
              <a:t>(Bid Solicitation §4.4.1.1) </a:t>
            </a:r>
          </a:p>
          <a:p>
            <a:pPr fontAlgn="base"/>
            <a:r>
              <a:rPr lang="en-US" b="1" dirty="0"/>
              <a:t>B. </a:t>
            </a:r>
            <a:r>
              <a:rPr lang="en-US" b="1" u="sng" dirty="0">
                <a:hlinkClick r:id="rId3"/>
              </a:rPr>
              <a:t>OWNERSHIP DISCLOSURE FORM</a:t>
            </a:r>
            <a:r>
              <a:rPr lang="en-US" b="1" dirty="0"/>
              <a:t> (</a:t>
            </a:r>
            <a:r>
              <a:rPr lang="en-US" dirty="0"/>
              <a:t>Bid Solicitation §4.4.1.2.1) </a:t>
            </a:r>
          </a:p>
          <a:p>
            <a:pPr fontAlgn="base">
              <a:buFont typeface="Wingdings 3" panose="05040102010807070707" pitchFamily="18" charset="2"/>
              <a:buChar char=""/>
            </a:pPr>
            <a:r>
              <a:rPr lang="en-US" b="1" dirty="0"/>
              <a:t>C</a:t>
            </a:r>
            <a:r>
              <a:rPr lang="en-US" b="1" dirty="0" smtClean="0"/>
              <a:t>. </a:t>
            </a:r>
            <a:r>
              <a:rPr lang="en-US" b="1" u="sng" dirty="0">
                <a:hlinkClick r:id="rId4"/>
              </a:rPr>
              <a:t>SUBCONTRACTOR UTILIZATION PLAN</a:t>
            </a:r>
            <a:r>
              <a:rPr lang="en-US" b="1" dirty="0"/>
              <a:t> </a:t>
            </a:r>
            <a:r>
              <a:rPr lang="en-US" dirty="0"/>
              <a:t>(Bid Solicitation §4.4.1.3) </a:t>
            </a:r>
          </a:p>
          <a:p>
            <a:pPr fontAlgn="base"/>
            <a:r>
              <a:rPr lang="en-US" b="1" dirty="0"/>
              <a:t>IF THIS BID SOLICITATION HAS A SUBCONTRACTING SET-ASIDE REQUIREMENT, THE VENDOR </a:t>
            </a:r>
            <a:r>
              <a:rPr lang="en-US" b="1" u="sng" dirty="0"/>
              <a:t>MUST</a:t>
            </a:r>
            <a:r>
              <a:rPr lang="en-US" b="1" dirty="0"/>
              <a:t> CONSULT THE DIVISION OF REVENUE &amp; ENTERPRISE SERVICES AT 609-292-2146 FOR INFORMATION REGARDING REGISTERED SMALL BUSINESSES AND/OR DISABLED VETERAN BUSINESSES.</a:t>
            </a:r>
            <a:r>
              <a:rPr lang="en-US" dirty="0"/>
              <a:t> </a:t>
            </a:r>
          </a:p>
          <a:p>
            <a:pPr fontAlgn="base"/>
            <a:r>
              <a:rPr lang="en-US" b="1" dirty="0"/>
              <a:t>D</a:t>
            </a:r>
            <a:r>
              <a:rPr lang="en-US" b="1" dirty="0" smtClean="0"/>
              <a:t>. </a:t>
            </a:r>
            <a:r>
              <a:rPr lang="en-US" b="1" u="sng" dirty="0" smtClean="0"/>
              <a:t>STATE-SUPPLIED </a:t>
            </a:r>
            <a:r>
              <a:rPr lang="en-US" b="1" u="sng" dirty="0"/>
              <a:t>PRICE </a:t>
            </a:r>
            <a:r>
              <a:rPr lang="en-US" b="1" u="sng" dirty="0" smtClean="0"/>
              <a:t>SHEET</a:t>
            </a:r>
            <a:r>
              <a:rPr lang="en-US" b="1" dirty="0"/>
              <a:t> </a:t>
            </a:r>
            <a:r>
              <a:rPr lang="en-US" dirty="0"/>
              <a:t>(See Bid Solicitation Section §</a:t>
            </a:r>
            <a:r>
              <a:rPr lang="en-US" dirty="0" smtClean="0"/>
              <a:t>4.4.4)</a:t>
            </a:r>
            <a:r>
              <a:rPr lang="en-US" dirty="0"/>
              <a:t>  </a:t>
            </a:r>
          </a:p>
          <a:p>
            <a:endParaRPr lang="en-US" dirty="0"/>
          </a:p>
        </p:txBody>
      </p:sp>
    </p:spTree>
    <p:extLst>
      <p:ext uri="{BB962C8B-B14F-4D97-AF65-F5344CB8AC3E}">
        <p14:creationId xmlns:p14="http://schemas.microsoft.com/office/powerpoint/2010/main" val="40017995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04968" y="-30679"/>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a:t>
            </a:r>
            <a:r>
              <a:rPr lang="en-US" sz="2000" b="1" dirty="0" smtClean="0">
                <a:solidFill>
                  <a:srgbClr val="EBEBEB"/>
                </a:solidFill>
              </a:rPr>
              <a:t>QUOTE BUT </a:t>
            </a:r>
            <a:r>
              <a:rPr lang="en-US" sz="2000" b="1" u="sng" dirty="0" smtClean="0">
                <a:solidFill>
                  <a:srgbClr val="FFFF00"/>
                </a:solidFill>
              </a:rPr>
              <a:t>MUST</a:t>
            </a:r>
            <a:r>
              <a:rPr lang="en-US" sz="2000" b="1" dirty="0">
                <a:solidFill>
                  <a:srgbClr val="EBEBEB"/>
                </a:solidFill>
              </a:rPr>
              <a:t> BE SUBMITTED PRIOR TO THE AWARDOF THE MASTER BLANKET PURCHASE ORDER.</a:t>
            </a:r>
            <a:r>
              <a:rPr lang="en-US" sz="2800" dirty="0">
                <a:solidFill>
                  <a:srgbClr val="EBEBEB"/>
                </a:solidFill>
              </a:rPr>
              <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sp>
        <p:nvSpPr>
          <p:cNvPr id="4" name="TextBox 3"/>
          <p:cNvSpPr txBox="1"/>
          <p:nvPr/>
        </p:nvSpPr>
        <p:spPr>
          <a:xfrm>
            <a:off x="736609" y="1334802"/>
            <a:ext cx="10557163" cy="5242076"/>
          </a:xfrm>
          <a:prstGeom prst="rect">
            <a:avLst/>
          </a:prstGeom>
          <a:noFill/>
        </p:spPr>
        <p:txBody>
          <a:bodyPr wrap="square" rtlCol="0">
            <a:spAutoFit/>
          </a:bodyPr>
          <a:lstStyle/>
          <a:p>
            <a:pPr marL="285750" indent="-285750" fontAlgn="base">
              <a:lnSpc>
                <a:spcPct val="150000"/>
              </a:lnSpc>
              <a:buClr>
                <a:schemeClr val="bg2">
                  <a:lumMod val="40000"/>
                  <a:lumOff val="60000"/>
                </a:schemeClr>
              </a:buClr>
              <a:buFont typeface="Wingdings 3" panose="05040102010807070707" pitchFamily="18" charset="2"/>
              <a:buChar char=""/>
            </a:pPr>
            <a:r>
              <a:rPr lang="en-US" sz="1500" b="1" dirty="0" smtClean="0"/>
              <a:t>A. </a:t>
            </a:r>
            <a:r>
              <a:rPr lang="en-US" sz="1500" b="1" u="sng" dirty="0" smtClean="0"/>
              <a:t>DISCLOSURE </a:t>
            </a:r>
            <a:r>
              <a:rPr lang="en-US" sz="1500" b="1" u="sng" dirty="0"/>
              <a:t>OF INVESTIGATIONS AND OTHER ACTIONS INVOLVING VENDOR</a:t>
            </a:r>
            <a:r>
              <a:rPr lang="en-US" sz="1500" b="1" dirty="0"/>
              <a:t>  (</a:t>
            </a:r>
            <a:r>
              <a:rPr lang="en-US" sz="1500" dirty="0"/>
              <a:t>Bid Solicitation §4.4.2.2) </a:t>
            </a:r>
            <a:endParaRPr lang="en-US" sz="1500"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sz="1500" b="1" dirty="0" smtClean="0"/>
              <a:t>B</a:t>
            </a:r>
            <a:r>
              <a:rPr lang="en-US" sz="1500" b="1" dirty="0"/>
              <a:t>. </a:t>
            </a:r>
            <a:r>
              <a:rPr lang="en-US" sz="1500" b="1" u="sng" dirty="0">
                <a:hlinkClick r:id="rId2"/>
              </a:rPr>
              <a:t>DISCLOSURE OF INVESTMENT ACTIVITIES IN IRAN FORM</a:t>
            </a:r>
            <a:r>
              <a:rPr lang="en-US" sz="1500" b="1" dirty="0"/>
              <a:t> (</a:t>
            </a:r>
            <a:r>
              <a:rPr lang="en-US" sz="1500" dirty="0"/>
              <a:t>Bid Solicitation §</a:t>
            </a:r>
            <a:r>
              <a:rPr lang="en-US" sz="1500" dirty="0" smtClean="0"/>
              <a:t>4.4.2.3)</a:t>
            </a:r>
            <a:r>
              <a:rPr lang="en-US" sz="1500" dirty="0"/>
              <a:t>  </a:t>
            </a:r>
            <a:endParaRPr lang="en-US" sz="1500" b="1"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sz="1500" b="1" dirty="0" smtClean="0"/>
              <a:t>C. PROOF </a:t>
            </a:r>
            <a:r>
              <a:rPr lang="en-US" sz="1500" b="1" dirty="0"/>
              <a:t>OF BUSINESS REGISTRATION</a:t>
            </a:r>
            <a:r>
              <a:rPr lang="en-US" sz="1500" dirty="0"/>
              <a:t> </a:t>
            </a:r>
          </a:p>
          <a:p>
            <a:pPr marL="285750" indent="-285750" fontAlgn="base">
              <a:lnSpc>
                <a:spcPct val="150000"/>
              </a:lnSpc>
              <a:buClr>
                <a:schemeClr val="bg2">
                  <a:lumMod val="40000"/>
                  <a:lumOff val="60000"/>
                </a:schemeClr>
              </a:buClr>
              <a:buFont typeface="Wingdings 3" panose="05040102010807070707" pitchFamily="18" charset="2"/>
              <a:buChar char=""/>
            </a:pPr>
            <a:r>
              <a:rPr lang="en-US" sz="1500" b="1" dirty="0"/>
              <a:t>D</a:t>
            </a:r>
            <a:r>
              <a:rPr lang="en-US" sz="1500" b="1" dirty="0" smtClean="0"/>
              <a:t>. CERTIFICATE </a:t>
            </a:r>
            <a:r>
              <a:rPr lang="en-US" sz="1500" b="1" dirty="0"/>
              <a:t>OF INSURANCE / ACORD</a:t>
            </a:r>
            <a:r>
              <a:rPr lang="en-US" sz="1500" dirty="0"/>
              <a:t> </a:t>
            </a:r>
            <a:endParaRPr lang="en-US" sz="1500"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sz="1500" b="1" dirty="0"/>
              <a:t>E</a:t>
            </a:r>
            <a:r>
              <a:rPr lang="en-US" sz="1500" b="1" dirty="0" smtClean="0"/>
              <a:t>. </a:t>
            </a:r>
            <a:r>
              <a:rPr lang="en-US" sz="1500" b="1" u="sng" dirty="0">
                <a:hlinkClick r:id="rId3"/>
              </a:rPr>
              <a:t>TWO-YEAR CHAPTER 51/EXECUTIVE ORDER 117 VENDOR CERTIFICATION AND </a:t>
            </a:r>
            <a:r>
              <a:rPr lang="en-US" sz="1500" b="1" u="sng">
                <a:hlinkClick r:id="rId3"/>
              </a:rPr>
              <a:t>DISCLOSURE </a:t>
            </a:r>
            <a:r>
              <a:rPr lang="en-US" sz="1500" b="1" u="sng" smtClean="0">
                <a:hlinkClick r:id="rId3"/>
              </a:rPr>
              <a:t>OF </a:t>
            </a:r>
            <a:r>
              <a:rPr lang="en-US" sz="1500" b="1" u="sng" dirty="0">
                <a:hlinkClick r:id="rId3"/>
              </a:rPr>
              <a:t>POLITICAL CONTRIBUTIONS</a:t>
            </a:r>
            <a:r>
              <a:rPr lang="en-US" sz="1500" b="1" dirty="0"/>
              <a:t> </a:t>
            </a:r>
            <a:r>
              <a:rPr lang="en-US" sz="1500" dirty="0"/>
              <a:t>(Bid Solicitation §7.1.1) </a:t>
            </a:r>
            <a:endParaRPr lang="en-US" sz="1500"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sz="1500" b="1" dirty="0"/>
              <a:t>F</a:t>
            </a:r>
            <a:r>
              <a:rPr lang="en-US" sz="1500" b="1" dirty="0" smtClean="0"/>
              <a:t>. </a:t>
            </a:r>
            <a:r>
              <a:rPr lang="en-US" sz="1500" b="1" dirty="0"/>
              <a:t>AFFIRMATIVE ACTION COMPLIANCE </a:t>
            </a:r>
            <a:r>
              <a:rPr lang="en-US" sz="1500" dirty="0"/>
              <a:t>(Bid Solicitation §7.1.3) </a:t>
            </a:r>
            <a:r>
              <a:rPr lang="en-US" sz="1500" b="1" dirty="0"/>
              <a:t>Submit one of the following:</a:t>
            </a:r>
            <a:r>
              <a:rPr lang="en-US" sz="1500" dirty="0"/>
              <a:t> </a:t>
            </a:r>
            <a:endParaRPr lang="en-US" sz="1500" dirty="0" smtClean="0"/>
          </a:p>
          <a:p>
            <a:pPr marL="742950" lvl="1" indent="-285750" fontAlgn="base">
              <a:lnSpc>
                <a:spcPct val="150000"/>
              </a:lnSpc>
              <a:buFont typeface="Arial" panose="020B0604020202020204" pitchFamily="34" charset="0"/>
              <a:buChar char="•"/>
            </a:pPr>
            <a:r>
              <a:rPr lang="en-US" sz="1500" b="1" dirty="0" smtClean="0"/>
              <a:t>NEW </a:t>
            </a:r>
            <a:r>
              <a:rPr lang="en-US" sz="1500" b="1" dirty="0"/>
              <a:t>JERSEY CERTIFICATE OF EMPLOYEE INFORMATION REPORT</a:t>
            </a:r>
            <a:r>
              <a:rPr lang="en-US" sz="1500" dirty="0"/>
              <a:t> </a:t>
            </a:r>
            <a:endParaRPr lang="en-US" sz="1500" dirty="0" smtClean="0"/>
          </a:p>
          <a:p>
            <a:pPr marL="742950" lvl="1" indent="-285750" fontAlgn="base">
              <a:lnSpc>
                <a:spcPct val="150000"/>
              </a:lnSpc>
              <a:buFont typeface="Arial" panose="020B0604020202020204" pitchFamily="34" charset="0"/>
              <a:buChar char="•"/>
            </a:pPr>
            <a:r>
              <a:rPr lang="en-US" sz="1500" b="1" dirty="0" smtClean="0"/>
              <a:t>FEDERAL </a:t>
            </a:r>
            <a:r>
              <a:rPr lang="en-US" sz="1500" b="1" dirty="0"/>
              <a:t>LETTER OF APPROVAL VERIFYING A FEDERALLY APPROVED OR SANCTIONED AFFIRMATIVE ACTION PROGRAM (Dated within 1 year of the Quote submission)</a:t>
            </a:r>
            <a:r>
              <a:rPr lang="en-US" sz="1500" dirty="0"/>
              <a:t> </a:t>
            </a:r>
            <a:endParaRPr lang="en-US" sz="1500" dirty="0" smtClean="0"/>
          </a:p>
          <a:p>
            <a:pPr marL="742950" lvl="1" indent="-285750" fontAlgn="base">
              <a:lnSpc>
                <a:spcPct val="150000"/>
              </a:lnSpc>
              <a:buFont typeface="Arial" panose="020B0604020202020204" pitchFamily="34" charset="0"/>
              <a:buChar char="•"/>
            </a:pPr>
            <a:r>
              <a:rPr lang="en-US" sz="1500" b="1" u="sng" dirty="0" smtClean="0">
                <a:hlinkClick r:id="rId4"/>
              </a:rPr>
              <a:t>AFFIRMATIVE </a:t>
            </a:r>
            <a:r>
              <a:rPr lang="en-US" sz="1500" b="1" u="sng" dirty="0">
                <a:hlinkClick r:id="rId4"/>
              </a:rPr>
              <a:t>ACTION EMPLOYEE INFORMATION REPORT (FORM AA302)</a:t>
            </a:r>
            <a:r>
              <a:rPr lang="en-US" sz="1500" dirty="0"/>
              <a:t> </a:t>
            </a:r>
            <a:endParaRPr lang="en-US" sz="1500" dirty="0" smtClean="0"/>
          </a:p>
          <a:p>
            <a:pPr marL="285750" indent="-285750" fontAlgn="base">
              <a:lnSpc>
                <a:spcPct val="150000"/>
              </a:lnSpc>
              <a:buClr>
                <a:schemeClr val="bg2">
                  <a:lumMod val="40000"/>
                  <a:lumOff val="60000"/>
                </a:schemeClr>
              </a:buClr>
              <a:buFont typeface="Wingdings 3" panose="05040102010807070707" pitchFamily="18" charset="2"/>
              <a:buChar char="u"/>
            </a:pPr>
            <a:r>
              <a:rPr lang="en-US" sz="1500" b="1" dirty="0" smtClean="0"/>
              <a:t>G. </a:t>
            </a:r>
            <a:r>
              <a:rPr lang="en-US" sz="1500" b="1" u="sng" dirty="0" smtClean="0">
                <a:hlinkClick r:id="rId5"/>
              </a:rPr>
              <a:t>SOURCE </a:t>
            </a:r>
            <a:r>
              <a:rPr lang="en-US" sz="1500" b="1" u="sng" dirty="0">
                <a:hlinkClick r:id="rId5"/>
              </a:rPr>
              <a:t>DISCLOSURE FORM</a:t>
            </a:r>
            <a:r>
              <a:rPr lang="en-US" sz="1500" b="1" dirty="0"/>
              <a:t> </a:t>
            </a:r>
            <a:r>
              <a:rPr lang="en-US" sz="1500" dirty="0"/>
              <a:t>(Bid Solicitation </a:t>
            </a:r>
            <a:r>
              <a:rPr lang="en-US" sz="1500" dirty="0" smtClean="0"/>
              <a:t>§4.4.2.4 </a:t>
            </a:r>
            <a:r>
              <a:rPr lang="en-US" sz="1500" dirty="0"/>
              <a:t>and 7.1.2) </a:t>
            </a:r>
            <a:endParaRPr lang="en-US" sz="1500" dirty="0" smtClean="0"/>
          </a:p>
          <a:p>
            <a:pPr marL="285750" indent="-285750" fontAlgn="base">
              <a:lnSpc>
                <a:spcPct val="150000"/>
              </a:lnSpc>
              <a:buClr>
                <a:schemeClr val="bg2">
                  <a:lumMod val="40000"/>
                  <a:lumOff val="60000"/>
                </a:schemeClr>
              </a:buClr>
              <a:buFont typeface="Wingdings 3" panose="05040102010807070707" pitchFamily="18" charset="2"/>
              <a:buChar char="u"/>
            </a:pPr>
            <a:r>
              <a:rPr lang="en-US" sz="1500" b="1" dirty="0" smtClean="0"/>
              <a:t>H. CONFIDENTIALITY / COMMITMENT TO DEFEND FORM</a:t>
            </a:r>
          </a:p>
          <a:p>
            <a:pPr marL="285750" indent="-285750" fontAlgn="base">
              <a:lnSpc>
                <a:spcPct val="150000"/>
              </a:lnSpc>
              <a:buClr>
                <a:schemeClr val="bg2">
                  <a:lumMod val="40000"/>
                  <a:lumOff val="60000"/>
                </a:schemeClr>
              </a:buClr>
              <a:buFont typeface="Wingdings 3" panose="05040102010807070707" pitchFamily="18" charset="2"/>
              <a:buChar char="u"/>
            </a:pPr>
            <a:r>
              <a:rPr lang="en-US" sz="1500" b="1" dirty="0" smtClean="0"/>
              <a:t>I. COOPERATIVE PURCHASING FORM </a:t>
            </a:r>
            <a:r>
              <a:rPr lang="en-US" sz="1500" dirty="0"/>
              <a:t>(Bid Solicitation §</a:t>
            </a:r>
            <a:r>
              <a:rPr lang="en-US" sz="1500" dirty="0" smtClean="0"/>
              <a:t>4.4.5) </a:t>
            </a:r>
            <a:endParaRPr lang="en-US" sz="1500" b="1" dirty="0" smtClean="0"/>
          </a:p>
          <a:p>
            <a:pPr marL="285750" indent="-285750" fontAlgn="base">
              <a:lnSpc>
                <a:spcPct val="150000"/>
              </a:lnSpc>
              <a:buClr>
                <a:schemeClr val="bg2">
                  <a:lumMod val="40000"/>
                  <a:lumOff val="60000"/>
                </a:schemeClr>
              </a:buClr>
              <a:buFont typeface="Wingdings 3" panose="05040102010807070707" pitchFamily="18" charset="2"/>
              <a:buChar char="u"/>
            </a:pPr>
            <a:r>
              <a:rPr lang="en-US" sz="1500" b="1" dirty="0"/>
              <a:t>J</a:t>
            </a:r>
            <a:r>
              <a:rPr lang="en-US" sz="1500" b="1" dirty="0" smtClean="0"/>
              <a:t>. LAW AND PUBLIC SAFETY FOR PUBLIC MOVERS AND WAREHOUSEMEN </a:t>
            </a:r>
            <a:r>
              <a:rPr lang="en-US" sz="1500" dirty="0" smtClean="0"/>
              <a:t>(Bid Solicitation §3.10.1)</a:t>
            </a:r>
            <a:endParaRPr lang="en-US" sz="1500" dirty="0"/>
          </a:p>
        </p:txBody>
      </p:sp>
    </p:spTree>
    <p:extLst>
      <p:ext uri="{BB962C8B-B14F-4D97-AF65-F5344CB8AC3E}">
        <p14:creationId xmlns:p14="http://schemas.microsoft.com/office/powerpoint/2010/main" val="39691008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0" y="0"/>
            <a:ext cx="10025743" cy="1400530"/>
          </a:xfrm>
        </p:spPr>
        <p:txBody>
          <a:bodyPr/>
          <a:lstStyle/>
          <a:p>
            <a:r>
              <a:rPr lang="en-US" dirty="0"/>
              <a:t>State-Supplied Price Sheet</a:t>
            </a:r>
            <a:br>
              <a:rPr lang="en-US" dirty="0"/>
            </a:br>
            <a:r>
              <a:rPr lang="en-US" sz="3200" b="1" dirty="0"/>
              <a:t>T0877 – Moving Services for DPMC and Cooperative Purchasing Participants</a:t>
            </a:r>
            <a:endParaRPr lang="en-US" dirty="0"/>
          </a:p>
        </p:txBody>
      </p:sp>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0" y="2573091"/>
            <a:ext cx="3006672"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a:t>
            </a:r>
            <a:r>
              <a:rPr lang="en-US"/>
              <a:t>Section </a:t>
            </a:r>
            <a:r>
              <a:rPr lang="en-US" smtClean="0"/>
              <a:t>4.4.4.2</a:t>
            </a:r>
            <a:r>
              <a:rPr lang="en-US" dirty="0"/>
              <a:t>, for directions. </a:t>
            </a:r>
          </a:p>
        </p:txBody>
      </p:sp>
      <p:sp>
        <p:nvSpPr>
          <p:cNvPr id="4" name="Content Placeholder 2">
            <a:extLst>
              <a:ext uri="{FF2B5EF4-FFF2-40B4-BE49-F238E27FC236}">
                <a16:creationId xmlns:a16="http://schemas.microsoft.com/office/drawing/2014/main" id="{54E32F53-6ED5-4FD4-9912-AE15707FBFA3}"/>
              </a:ext>
            </a:extLst>
          </p:cNvPr>
          <p:cNvSpPr txBox="1">
            <a:spLocks/>
          </p:cNvSpPr>
          <p:nvPr/>
        </p:nvSpPr>
        <p:spPr>
          <a:xfrm>
            <a:off x="1836990" y="5610495"/>
            <a:ext cx="10197167"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endParaRPr lang="en-US" dirty="0"/>
          </a:p>
        </p:txBody>
      </p:sp>
      <p:pic>
        <p:nvPicPr>
          <p:cNvPr id="3" name="Picture 2"/>
          <p:cNvPicPr>
            <a:picLocks noChangeAspect="1"/>
          </p:cNvPicPr>
          <p:nvPr/>
        </p:nvPicPr>
        <p:blipFill rotWithShape="1">
          <a:blip r:embed="rId2"/>
          <a:srcRect l="1865" t="20496" r="59549" b="6573"/>
          <a:stretch/>
        </p:blipFill>
        <p:spPr>
          <a:xfrm>
            <a:off x="6544733" y="1624524"/>
            <a:ext cx="4723056" cy="4852476"/>
          </a:xfrm>
          <a:prstGeom prst="rect">
            <a:avLst/>
          </a:prstGeom>
        </p:spPr>
      </p:pic>
    </p:spTree>
    <p:extLst>
      <p:ext uri="{BB962C8B-B14F-4D97-AF65-F5344CB8AC3E}">
        <p14:creationId xmlns:p14="http://schemas.microsoft.com/office/powerpoint/2010/main" val="13098985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dirty="0" smtClean="0"/>
              <a:t>2pm on </a:t>
            </a:r>
            <a:r>
              <a:rPr lang="en-US" sz="4000" b="1" u="sng" dirty="0" smtClean="0"/>
              <a:t>November 22, 2021</a:t>
            </a:r>
          </a:p>
          <a:p>
            <a:endParaRPr lang="en-US" sz="4000" dirty="0"/>
          </a:p>
          <a:p>
            <a:r>
              <a:rPr lang="en-US" sz="4000" dirty="0"/>
              <a:t>Quotes due by </a:t>
            </a:r>
            <a:r>
              <a:rPr lang="en-US" sz="4000" dirty="0" smtClean="0"/>
              <a:t>2pm on </a:t>
            </a:r>
            <a:r>
              <a:rPr lang="en-US" sz="4000" b="1" u="sng" dirty="0" smtClean="0"/>
              <a:t>December 14, 2021</a:t>
            </a:r>
            <a:endParaRPr lang="en-US" sz="4000" b="1" u="sng"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2144</TotalTime>
  <Words>794</Words>
  <Application>Microsoft Office PowerPoint</Application>
  <PresentationFormat>Widescreen</PresentationFormat>
  <Paragraphs>74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Century Gothic</vt:lpstr>
      <vt:lpstr>Times New Roman</vt:lpstr>
      <vt:lpstr>Wingdings 3</vt:lpstr>
      <vt:lpstr>Ion</vt:lpstr>
      <vt:lpstr>Optional Pre-Quote Conference T0877 – Moving Services for DPMC and Cooperative Purchasing Participants  22DPP00695</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BUT MUST BE SUBMITTED PRIOR TO THE AWARDOF THE MASTER BLANKET PURCHASE ORDER. </vt:lpstr>
      <vt:lpstr>State-Supplied Price Sheet T0877 – Moving Services for DPMC and Cooperative Purchasing Participants</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Popso, Katherine [TREAS]</cp:lastModifiedBy>
  <cp:revision>115</cp:revision>
  <cp:lastPrinted>2020-02-11T14:28:14Z</cp:lastPrinted>
  <dcterms:created xsi:type="dcterms:W3CDTF">2020-01-31T19:31:42Z</dcterms:created>
  <dcterms:modified xsi:type="dcterms:W3CDTF">2021-10-27T12:37:44Z</dcterms:modified>
</cp:coreProperties>
</file>