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83" r:id="rId13"/>
    <p:sldId id="284" r:id="rId14"/>
    <p:sldId id="285" r:id="rId15"/>
    <p:sldId id="282"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ciolek, Michael [TREAS]" initials="MM[" lastIdx="2" clrIdx="0">
    <p:extLst>
      <p:ext uri="{19B8F6BF-5375-455C-9EA6-DF929625EA0E}">
        <p15:presenceInfo xmlns:p15="http://schemas.microsoft.com/office/powerpoint/2012/main" userId="S-1-5-21-3342024681-333314647-251681998-285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1/6/2022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AA_%20Supplement.pdf" TargetMode="External"/><Relationship Id="rId3" Type="http://schemas.openxmlformats.org/officeDocument/2006/relationships/hyperlink" Target="https://www1.state.nj.us/TYTR_BRC/jsp/BRCLoginJsp.jsp" TargetMode="External"/><Relationship Id="rId7" Type="http://schemas.openxmlformats.org/officeDocument/2006/relationships/hyperlink" Target="http://www.state.nj.us/treasury/purchase/forms/eo134/Chapter51.pdf" TargetMode="External"/><Relationship Id="rId2" Type="http://schemas.openxmlformats.org/officeDocument/2006/relationships/hyperlink" Target="https://www.state.nj.us/treasury/revenue/busregcert.shtml"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CooperativePurchasingForm.pdf" TargetMode="Externa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DisclosureofInvestmentActivitiesinIran.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njportal.com/DOR/SBERegistry/"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smtClean="0"/>
              <a:t>Optional Pre-Quote Conference</a:t>
            </a:r>
            <a:br>
              <a:rPr lang="en-US" sz="5400" dirty="0" smtClean="0"/>
            </a:br>
            <a:r>
              <a:rPr lang="en-US" sz="3200" dirty="0" smtClean="0"/>
              <a:t>T0154 - Water Treatment &amp; Maintenance Services (Heating &amp; Cooling) – Statewide</a:t>
            </a:r>
            <a:r>
              <a:rPr lang="en-US" sz="5400" dirty="0" smtClean="0"/>
              <a:t/>
            </a:r>
            <a:br>
              <a:rPr lang="en-US" sz="5400" dirty="0" smtClean="0"/>
            </a:br>
            <a:r>
              <a:rPr lang="en-US" sz="5400" dirty="0" smtClean="0"/>
              <a:t/>
            </a:r>
            <a:br>
              <a:rPr lang="en-US" sz="5400" dirty="0" smtClean="0"/>
            </a:br>
            <a:r>
              <a:rPr lang="en-US" sz="5400" dirty="0">
                <a:latin typeface="Times New Roman" panose="02020603050405020304" pitchFamily="18" charset="0"/>
                <a:ea typeface="Calibri" panose="020F0502020204030204" pitchFamily="34" charset="0"/>
              </a:rPr>
              <a:t>22DPP00694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February 2, 2022</a:t>
            </a:r>
          </a:p>
          <a:p>
            <a:r>
              <a:rPr lang="en-US" sz="2800" dirty="0" smtClean="0"/>
              <a:t>Quotes </a:t>
            </a:r>
            <a:r>
              <a:rPr lang="en-US" sz="2800" dirty="0"/>
              <a:t>due by 2pm </a:t>
            </a:r>
            <a:r>
              <a:rPr lang="en-US" sz="2800" dirty="0" smtClean="0"/>
              <a:t>on march 3, 2022</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a:xfrm>
            <a:off x="1103312" y="2052918"/>
            <a:ext cx="9029903" cy="4195481"/>
          </a:xfrm>
        </p:spPr>
        <p:txBody>
          <a:bodyPr>
            <a:normAutofit/>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a:t>
            </a:r>
            <a:r>
              <a:rPr lang="en-US" b="1" dirty="0" smtClean="0"/>
              <a:t>. </a:t>
            </a:r>
            <a:r>
              <a:rPr lang="en-US" b="1" u="sng" dirty="0">
                <a:hlinkClick r:id="rId4"/>
              </a:rPr>
              <a:t>SUBCONTRACTOR UTILIZATION PLAN</a:t>
            </a:r>
            <a:r>
              <a:rPr lang="en-US" b="1" dirty="0"/>
              <a:t> </a:t>
            </a:r>
            <a:r>
              <a:rPr lang="en-US" dirty="0"/>
              <a:t>(Bid Solicitation §4.4.1.3) </a:t>
            </a:r>
          </a:p>
          <a:p>
            <a:pPr lvl="1"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endParaRPr lang="en-US" dirty="0" smtClean="0"/>
          </a:p>
          <a:p>
            <a:pPr fontAlgn="base"/>
            <a:r>
              <a:rPr lang="en-US" b="1" dirty="0"/>
              <a:t>D</a:t>
            </a:r>
            <a:r>
              <a:rPr lang="en-US" b="1" dirty="0" smtClean="0"/>
              <a:t>. </a:t>
            </a:r>
            <a:r>
              <a:rPr lang="en-US" b="1" u="sng" dirty="0"/>
              <a:t>SMALL BUSINESS </a:t>
            </a:r>
            <a:r>
              <a:rPr lang="en-US" b="1" u="sng" dirty="0" smtClean="0"/>
              <a:t>REGISTRATION</a:t>
            </a:r>
            <a:r>
              <a:rPr lang="en-US" b="1" dirty="0" smtClean="0"/>
              <a:t> </a:t>
            </a:r>
            <a:r>
              <a:rPr lang="en-US" dirty="0"/>
              <a:t>(Bid Solicitation §</a:t>
            </a:r>
            <a:r>
              <a:rPr lang="en-US" dirty="0" smtClean="0"/>
              <a:t>4.4.1.4)</a:t>
            </a:r>
          </a:p>
          <a:p>
            <a:pPr fontAlgn="base"/>
            <a:r>
              <a:rPr lang="en-US" b="1" dirty="0"/>
              <a:t>E. </a:t>
            </a:r>
            <a:r>
              <a:rPr lang="en-US" b="1" u="sng" dirty="0"/>
              <a:t>PUBLIC WORKS CONTRACTOR REGISTRATION </a:t>
            </a:r>
            <a:r>
              <a:rPr lang="en-US" dirty="0" smtClean="0"/>
              <a:t>(Bid Solicitation §4.4.1.8)</a:t>
            </a:r>
          </a:p>
          <a:p>
            <a:pPr fontAlgn="base"/>
            <a:r>
              <a:rPr lang="en-US" b="1" dirty="0"/>
              <a:t>F</a:t>
            </a:r>
            <a:r>
              <a:rPr lang="en-US" b="1" dirty="0" smtClean="0"/>
              <a:t>. </a:t>
            </a:r>
            <a:r>
              <a:rPr lang="en-US" b="1" u="sng" dirty="0" smtClean="0"/>
              <a:t>STATE-SUPPLIED </a:t>
            </a:r>
            <a:r>
              <a:rPr lang="en-US" b="1" u="sng" dirty="0"/>
              <a:t>PRICE </a:t>
            </a:r>
            <a:r>
              <a:rPr lang="en-US" b="1" u="sng" dirty="0" smtClean="0"/>
              <a:t>SHEET</a:t>
            </a:r>
            <a:r>
              <a:rPr lang="en-US" b="1" dirty="0"/>
              <a:t> </a:t>
            </a:r>
            <a:r>
              <a:rPr lang="en-US" dirty="0"/>
              <a:t>(See Bid Solicitation  §4.4.5) </a:t>
            </a:r>
          </a:p>
          <a:p>
            <a:pPr fontAlgn="base"/>
            <a:endParaRPr lang="en-US" b="1" u="sng" dirty="0" smtClean="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378244738"/>
              </p:ext>
            </p:extLst>
          </p:nvPr>
        </p:nvGraphicFramePr>
        <p:xfrm>
          <a:off x="685800" y="1565907"/>
          <a:ext cx="10824210" cy="5166362"/>
        </p:xfrm>
        <a:graphic>
          <a:graphicData uri="http://schemas.openxmlformats.org/drawingml/2006/table">
            <a:tbl>
              <a:tblPr firstRow="1" firstCol="1" bandRow="1"/>
              <a:tblGrid>
                <a:gridCol w="717267">
                  <a:extLst>
                    <a:ext uri="{9D8B030D-6E8A-4147-A177-3AD203B41FA5}">
                      <a16:colId xmlns:a16="http://schemas.microsoft.com/office/drawing/2014/main" val="3653060908"/>
                    </a:ext>
                  </a:extLst>
                </a:gridCol>
                <a:gridCol w="10106943">
                  <a:extLst>
                    <a:ext uri="{9D8B030D-6E8A-4147-A177-3AD203B41FA5}">
                      <a16:colId xmlns:a16="http://schemas.microsoft.com/office/drawing/2014/main" val="171298430"/>
                    </a:ext>
                  </a:extLst>
                </a:gridCol>
              </a:tblGrid>
              <a:tr h="501179">
                <a:tc gridSpan="2">
                  <a:txBody>
                    <a:bodyPr/>
                    <a:lstStyle/>
                    <a:p>
                      <a:pPr marL="0" marR="0">
                        <a:lnSpc>
                          <a:spcPct val="107000"/>
                        </a:lnSpc>
                        <a:spcBef>
                          <a:spcPts val="0"/>
                        </a:spcBef>
                        <a:spcAft>
                          <a:spcPts val="0"/>
                        </a:spcAft>
                      </a:pP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 </a:t>
                      </a:r>
                      <a:r>
                        <a:rPr lang="en-US" sz="1400" b="1">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HERE</a:t>
                      </a: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HERE</a:t>
                      </a: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818649655"/>
                  </a:ext>
                </a:extLst>
              </a:tr>
              <a:tr h="351294">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DISCLOSURE OF INVESTIGATIONS AND OTHER ACTIONS INVOLVING VENDOR</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70146520"/>
                  </a:ext>
                </a:extLst>
              </a:tr>
              <a:tr h="351294">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DISCLOSURE OF INVESTMENT ACTIVITIES IN IRAN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922288490"/>
                  </a:ext>
                </a:extLst>
              </a:tr>
              <a:tr h="351294">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SOURCE DISCLOSURE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400" b="1" i="1" dirty="0" smtClean="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4.4.2.3 and </a:t>
                      </a:r>
                      <a:r>
                        <a:rPr lang="en-US" sz="1400" b="1" i="1" dirty="0" smtClean="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§7.1.2</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060253840"/>
                  </a:ext>
                </a:extLst>
              </a:tr>
              <a:tr h="351294">
                <a:tc gridSpan="2">
                  <a:txBody>
                    <a:bodyPr/>
                    <a:lstStyle/>
                    <a:p>
                      <a:pPr marL="0" marR="0">
                        <a:lnSpc>
                          <a:spcPct val="107000"/>
                        </a:lnSpc>
                        <a:spcBef>
                          <a:spcPts val="0"/>
                        </a:spcBef>
                        <a:spcAft>
                          <a:spcPts val="0"/>
                        </a:spcAft>
                      </a:pP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COOPERATIVE PURCHASING FORM</a:t>
                      </a:r>
                      <a:r>
                        <a:rPr lang="en-US" sz="1400">
                          <a:effectLst/>
                          <a:latin typeface="Times New Roman" panose="02020603050405020304" pitchFamily="18" charset="0"/>
                          <a:ea typeface="Calibri" panose="020F0502020204030204" pitchFamily="34" charset="0"/>
                          <a:cs typeface="Times New Roman" panose="02020603050405020304" pitchFamily="18" charset="0"/>
                        </a:rPr>
                        <a:t> (Bid Solicitation §4.4.6)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80712929"/>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529112964"/>
                  </a:ext>
                </a:extLst>
              </a:tr>
              <a:tr h="501179">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TWO-YEAR CHAPTER 51/EXECUTIVE ORDER 117 VENDOR CERTIFICATION AND DISCLOSURE OF POLITICAL CONTRIBUTIONS</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3038751"/>
                  </a:ext>
                </a:extLst>
              </a:tr>
              <a:tr h="501179">
                <a:tc gridSpan="2">
                  <a:txBody>
                    <a:bodyPr/>
                    <a:lstStyle/>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40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569811106"/>
                  </a:ext>
                </a:extLst>
              </a:tr>
              <a:tr h="351294">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7612025"/>
                  </a:ext>
                </a:extLst>
              </a:tr>
              <a:tr h="501179">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082181"/>
                  </a:ext>
                </a:extLst>
              </a:tr>
              <a:tr h="351294">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8"/>
                        </a:rPr>
                        <a:t>AFFIRMATIVE ACTION EMPLOYEE INFORMATION REPORT (FORM AA302)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0295343"/>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CONFIDENTIALITY AND COMMITTEMENT TO DEFEND</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12076045"/>
                  </a:ext>
                </a:extLst>
              </a:tr>
              <a:tr h="351294">
                <a:tc gridSpan="2">
                  <a:txBody>
                    <a:bodyPr/>
                    <a:lstStyle/>
                    <a:p>
                      <a:pPr marL="0" marR="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744595725"/>
                  </a:ext>
                </a:extLst>
              </a:tr>
            </a:tbl>
          </a:graphicData>
        </a:graphic>
      </p:graphicFrame>
    </p:spTree>
    <p:extLst>
      <p:ext uri="{BB962C8B-B14F-4D97-AF65-F5344CB8AC3E}">
        <p14:creationId xmlns:p14="http://schemas.microsoft.com/office/powerpoint/2010/main" val="3172181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Public Works Contractor Registration</a:t>
            </a:r>
            <a:br>
              <a:rPr lang="en-US" sz="2800" dirty="0"/>
            </a:br>
            <a:r>
              <a:rPr lang="en-US" sz="2800" b="1" dirty="0"/>
              <a:t>T0154 - Water Treatment &amp; Maintenance Services (Heating &amp; Cooling) – Statewide</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838899" y="2178001"/>
            <a:ext cx="362404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1900" b="0" i="0" u="none" strike="noStrike" kern="1200" cap="none" spc="0" normalizeH="0" baseline="0" noProof="0" dirty="0">
                <a:ln>
                  <a:noFill/>
                </a:ln>
                <a:solidFill>
                  <a:prstClr val="white"/>
                </a:solidFill>
                <a:effectLst/>
                <a:uLnTx/>
                <a:uFillTx/>
                <a:latin typeface="Century Gothic" panose="020B0502020202020204"/>
                <a:ea typeface="+mj-ea"/>
                <a:cs typeface="+mj-cs"/>
              </a:rPr>
              <a:t>See Bid Solicitation Section 4.4.1.8, </a:t>
            </a:r>
            <a:r>
              <a:rPr kumimoji="0" lang="en-US" sz="1900" b="0" i="1" u="none" strike="noStrike" kern="1200" cap="none" spc="0" normalizeH="0" baseline="0" noProof="0" dirty="0">
                <a:ln>
                  <a:noFill/>
                </a:ln>
                <a:solidFill>
                  <a:srgbClr val="FFFF00"/>
                </a:solidFill>
                <a:effectLst/>
                <a:uLnTx/>
                <a:uFillTx/>
                <a:latin typeface="Century Gothic" panose="020B0502020202020204"/>
                <a:ea typeface="+mj-ea"/>
                <a:cs typeface="+mj-cs"/>
              </a:rPr>
              <a:t>Public Works Contractor Registration.</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365217" y="3570871"/>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1800" b="1" i="0" u="none" strike="noStrike" kern="1200" cap="none" spc="0" normalizeH="0" baseline="0" noProof="0" dirty="0">
                <a:ln>
                  <a:noFill/>
                </a:ln>
                <a:solidFill>
                  <a:srgbClr val="FF0000"/>
                </a:solidFill>
                <a:effectLst/>
                <a:uLnTx/>
                <a:uFillTx/>
                <a:latin typeface="Century Gothic" panose="020B0502020202020204"/>
                <a:ea typeface="+mj-ea"/>
                <a:cs typeface="+mj-cs"/>
              </a:rPr>
              <a:t>To all Vendors {Contractors}:</a:t>
            </a:r>
            <a:r>
              <a:rPr kumimoji="0" lang="en-US" sz="1800" b="1" i="0" u="none" strike="noStrike" kern="1200" cap="none" spc="0" normalizeH="0" baseline="0" noProof="0" dirty="0">
                <a:ln>
                  <a:noFill/>
                </a:ln>
                <a:solidFill>
                  <a:prstClr val="white"/>
                </a:solidFill>
                <a:effectLst/>
                <a:uLnTx/>
                <a:uFillTx/>
                <a:latin typeface="Century Gothic" panose="020B0502020202020204"/>
                <a:ea typeface="+mj-ea"/>
                <a:cs typeface="+mj-cs"/>
              </a:rPr>
              <a:t> </a:t>
            </a:r>
            <a:r>
              <a:rPr kumimoji="0" lang="en-US" sz="1800" b="0" i="0" u="none" strike="noStrike" kern="1200" cap="none" spc="0" normalizeH="0" baseline="0" noProof="0" dirty="0">
                <a:ln>
                  <a:noFill/>
                </a:ln>
                <a:solidFill>
                  <a:prstClr val="white"/>
                </a:solidFill>
                <a:effectLst/>
                <a:uLnTx/>
                <a:uFillTx/>
                <a:latin typeface="Century Gothic" panose="020B0502020202020204"/>
                <a:ea typeface="+mj-ea"/>
                <a:cs typeface="+mj-cs"/>
              </a:rPr>
              <a:t>Please make sure your firm has its </a:t>
            </a:r>
            <a:r>
              <a:rPr kumimoji="0" lang="en-US" sz="1800" b="0" i="0" u="none" strike="noStrike" kern="1200" cap="none" spc="0" normalizeH="0" baseline="0" noProof="0" dirty="0">
                <a:ln>
                  <a:noFill/>
                </a:ln>
                <a:solidFill>
                  <a:srgbClr val="FFFF00"/>
                </a:solidFill>
                <a:effectLst/>
                <a:uLnTx/>
                <a:uFillTx/>
                <a:latin typeface="Century Gothic" panose="020B0502020202020204"/>
                <a:ea typeface="+mj-ea"/>
                <a:cs typeface="+mj-cs"/>
              </a:rPr>
              <a:t>Public Works Contractor Registration </a:t>
            </a:r>
            <a:r>
              <a:rPr kumimoji="0" lang="en-US" sz="1800" b="1" i="0" u="sng" strike="noStrike" kern="1200" cap="none" spc="0" normalizeH="0" baseline="0" noProof="0" dirty="0">
                <a:ln>
                  <a:noFill/>
                </a:ln>
                <a:solidFill>
                  <a:prstClr val="white"/>
                </a:solidFill>
                <a:effectLst/>
                <a:uLnTx/>
                <a:uFillTx/>
                <a:latin typeface="Century Gothic" panose="020B0502020202020204"/>
                <a:ea typeface="+mj-ea"/>
                <a:cs typeface="+mj-cs"/>
              </a:rPr>
              <a:t>at the time of Quote due date</a:t>
            </a:r>
            <a:r>
              <a:rPr kumimoji="0" lang="en-US" sz="1800" b="1" i="0" u="none" strike="noStrike" kern="1200" cap="none" spc="0" normalizeH="0" baseline="0" noProof="0" dirty="0">
                <a:ln>
                  <a:noFill/>
                </a:ln>
                <a:solidFill>
                  <a:prstClr val="white"/>
                </a:solidFill>
                <a:effectLst/>
                <a:uLnTx/>
                <a:uFillTx/>
                <a:latin typeface="Century Gothic" panose="020B0502020202020204"/>
                <a:ea typeface="+mj-ea"/>
                <a:cs typeface="+mj-cs"/>
              </a:rPr>
              <a:t>,</a:t>
            </a:r>
            <a:r>
              <a:rPr kumimoji="0" lang="en-US" sz="1800" b="0" i="0" u="none" strike="noStrike" kern="1200" cap="none" spc="0" normalizeH="0" baseline="0" noProof="0" dirty="0">
                <a:ln>
                  <a:noFill/>
                </a:ln>
                <a:solidFill>
                  <a:srgbClr val="FFFF00"/>
                </a:solidFill>
                <a:effectLst/>
                <a:uLnTx/>
                <a:uFillTx/>
                <a:latin typeface="Century Gothic" panose="020B0502020202020204"/>
                <a:ea typeface="+mj-ea"/>
                <a:cs typeface="+mj-cs"/>
              </a:rPr>
              <a:t> </a:t>
            </a:r>
            <a:r>
              <a:rPr kumimoji="0" lang="en-US" sz="1800" b="0" i="0" u="none" strike="noStrike" kern="1200" cap="none" spc="0" normalizeH="0" baseline="0" noProof="0" dirty="0">
                <a:ln>
                  <a:noFill/>
                </a:ln>
                <a:solidFill>
                  <a:prstClr val="white"/>
                </a:solidFill>
                <a:effectLst/>
                <a:uLnTx/>
                <a:uFillTx/>
                <a:latin typeface="Century Gothic" panose="020B0502020202020204"/>
                <a:ea typeface="+mj-ea"/>
                <a:cs typeface="+mj-cs"/>
              </a:rPr>
              <a:t>as well as any Subcontractor(s) that may be engaged to perform public work on your firm’s behalf.</a:t>
            </a:r>
            <a:endParaRPr kumimoji="0" lang="en-US" sz="1800" b="1" i="0" u="sng" strike="noStrike" kern="1200" cap="none" spc="0" normalizeH="0" baseline="0" noProof="0" dirty="0">
              <a:ln>
                <a:noFill/>
              </a:ln>
              <a:solidFill>
                <a:srgbClr val="FF0000"/>
              </a:solidFill>
              <a:effectLst/>
              <a:uLnTx/>
              <a:uFillTx/>
              <a:latin typeface="Century Gothic" panose="020B0502020202020204"/>
              <a:ea typeface="+mj-ea"/>
              <a:cs typeface="+mj-cs"/>
            </a:endParaRPr>
          </a:p>
        </p:txBody>
      </p:sp>
      <p:pic>
        <p:nvPicPr>
          <p:cNvPr id="17" name="Content Placeholder 16">
            <a:extLst>
              <a:ext uri="{FF2B5EF4-FFF2-40B4-BE49-F238E27FC236}">
                <a16:creationId xmlns:a16="http://schemas.microsoft.com/office/drawing/2014/main" id="{F5AA4B6A-5D6A-4DBC-8495-A286C5025AF4}"/>
              </a:ext>
            </a:extLst>
          </p:cNvPr>
          <p:cNvPicPr>
            <a:picLocks noGrp="1" noChangeAspect="1"/>
          </p:cNvPicPr>
          <p:nvPr>
            <p:ph idx="1"/>
          </p:nvPr>
        </p:nvPicPr>
        <p:blipFill>
          <a:blip r:embed="rId2"/>
          <a:stretch>
            <a:fillRect/>
          </a:stretch>
        </p:blipFill>
        <p:spPr>
          <a:xfrm>
            <a:off x="3989262" y="2077346"/>
            <a:ext cx="7000316" cy="4246729"/>
          </a:xfrm>
        </p:spPr>
      </p:pic>
    </p:spTree>
    <p:extLst>
      <p:ext uri="{BB962C8B-B14F-4D97-AF65-F5344CB8AC3E}">
        <p14:creationId xmlns:p14="http://schemas.microsoft.com/office/powerpoint/2010/main" val="2485987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566198" cy="1400530"/>
          </a:xfrm>
        </p:spPr>
        <p:txBody>
          <a:bodyPr/>
          <a:lstStyle/>
          <a:p>
            <a:r>
              <a:rPr lang="en-US" u="sng" dirty="0" smtClean="0"/>
              <a:t>Small Business Set-Aside Blanket P.O.</a:t>
            </a:r>
            <a:endParaRPr lang="en-US" u="sng" dirty="0"/>
          </a:p>
        </p:txBody>
      </p:sp>
      <p:sp>
        <p:nvSpPr>
          <p:cNvPr id="3" name="Content Placeholder 2"/>
          <p:cNvSpPr>
            <a:spLocks noGrp="1"/>
          </p:cNvSpPr>
          <p:nvPr>
            <p:ph idx="1"/>
          </p:nvPr>
        </p:nvSpPr>
        <p:spPr>
          <a:xfrm>
            <a:off x="1103312" y="1439502"/>
            <a:ext cx="8946541" cy="4808898"/>
          </a:xfrm>
        </p:spPr>
        <p:txBody>
          <a:bodyPr>
            <a:normAutofit fontScale="70000" lnSpcReduction="20000"/>
          </a:bodyPr>
          <a:lstStyle/>
          <a:p>
            <a:pPr marL="0" indent="0">
              <a:buNone/>
            </a:pPr>
            <a:r>
              <a:rPr lang="en-US" dirty="0"/>
              <a:t>Pursuant to the provisions of N.J.S.A. 52:32-17</a:t>
            </a:r>
            <a:r>
              <a:rPr lang="en-US" b="1" dirty="0"/>
              <a:t> </a:t>
            </a:r>
            <a:r>
              <a:rPr lang="en-US" dirty="0"/>
              <a:t>and N.J.A.C. 17:13 this is a full Set-Aside Blanket P.O. for </a:t>
            </a:r>
            <a:r>
              <a:rPr lang="en-US" b="1" dirty="0"/>
              <a:t>Categories I, II</a:t>
            </a:r>
            <a:r>
              <a:rPr lang="en-US" b="1"/>
              <a:t>, </a:t>
            </a:r>
            <a:r>
              <a:rPr lang="en-US" b="1" smtClean="0"/>
              <a:t>or</a:t>
            </a:r>
            <a:r>
              <a:rPr lang="en-US" b="1" smtClean="0"/>
              <a:t> </a:t>
            </a:r>
            <a:r>
              <a:rPr lang="en-US" b="1" dirty="0"/>
              <a:t>III </a:t>
            </a:r>
            <a:r>
              <a:rPr lang="en-US" dirty="0"/>
              <a:t>for Small Businesses.  The Vendor {Bidder} must be registered as a qualifying small business with the Division of Revenue and Enterprise Services, Small Business Registration and M/WBE Certification Services Unit by the date the Quote is received and opened.   </a:t>
            </a:r>
          </a:p>
          <a:p>
            <a:pPr marL="0" indent="0">
              <a:buNone/>
            </a:pPr>
            <a:r>
              <a:rPr lang="en-US" dirty="0"/>
              <a:t>A Vendor {Bidder} should verify its Small, Minority, Veteran, and Women Owned Business Certification status on the “Maintain Terms and Categories” Tab within its profile in </a:t>
            </a:r>
            <a:r>
              <a:rPr lang="en-US" b="1" i="1" dirty="0"/>
              <a:t>NJSTART</a:t>
            </a:r>
            <a:r>
              <a:rPr lang="en-US" dirty="0"/>
              <a:t>. In the event of an issue with a Vendor’s {Bidder’s} Small, Minority, Veteran, and Women Owned Business Certification status, </a:t>
            </a:r>
            <a:r>
              <a:rPr lang="en-US" b="1" i="1" dirty="0"/>
              <a:t>NJSTART</a:t>
            </a:r>
            <a:r>
              <a:rPr lang="en-US" dirty="0"/>
              <a:t> provides a link to take corrective action</a:t>
            </a:r>
            <a:r>
              <a:rPr lang="en-US" dirty="0" smtClean="0"/>
              <a:t>.</a:t>
            </a:r>
            <a:endParaRPr lang="en-US" dirty="0"/>
          </a:p>
          <a:p>
            <a:pPr marL="0" indent="0">
              <a:buNone/>
            </a:pPr>
            <a:r>
              <a:rPr lang="en-US" dirty="0"/>
              <a:t>If the Vendor {Bidder} has previously registered or been certified as a Small Business Enterprise, the Vendor {Bidder} should ensure it is currently registered and that its registration is active with the Division of Revenue and Enterprise Services, Small Business Registration and M/WBE Certification Services Unit, prior to the quote opening date, to be eligible for award.  The Vendor {Bidder} should ensure that it has completed the annual verification, if required</a:t>
            </a:r>
            <a:r>
              <a:rPr lang="en-US" dirty="0" smtClean="0"/>
              <a:t>.</a:t>
            </a:r>
            <a:endParaRPr lang="en-US" dirty="0"/>
          </a:p>
          <a:p>
            <a:pPr marL="0" indent="0">
              <a:buNone/>
            </a:pPr>
            <a:r>
              <a:rPr lang="en-US" dirty="0"/>
              <a:t>Information, registration requirements and application are available by contacting the agency at</a:t>
            </a:r>
            <a:r>
              <a:rPr lang="en-US" dirty="0" smtClean="0"/>
              <a:t>:</a:t>
            </a:r>
          </a:p>
          <a:p>
            <a:pPr marL="0" indent="0">
              <a:buNone/>
            </a:pPr>
            <a:endParaRPr lang="en-US" dirty="0"/>
          </a:p>
          <a:p>
            <a:pPr marL="0" indent="0" algn="ctr">
              <a:buNone/>
            </a:pPr>
            <a:r>
              <a:rPr lang="en-US" sz="1700" dirty="0"/>
              <a:t>New </a:t>
            </a:r>
            <a:r>
              <a:rPr lang="en-US" sz="1700" dirty="0" smtClean="0"/>
              <a:t>Jersey </a:t>
            </a:r>
            <a:r>
              <a:rPr lang="en-US" sz="1700" dirty="0"/>
              <a:t>Department of the </a:t>
            </a:r>
            <a:r>
              <a:rPr lang="en-US" sz="1700" dirty="0" smtClean="0"/>
              <a:t>Treasury, Division </a:t>
            </a:r>
            <a:r>
              <a:rPr lang="en-US" sz="1700" dirty="0"/>
              <a:t>of Revenue and Enterprise Services</a:t>
            </a:r>
          </a:p>
          <a:p>
            <a:pPr marL="0" indent="0" algn="ctr">
              <a:buNone/>
            </a:pPr>
            <a:r>
              <a:rPr lang="en-US" sz="1700" dirty="0"/>
              <a:t>Small Business Registration and M/WBE Certification Services Unit</a:t>
            </a:r>
          </a:p>
          <a:p>
            <a:pPr marL="0" indent="0" algn="ctr">
              <a:buNone/>
            </a:pPr>
            <a:r>
              <a:rPr lang="x-none" sz="1700" dirty="0"/>
              <a:t>PO Box </a:t>
            </a:r>
            <a:r>
              <a:rPr lang="en-US" sz="1700" dirty="0" smtClean="0"/>
              <a:t>445, </a:t>
            </a:r>
            <a:r>
              <a:rPr lang="x-none" sz="1700" dirty="0" smtClean="0"/>
              <a:t>Trenton</a:t>
            </a:r>
            <a:r>
              <a:rPr lang="x-none" sz="1700" dirty="0"/>
              <a:t>, NJ  086</a:t>
            </a:r>
            <a:r>
              <a:rPr lang="en-US" sz="1700" dirty="0"/>
              <a:t>45</a:t>
            </a:r>
          </a:p>
          <a:p>
            <a:pPr marL="0" indent="0" algn="ctr">
              <a:buNone/>
            </a:pPr>
            <a:r>
              <a:rPr lang="en-US" sz="1700" dirty="0" smtClean="0"/>
              <a:t>609-292-2146</a:t>
            </a:r>
            <a:endParaRPr lang="en-US" sz="1700" dirty="0"/>
          </a:p>
          <a:p>
            <a:pPr marL="0" indent="0" algn="ctr">
              <a:buNone/>
            </a:pPr>
            <a:r>
              <a:rPr lang="en-US" sz="1700" dirty="0" smtClean="0"/>
              <a:t>On-line </a:t>
            </a:r>
            <a:r>
              <a:rPr lang="en-US" sz="1700" dirty="0"/>
              <a:t>application is available </a:t>
            </a:r>
            <a:r>
              <a:rPr lang="en-US" sz="1700" dirty="0" smtClean="0"/>
              <a:t>at: </a:t>
            </a:r>
            <a:r>
              <a:rPr lang="en-US" sz="1700" u="sng" dirty="0" smtClean="0">
                <a:hlinkClick r:id="rId2"/>
              </a:rPr>
              <a:t>https</a:t>
            </a:r>
            <a:r>
              <a:rPr lang="en-US" sz="1700" u="sng" dirty="0">
                <a:hlinkClick r:id="rId2"/>
              </a:rPr>
              <a:t>://www.njportal.com/DOR/SBERegistry/</a:t>
            </a:r>
            <a:endParaRPr lang="en-US" sz="1700" dirty="0"/>
          </a:p>
          <a:p>
            <a:pPr marL="0" indent="0">
              <a:buNone/>
            </a:pPr>
            <a:endParaRPr lang="en-US" dirty="0"/>
          </a:p>
        </p:txBody>
      </p:sp>
    </p:spTree>
    <p:extLst>
      <p:ext uri="{BB962C8B-B14F-4D97-AF65-F5344CB8AC3E}">
        <p14:creationId xmlns:p14="http://schemas.microsoft.com/office/powerpoint/2010/main" val="3981371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lang="en-US" sz="3200" b="1" dirty="0"/>
              <a:t>T0154 - Water Treatment &amp; Maintenance Services (Heating &amp; Cooling) – Statewide</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10" name="Picture 9"/>
          <p:cNvPicPr>
            <a:picLocks noChangeAspect="1"/>
          </p:cNvPicPr>
          <p:nvPr/>
        </p:nvPicPr>
        <p:blipFill>
          <a:blip r:embed="rId2"/>
          <a:stretch>
            <a:fillRect/>
          </a:stretch>
        </p:blipFill>
        <p:spPr>
          <a:xfrm>
            <a:off x="5258623" y="1777774"/>
            <a:ext cx="5170969" cy="4889203"/>
          </a:xfrm>
          <a:prstGeom prst="rect">
            <a:avLst/>
          </a:prstGeom>
          <a:solidFill>
            <a:schemeClr val="tx1"/>
          </a:solidFill>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February 2, 2022</a:t>
            </a:r>
          </a:p>
          <a:p>
            <a:endParaRPr lang="en-US" sz="4000" dirty="0"/>
          </a:p>
          <a:p>
            <a:r>
              <a:rPr lang="en-US" sz="4000" dirty="0"/>
              <a:t>Quotes due by </a:t>
            </a:r>
            <a:r>
              <a:rPr lang="en-US" sz="4000" dirty="0" smtClean="0"/>
              <a:t>2pm on March 3, 2022</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2207</TotalTime>
  <Words>1296</Words>
  <Application>Microsoft Office PowerPoint</Application>
  <PresentationFormat>Widescreen</PresentationFormat>
  <Paragraphs>94</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Gothic</vt:lpstr>
      <vt:lpstr>Symbol</vt:lpstr>
      <vt:lpstr>Times New Roman</vt:lpstr>
      <vt:lpstr>Wingdings 3</vt:lpstr>
      <vt:lpstr>Ion</vt:lpstr>
      <vt:lpstr>Optional Pre-Quote Conference T0154 - Water Treatment &amp; Maintenance Services (Heating &amp; Cooling) – Statewide  22DPP00694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Public Works Contractor Registration T0154 - Water Treatment &amp; Maintenance Services (Heating &amp; Cooling) – Statewide</vt:lpstr>
      <vt:lpstr>Small Business Set-Aside Blanket P.O.</vt:lpstr>
      <vt:lpstr>State-Supplied Price Sheet T0154 - Water Treatment &amp; Maintenance Services (Heating &amp; Cooling) – Statewide</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123</cp:revision>
  <cp:lastPrinted>2020-02-11T14:28:14Z</cp:lastPrinted>
  <dcterms:created xsi:type="dcterms:W3CDTF">2020-01-31T19:31:42Z</dcterms:created>
  <dcterms:modified xsi:type="dcterms:W3CDTF">2022-01-06T20:23:18Z</dcterms:modified>
</cp:coreProperties>
</file>