
<file path=[Content_Types].xml><?xml version="1.0" encoding="utf-8"?>
<Types xmlns="http://schemas.openxmlformats.org/package/2006/content-types">
  <Default Extension="png" ContentType="image/png"/>
  <Default Extension="tmp"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83" r:id="rId13"/>
    <p:sldId id="284" r:id="rId14"/>
    <p:sldId id="282"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ciolek, Michael [TREAS]" initials="MM[" lastIdx="2" clrIdx="0">
    <p:extLst>
      <p:ext uri="{19B8F6BF-5375-455C-9EA6-DF929625EA0E}">
        <p15:presenceInfo xmlns:p15="http://schemas.microsoft.com/office/powerpoint/2012/main" userId="S-1-5-21-3342024681-333314647-251681998-2855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126" y="21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1/31/2022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1/31/2022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1/31/2022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1/31/2022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1/31/2022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1/31/2022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1/31/2022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1/31/2022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1/31/2022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ubcontractorUtilizationPlan.pdf"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www.state.nj.us/treasury/purchase/forms/AA_%20Supplement.pdf" TargetMode="External"/><Relationship Id="rId3" Type="http://schemas.openxmlformats.org/officeDocument/2006/relationships/hyperlink" Target="https://www1.state.nj.us/TYTR_BRC/jsp/BRCLoginJsp.jsp" TargetMode="External"/><Relationship Id="rId7" Type="http://schemas.openxmlformats.org/officeDocument/2006/relationships/hyperlink" Target="http://www.state.nj.us/treasury/purchase/forms/eo134/Chapter51.pdf" TargetMode="External"/><Relationship Id="rId2" Type="http://schemas.openxmlformats.org/officeDocument/2006/relationships/hyperlink" Target="https://www.state.nj.us/treasury/revenue/busregcert.shtml" TargetMode="External"/><Relationship Id="rId1" Type="http://schemas.openxmlformats.org/officeDocument/2006/relationships/slideLayout" Target="../slideLayouts/slideLayout2.xml"/><Relationship Id="rId6" Type="http://schemas.openxmlformats.org/officeDocument/2006/relationships/hyperlink" Target="http://www.state.nj.us/treasury/purchase/forms/CooperativePurchasingForm.pdf" TargetMode="External"/><Relationship Id="rId5" Type="http://schemas.openxmlformats.org/officeDocument/2006/relationships/hyperlink" Target="http://www.state.nj.us/treasury/purchase/forms/SourceDisclosureCertification.pdf" TargetMode="External"/><Relationship Id="rId4" Type="http://schemas.openxmlformats.org/officeDocument/2006/relationships/hyperlink" Target="http://www.state.nj.us/treasury/purchase/forms/DisclosureofInvestmentActivitiesinIran.pdf" TargetMode="External"/></Relationships>
</file>

<file path=ppt/slides/_rels/slide13.xml.rels><?xml version="1.0" encoding="UTF-8" standalone="yes"?>
<Relationships xmlns="http://schemas.openxmlformats.org/package/2006/relationships"><Relationship Id="rId2" Type="http://schemas.openxmlformats.org/officeDocument/2006/relationships/hyperlink" Target="https://www.njportal.com/DOR/SBERegistry/"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smtClean="0"/>
              <a:t>Optional Pre-Quote Conference</a:t>
            </a:r>
            <a:br>
              <a:rPr lang="en-US" sz="5400" dirty="0" smtClean="0"/>
            </a:br>
            <a:r>
              <a:rPr lang="en-US" sz="3600" b="1" dirty="0"/>
              <a:t>T2619 – Solid Waste Disposal/Recycling - NJDOT Maintenance Facilities</a:t>
            </a:r>
            <a:r>
              <a:rPr lang="en-US" sz="5400" dirty="0"/>
              <a:t/>
            </a:r>
            <a:br>
              <a:rPr lang="en-US" sz="5400" dirty="0"/>
            </a:br>
            <a:r>
              <a:rPr lang="en-US" sz="5400" dirty="0"/>
              <a:t/>
            </a:r>
            <a:br>
              <a:rPr lang="en-US" sz="5400" dirty="0"/>
            </a:br>
            <a:r>
              <a:rPr lang="en-US" sz="5400" dirty="0"/>
              <a:t>22DPP00683</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on </a:t>
            </a:r>
            <a:r>
              <a:rPr lang="en-US" sz="2800" dirty="0" smtClean="0"/>
              <a:t>March 9, 2022</a:t>
            </a:r>
            <a:endParaRPr lang="en-US" sz="2800" dirty="0" smtClean="0"/>
          </a:p>
          <a:p>
            <a:r>
              <a:rPr lang="en-US" sz="2800" dirty="0" smtClean="0"/>
              <a:t>Quotes </a:t>
            </a:r>
            <a:r>
              <a:rPr lang="en-US" sz="2800" dirty="0"/>
              <a:t>due by 2pm </a:t>
            </a:r>
            <a:r>
              <a:rPr lang="en-US" sz="2800" dirty="0" smtClean="0"/>
              <a:t>on April 8, 2022</a:t>
            </a:r>
            <a:endParaRPr lang="en-US" sz="2800" b="1" u="sng"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t>
            </a:r>
            <a:r>
              <a:rPr lang="en-US" dirty="0" smtClean="0"/>
              <a:t>only address </a:t>
            </a:r>
            <a:r>
              <a:rPr lang="en-US" dirty="0"/>
              <a:t>procedural </a:t>
            </a:r>
            <a:r>
              <a:rPr lang="en-US" dirty="0" smtClean="0"/>
              <a:t>questions </a:t>
            </a:r>
            <a:r>
              <a:rPr lang="en-US" dirty="0"/>
              <a:t>regarding the Bid Solicitation and Quote submission requirements. </a:t>
            </a:r>
          </a:p>
          <a:p>
            <a:r>
              <a:rPr lang="en-US" dirty="0"/>
              <a:t>No questions relating to the Scope of Work or the services or products required in the Bid Solicitation will be addressed. Vendors </a:t>
            </a:r>
            <a:r>
              <a:rPr lang="en-US" dirty="0" smtClean="0"/>
              <a:t>must </a:t>
            </a:r>
            <a:r>
              <a:rPr lang="en-US" dirty="0"/>
              <a:t>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1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r>
              <a:rPr lang="en-US" dirty="0" smtClean="0"/>
              <a:t>.</a:t>
            </a:r>
          </a:p>
          <a:p>
            <a:r>
              <a:rPr lang="en-US" dirty="0"/>
              <a:t>Only provide unit pricing for the price lines that you are willing and fully able to provide, including all services specified by this Bid Solicitation, as applicable</a:t>
            </a:r>
            <a:r>
              <a:rPr lang="en-US" dirty="0" smtClean="0"/>
              <a:t>.</a:t>
            </a:r>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a:xfrm>
            <a:off x="1103312" y="2052918"/>
            <a:ext cx="9029903" cy="4195481"/>
          </a:xfrm>
        </p:spPr>
        <p:txBody>
          <a:bodyPr>
            <a:normAutofit fontScale="92500" lnSpcReduction="10000"/>
          </a:bodyPr>
          <a:lstStyle/>
          <a:p>
            <a:pPr fontAlgn="base"/>
            <a:r>
              <a:rPr lang="en-US" b="1" dirty="0"/>
              <a:t>A.</a:t>
            </a:r>
            <a:r>
              <a:rPr lang="en-US" dirty="0"/>
              <a:t> </a:t>
            </a:r>
            <a:r>
              <a:rPr lang="en-US" b="1" u="sng" dirty="0">
                <a:hlinkClick r:id="rId2"/>
              </a:rPr>
              <a:t>OFFER AND ACCEPTANCE PAGE</a:t>
            </a:r>
            <a:r>
              <a:rPr lang="en-US" b="1" dirty="0"/>
              <a:t> </a:t>
            </a:r>
            <a:r>
              <a:rPr lang="en-US" dirty="0"/>
              <a:t>(Bid Solicitation §4.4.1.1) </a:t>
            </a:r>
          </a:p>
          <a:p>
            <a:pPr fontAlgn="base"/>
            <a:r>
              <a:rPr lang="en-US" b="1" dirty="0"/>
              <a:t>B. </a:t>
            </a:r>
            <a:r>
              <a:rPr lang="en-US" b="1" u="sng" dirty="0">
                <a:hlinkClick r:id="rId3"/>
              </a:rPr>
              <a:t>OWNERSHIP DISCLOSURE FORM</a:t>
            </a:r>
            <a:r>
              <a:rPr lang="en-US" b="1" dirty="0"/>
              <a:t> (</a:t>
            </a:r>
            <a:r>
              <a:rPr lang="en-US" dirty="0"/>
              <a:t>Bid Solicitation §4.4.1.2.1) </a:t>
            </a:r>
          </a:p>
          <a:p>
            <a:pPr fontAlgn="base">
              <a:buFont typeface="Wingdings 3" panose="05040102010807070707" pitchFamily="18" charset="2"/>
              <a:buChar char=""/>
            </a:pPr>
            <a:r>
              <a:rPr lang="en-US" b="1" dirty="0"/>
              <a:t>C</a:t>
            </a:r>
            <a:r>
              <a:rPr lang="en-US" b="1" dirty="0" smtClean="0"/>
              <a:t>. </a:t>
            </a:r>
            <a:r>
              <a:rPr lang="en-US" b="1" u="sng" dirty="0">
                <a:hlinkClick r:id="rId4"/>
              </a:rPr>
              <a:t>SUBCONTRACTOR UTILIZATION PLAN</a:t>
            </a:r>
            <a:r>
              <a:rPr lang="en-US" b="1" dirty="0"/>
              <a:t> </a:t>
            </a:r>
            <a:r>
              <a:rPr lang="en-US" dirty="0"/>
              <a:t>(Bid Solicitation §4.4.1.3) </a:t>
            </a:r>
          </a:p>
          <a:p>
            <a:pPr fontAlgn="base"/>
            <a:r>
              <a:rPr lang="en-US" b="1" dirty="0"/>
              <a:t>IF THIS BID SOLICITATION HAS A SUBCONTRACTING SET-ASIDE REQUIREMENT, THE VENDOR </a:t>
            </a:r>
            <a:r>
              <a:rPr lang="en-US" b="1" u="sng" dirty="0"/>
              <a:t>MUST</a:t>
            </a:r>
            <a:r>
              <a:rPr lang="en-US" b="1" dirty="0"/>
              <a:t> CONSULT THE DIVISION OF REVENUE &amp; ENTERPRISE SERVICES AT 609-292-2146 FOR INFORMATION REGARDING REGISTERED SMALL BUSINESSES AND/OR DISABLED VETERAN BUSINESSES.</a:t>
            </a:r>
            <a:r>
              <a:rPr lang="en-US" dirty="0"/>
              <a:t> </a:t>
            </a:r>
          </a:p>
          <a:p>
            <a:pPr fontAlgn="base"/>
            <a:r>
              <a:rPr lang="en-US" b="1" dirty="0"/>
              <a:t>D</a:t>
            </a:r>
            <a:r>
              <a:rPr lang="en-US" b="1" dirty="0" smtClean="0"/>
              <a:t>. </a:t>
            </a:r>
            <a:r>
              <a:rPr lang="en-US" b="1" u="sng" dirty="0" smtClean="0"/>
              <a:t>STATE-SUPPLIED </a:t>
            </a:r>
            <a:r>
              <a:rPr lang="en-US" b="1" u="sng" dirty="0"/>
              <a:t>PRICE </a:t>
            </a:r>
            <a:r>
              <a:rPr lang="en-US" b="1" u="sng" dirty="0" smtClean="0"/>
              <a:t>SHEET</a:t>
            </a:r>
            <a:r>
              <a:rPr lang="en-US" b="1" dirty="0"/>
              <a:t> </a:t>
            </a:r>
            <a:r>
              <a:rPr lang="en-US" dirty="0"/>
              <a:t>(See Bid </a:t>
            </a:r>
            <a:r>
              <a:rPr lang="en-US" dirty="0" smtClean="0"/>
              <a:t>Solicitation</a:t>
            </a:r>
            <a:r>
              <a:rPr lang="en-US" dirty="0"/>
              <a:t> §4.4.5) </a:t>
            </a:r>
            <a:endParaRPr lang="en-US" dirty="0" smtClean="0"/>
          </a:p>
          <a:p>
            <a:pPr fontAlgn="base"/>
            <a:r>
              <a:rPr lang="en-US" b="1" dirty="0"/>
              <a:t>E. </a:t>
            </a:r>
            <a:r>
              <a:rPr lang="en-US" b="1" u="sng" dirty="0"/>
              <a:t>SMALL BUSINESS REGISTRATION</a:t>
            </a:r>
            <a:r>
              <a:rPr lang="en-US" b="1" dirty="0"/>
              <a:t> </a:t>
            </a:r>
            <a:r>
              <a:rPr lang="en-US" dirty="0"/>
              <a:t>(See Bid Solicitation §4.4.1.4)</a:t>
            </a:r>
            <a:endParaRPr lang="en-US" b="1" u="sng" dirty="0"/>
          </a:p>
          <a:p>
            <a:pPr fontAlgn="base"/>
            <a:r>
              <a:rPr lang="en-US" b="1" dirty="0" smtClean="0"/>
              <a:t>F. </a:t>
            </a:r>
            <a:r>
              <a:rPr lang="en-US" b="1" u="sng" dirty="0" smtClean="0"/>
              <a:t>A-901 License </a:t>
            </a:r>
            <a:r>
              <a:rPr lang="en-US" dirty="0"/>
              <a:t>(See Bid Solicitation Section §</a:t>
            </a:r>
            <a:r>
              <a:rPr lang="en-US" dirty="0" smtClean="0"/>
              <a:t>4.4.3.4.1)</a:t>
            </a:r>
            <a:r>
              <a:rPr lang="en-US" dirty="0"/>
              <a:t> </a:t>
            </a:r>
            <a:endParaRPr lang="en-US" b="1" u="sng" dirty="0" smtClean="0"/>
          </a:p>
          <a:p>
            <a:pPr fontAlgn="base"/>
            <a:r>
              <a:rPr lang="en-US" b="1" dirty="0"/>
              <a:t>G</a:t>
            </a:r>
            <a:r>
              <a:rPr lang="en-US" b="1" dirty="0" smtClean="0"/>
              <a:t>. </a:t>
            </a:r>
            <a:r>
              <a:rPr lang="en-US" b="1" u="sng" dirty="0" smtClean="0"/>
              <a:t>Certificate of Public Convenience and Necessity </a:t>
            </a:r>
            <a:r>
              <a:rPr lang="en-US" dirty="0"/>
              <a:t>(See Bid Solicitation Section §</a:t>
            </a:r>
            <a:r>
              <a:rPr lang="en-US" dirty="0" smtClean="0"/>
              <a:t>4.4.3.4.2)</a:t>
            </a:r>
            <a:r>
              <a:rPr lang="en-US" dirty="0"/>
              <a:t> </a:t>
            </a:r>
          </a:p>
          <a:p>
            <a:pPr fontAlgn="base"/>
            <a:endParaRPr lang="en-US" b="1" u="sng" dirty="0" smtClean="0"/>
          </a:p>
        </p:txBody>
      </p:sp>
    </p:spTree>
    <p:extLst>
      <p:ext uri="{BB962C8B-B14F-4D97-AF65-F5344CB8AC3E}">
        <p14:creationId xmlns:p14="http://schemas.microsoft.com/office/powerpoint/2010/main" val="40017995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QUOTE. THESE FORMS </a:t>
            </a:r>
            <a:r>
              <a:rPr lang="en-US" sz="2000" b="1" u="sng" dirty="0">
                <a:solidFill>
                  <a:srgbClr val="FFFF00"/>
                </a:solidFill>
              </a:rPr>
              <a:t>MUST</a:t>
            </a:r>
            <a:r>
              <a:rPr lang="en-US" sz="2000" b="1" dirty="0">
                <a:solidFill>
                  <a:srgbClr val="EBEBEB"/>
                </a:solidFill>
              </a:rPr>
              <a:t> BE SUBMITTED PRIOR TO THE AWARD 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474516482"/>
              </p:ext>
            </p:extLst>
          </p:nvPr>
        </p:nvGraphicFramePr>
        <p:xfrm>
          <a:off x="685800" y="1565907"/>
          <a:ext cx="10824210" cy="5166362"/>
        </p:xfrm>
        <a:graphic>
          <a:graphicData uri="http://schemas.openxmlformats.org/drawingml/2006/table">
            <a:tbl>
              <a:tblPr firstRow="1" firstCol="1" bandRow="1"/>
              <a:tblGrid>
                <a:gridCol w="717267">
                  <a:extLst>
                    <a:ext uri="{9D8B030D-6E8A-4147-A177-3AD203B41FA5}">
                      <a16:colId xmlns:a16="http://schemas.microsoft.com/office/drawing/2014/main" val="3653060908"/>
                    </a:ext>
                  </a:extLst>
                </a:gridCol>
                <a:gridCol w="10106943">
                  <a:extLst>
                    <a:ext uri="{9D8B030D-6E8A-4147-A177-3AD203B41FA5}">
                      <a16:colId xmlns:a16="http://schemas.microsoft.com/office/drawing/2014/main" val="171298430"/>
                    </a:ext>
                  </a:extLst>
                </a:gridCol>
              </a:tblGrid>
              <a:tr h="501179">
                <a:tc gridSpan="2">
                  <a:txBody>
                    <a:bodyPr/>
                    <a:lstStyle/>
                    <a:p>
                      <a:pPr marL="0" marR="0">
                        <a:lnSpc>
                          <a:spcPct val="107000"/>
                        </a:lnSpc>
                        <a:spcBef>
                          <a:spcPts val="0"/>
                        </a:spcBef>
                        <a:spcAft>
                          <a:spcPts val="0"/>
                        </a:spcAft>
                      </a:pPr>
                      <a:r>
                        <a:rPr lang="en-US" sz="14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PROOF OF BUSINESS REGISTRATION </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42595" marR="0">
                        <a:lnSpc>
                          <a:spcPct val="107000"/>
                        </a:lnSpc>
                        <a:spcBef>
                          <a:spcPts val="0"/>
                        </a:spcBef>
                        <a:spcAft>
                          <a:spcPts val="0"/>
                        </a:spcAft>
                      </a:pPr>
                      <a:r>
                        <a:rPr lang="en-US" sz="14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may register your business </a:t>
                      </a: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HERE</a:t>
                      </a:r>
                      <a:r>
                        <a:rPr lang="en-US" sz="14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or obtain a copy of the Business Registration Certificate </a:t>
                      </a: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HERE</a:t>
                      </a:r>
                      <a:r>
                        <a:rPr lang="en-US" sz="14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818649655"/>
                  </a:ext>
                </a:extLst>
              </a:tr>
              <a:tr h="351294">
                <a:tc gridSpan="2">
                  <a:txBody>
                    <a:bodyPr/>
                    <a:lstStyle/>
                    <a:p>
                      <a:pPr marL="0" marR="0">
                        <a:lnSpc>
                          <a:spcPct val="107000"/>
                        </a:lnSpc>
                        <a:spcBef>
                          <a:spcPts val="0"/>
                        </a:spcBef>
                        <a:spcAft>
                          <a:spcPts val="0"/>
                        </a:spcAft>
                      </a:pPr>
                      <a:r>
                        <a:rPr lang="en-US" sz="1400" b="1"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DISCLOSURE OF INVESTIGATIONS AND OTHER ACTIONS INVOLVING VENDOR</a:t>
                      </a:r>
                      <a:r>
                        <a:rPr lang="en-US" sz="1400" b="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270146520"/>
                  </a:ext>
                </a:extLst>
              </a:tr>
              <a:tr h="351294">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DISCLOSURE OF INVESTMENT ACTIVITIES IN IRAN FORM</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922288490"/>
                  </a:ext>
                </a:extLst>
              </a:tr>
              <a:tr h="351294">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5"/>
                        </a:rPr>
                        <a:t>SOURCE DISCLOSURE FORM</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§§4.4.2.3 and 7.1.2)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060253840"/>
                  </a:ext>
                </a:extLst>
              </a:tr>
              <a:tr h="351294">
                <a:tc gridSpan="2">
                  <a:txBody>
                    <a:bodyPr/>
                    <a:lstStyle/>
                    <a:p>
                      <a:pPr marL="0" marR="0">
                        <a:lnSpc>
                          <a:spcPct val="107000"/>
                        </a:lnSpc>
                        <a:spcBef>
                          <a:spcPts val="0"/>
                        </a:spcBef>
                        <a:spcAft>
                          <a:spcPts val="0"/>
                        </a:spcAft>
                      </a:pP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6"/>
                        </a:rPr>
                        <a:t>COOPERATIVE PURCHASING FORM</a:t>
                      </a:r>
                      <a:r>
                        <a:rPr lang="en-US" sz="1400">
                          <a:effectLst/>
                          <a:latin typeface="Times New Roman" panose="02020603050405020304" pitchFamily="18" charset="0"/>
                          <a:ea typeface="Calibri" panose="020F0502020204030204" pitchFamily="34" charset="0"/>
                          <a:cs typeface="Times New Roman" panose="02020603050405020304" pitchFamily="18" charset="0"/>
                        </a:rPr>
                        <a:t> (Bid Solicitation §4.4.6)</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680712929"/>
                  </a:ext>
                </a:extLst>
              </a:tr>
              <a:tr h="351294">
                <a:tc gridSpan="2">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CERTIFICATE OF INSURANCE / ACORD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3529112964"/>
                  </a:ext>
                </a:extLst>
              </a:tr>
              <a:tr h="501179">
                <a:tc gridSpan="2">
                  <a:txBody>
                    <a:bodyPr/>
                    <a:lstStyle/>
                    <a:p>
                      <a:pPr marL="0" marR="0">
                        <a:lnSpc>
                          <a:spcPct val="107000"/>
                        </a:lnSpc>
                        <a:spcBef>
                          <a:spcPts val="0"/>
                        </a:spcBef>
                        <a:spcAft>
                          <a:spcPts val="0"/>
                        </a:spcAft>
                      </a:pPr>
                      <a:r>
                        <a:rPr lang="en-US" sz="1400" b="1"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7"/>
                        </a:rPr>
                        <a:t>TWO-YEAR CHAPTER 51/EXECUTIVE ORDER 117 VENDOR CERTIFICATION AND DISCLOSURE OF POLITICAL CONTRIBUTIONS</a:t>
                      </a: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§7.1.1)</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983038751"/>
                  </a:ext>
                </a:extLst>
              </a:tr>
              <a:tr h="501179">
                <a:tc gridSpan="2">
                  <a:txBody>
                    <a:bodyPr/>
                    <a:lstStyle/>
                    <a:p>
                      <a:pPr marL="0" marR="0">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AFFIRMATIVE ACTION COMPLIANCE </a:t>
                      </a:r>
                      <a:r>
                        <a:rPr lang="en-US" sz="1400">
                          <a:effectLst/>
                          <a:latin typeface="Times New Roman" panose="02020603050405020304" pitchFamily="18" charset="0"/>
                          <a:ea typeface="Calibri" panose="020F0502020204030204" pitchFamily="34" charset="0"/>
                          <a:cs typeface="Times New Roman" panose="02020603050405020304" pitchFamily="18" charset="0"/>
                        </a:rPr>
                        <a:t>(</a:t>
                      </a:r>
                      <a:r>
                        <a:rPr lang="en-US" sz="1400" b="1" i="1">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§7.1.3)</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Submit one of the following:</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569811106"/>
                  </a:ext>
                </a:extLst>
              </a:tr>
              <a:tr h="351294">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NEW JERSEY CERTIFICATE OF EMPLOYEE INFORMATION REPORT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7612025"/>
                  </a:ext>
                </a:extLst>
              </a:tr>
              <a:tr h="501179">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a:effectLst/>
                          <a:latin typeface="Times New Roman" panose="02020603050405020304" pitchFamily="18" charset="0"/>
                          <a:ea typeface="Calibri" panose="020F0502020204030204" pitchFamily="34" charset="0"/>
                          <a:cs typeface="Times New Roman" panose="02020603050405020304" pitchFamily="18" charset="0"/>
                        </a:rPr>
                        <a:t>FEDERAL LETTER OF APPROVAL VERIFYING A FEDERALLY APPROVED OR SANCTIONED AFFIRMATIVE ACTION PROGRAM (Dated within 1 year of the Quote submission)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8082181"/>
                  </a:ext>
                </a:extLst>
              </a:tr>
              <a:tr h="351294">
                <a:tc>
                  <a:txBody>
                    <a:bodyPr/>
                    <a:lstStyle/>
                    <a:p>
                      <a:pPr marL="0" marR="0" algn="ctr">
                        <a:lnSpc>
                          <a:spcPct val="107000"/>
                        </a:lnSpc>
                        <a:spcBef>
                          <a:spcPts val="0"/>
                        </a:spcBef>
                        <a:spcAft>
                          <a:spcPts val="0"/>
                        </a:spcAft>
                      </a:pPr>
                      <a:r>
                        <a:rPr lang="en-US" sz="140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nSpc>
                          <a:spcPct val="107000"/>
                        </a:lnSpc>
                        <a:spcBef>
                          <a:spcPts val="0"/>
                        </a:spcBef>
                        <a:spcAft>
                          <a:spcPts val="0"/>
                        </a:spcAft>
                        <a:buFont typeface="Symbol" panose="05050102010706020507" pitchFamily="18" charset="2"/>
                        <a:buChar char=""/>
                      </a:pPr>
                      <a:r>
                        <a:rPr lang="en-US" sz="1400" b="1" u="sng">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8"/>
                        </a:rPr>
                        <a:t>AFFIRMATIVE ACTION EMPLOYEE INFORMATION REPORT (FORM AA302)</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20295343"/>
                  </a:ext>
                </a:extLst>
              </a:tr>
              <a:tr h="351294">
                <a:tc gridSpan="2">
                  <a:txBody>
                    <a:bodyPr/>
                    <a:lstStyle/>
                    <a:p>
                      <a:pPr marL="0" marR="0">
                        <a:lnSpc>
                          <a:spcPct val="107000"/>
                        </a:lnSpc>
                        <a:spcBef>
                          <a:spcPts val="0"/>
                        </a:spcBef>
                        <a:spcAft>
                          <a:spcPts val="0"/>
                        </a:spcAft>
                      </a:pPr>
                      <a:r>
                        <a:rPr lang="en-US" sz="1400" b="1" dirty="0">
                          <a:effectLst/>
                          <a:latin typeface="Times New Roman" panose="02020603050405020304" pitchFamily="18" charset="0"/>
                          <a:ea typeface="Calibri" panose="020F0502020204030204" pitchFamily="34" charset="0"/>
                          <a:cs typeface="Times New Roman" panose="02020603050405020304" pitchFamily="18" charset="0"/>
                        </a:rPr>
                        <a:t>CONFIDENTIALITY AND COMMITTEMENT TO DEFEND</a:t>
                      </a:r>
                      <a:r>
                        <a:rPr lang="en-US"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400" b="1" i="1" dirty="0">
                          <a:solidFill>
                            <a:srgbClr val="5B9BD5"/>
                          </a:solidFill>
                          <a:effectLst/>
                          <a:latin typeface="Times New Roman" panose="02020603050405020304" pitchFamily="18" charset="0"/>
                          <a:ea typeface="Calibri" panose="020F0502020204030204" pitchFamily="34" charset="0"/>
                          <a:cs typeface="Times New Roman" panose="02020603050405020304" pitchFamily="18" charset="0"/>
                        </a:rPr>
                        <a:t>Bid Solicitation §4.4.2.4)</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2612076045"/>
                  </a:ext>
                </a:extLst>
              </a:tr>
              <a:tr h="351294">
                <a:tc gridSpan="2">
                  <a:txBody>
                    <a:bodyPr/>
                    <a:lstStyle/>
                    <a:p>
                      <a:pPr marL="0" marR="0">
                        <a:lnSpc>
                          <a:spcPct val="107000"/>
                        </a:lnSpc>
                        <a:spcBef>
                          <a:spcPts val="0"/>
                        </a:spcBef>
                        <a:spcAft>
                          <a:spcPts val="0"/>
                        </a:spcAft>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744595725"/>
                  </a:ext>
                </a:extLst>
              </a:tr>
            </a:tbl>
          </a:graphicData>
        </a:graphic>
      </p:graphicFrame>
    </p:spTree>
    <p:extLst>
      <p:ext uri="{BB962C8B-B14F-4D97-AF65-F5344CB8AC3E}">
        <p14:creationId xmlns:p14="http://schemas.microsoft.com/office/powerpoint/2010/main" val="3172181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566198" cy="1400530"/>
          </a:xfrm>
        </p:spPr>
        <p:txBody>
          <a:bodyPr/>
          <a:lstStyle/>
          <a:p>
            <a:r>
              <a:rPr lang="en-US" u="sng" dirty="0" smtClean="0"/>
              <a:t>Small Business Set-Aside Blanket P.O.</a:t>
            </a:r>
            <a:endParaRPr lang="en-US" u="sng" dirty="0"/>
          </a:p>
        </p:txBody>
      </p:sp>
      <p:sp>
        <p:nvSpPr>
          <p:cNvPr id="3" name="Content Placeholder 2"/>
          <p:cNvSpPr>
            <a:spLocks noGrp="1"/>
          </p:cNvSpPr>
          <p:nvPr>
            <p:ph idx="1"/>
          </p:nvPr>
        </p:nvSpPr>
        <p:spPr>
          <a:xfrm>
            <a:off x="1103312" y="1439502"/>
            <a:ext cx="8946541" cy="4808898"/>
          </a:xfrm>
        </p:spPr>
        <p:txBody>
          <a:bodyPr>
            <a:normAutofit fontScale="70000" lnSpcReduction="20000"/>
          </a:bodyPr>
          <a:lstStyle/>
          <a:p>
            <a:pPr marL="0" indent="0">
              <a:buNone/>
            </a:pPr>
            <a:r>
              <a:rPr lang="en-US" dirty="0"/>
              <a:t>Pursuant to the provisions of N.J.S.A. 52:32-17</a:t>
            </a:r>
            <a:r>
              <a:rPr lang="en-US" b="1" dirty="0"/>
              <a:t> </a:t>
            </a:r>
            <a:r>
              <a:rPr lang="en-US" dirty="0"/>
              <a:t>and N.J.A.C. 17:13 this is a full Set-Aside Blanket P.O. for </a:t>
            </a:r>
            <a:r>
              <a:rPr lang="en-US" b="1" dirty="0"/>
              <a:t>Categories I, II, </a:t>
            </a:r>
            <a:r>
              <a:rPr lang="en-US" b="1" dirty="0" smtClean="0"/>
              <a:t>or </a:t>
            </a:r>
            <a:r>
              <a:rPr lang="en-US" b="1" dirty="0"/>
              <a:t>III </a:t>
            </a:r>
            <a:r>
              <a:rPr lang="en-US" dirty="0"/>
              <a:t>for Small Businesses.  The Vendor {Bidder} must be registered as a qualifying small business with the Division of Revenue and Enterprise Services, Small Business Registration and M/WBE Certification Services Unit by the date the Quote is received and opened.   </a:t>
            </a:r>
          </a:p>
          <a:p>
            <a:pPr marL="0" indent="0">
              <a:buNone/>
            </a:pPr>
            <a:r>
              <a:rPr lang="en-US" dirty="0"/>
              <a:t>A Vendor {Bidder} should verify its Small, Minority, Veteran, and Women Owned Business Certification status on the “Maintain Terms and Categories” Tab within its profile in </a:t>
            </a:r>
            <a:r>
              <a:rPr lang="en-US" b="1" i="1" dirty="0"/>
              <a:t>NJSTART</a:t>
            </a:r>
            <a:r>
              <a:rPr lang="en-US" dirty="0"/>
              <a:t>. In the event of an issue with a Vendor’s {Bidder’s} Small, Minority, Veteran, and Women Owned Business Certification status, </a:t>
            </a:r>
            <a:r>
              <a:rPr lang="en-US" b="1" i="1" dirty="0"/>
              <a:t>NJSTART</a:t>
            </a:r>
            <a:r>
              <a:rPr lang="en-US" dirty="0"/>
              <a:t> provides a link to take corrective action</a:t>
            </a:r>
            <a:r>
              <a:rPr lang="en-US" dirty="0" smtClean="0"/>
              <a:t>.</a:t>
            </a:r>
            <a:endParaRPr lang="en-US" dirty="0"/>
          </a:p>
          <a:p>
            <a:pPr marL="0" indent="0">
              <a:buNone/>
            </a:pPr>
            <a:r>
              <a:rPr lang="en-US" dirty="0"/>
              <a:t>If the Vendor {Bidder} has previously registered or been certified as a Small Business Enterprise, the Vendor {Bidder} should ensure it is currently registered and that its registration is active with the Division of Revenue and Enterprise Services, Small Business Registration and M/WBE Certification Services Unit, prior to the quote opening date, to be eligible for award.  The Vendor {Bidder} should ensure that it has completed the annual verification, if required</a:t>
            </a:r>
            <a:r>
              <a:rPr lang="en-US" dirty="0" smtClean="0"/>
              <a:t>.</a:t>
            </a:r>
            <a:endParaRPr lang="en-US" dirty="0"/>
          </a:p>
          <a:p>
            <a:pPr marL="0" indent="0">
              <a:buNone/>
            </a:pPr>
            <a:r>
              <a:rPr lang="en-US" dirty="0"/>
              <a:t>Information, registration requirements and application are available by contacting the agency at</a:t>
            </a:r>
            <a:r>
              <a:rPr lang="en-US" dirty="0" smtClean="0"/>
              <a:t>:</a:t>
            </a:r>
          </a:p>
          <a:p>
            <a:pPr marL="0" indent="0">
              <a:buNone/>
            </a:pPr>
            <a:endParaRPr lang="en-US" dirty="0"/>
          </a:p>
          <a:p>
            <a:pPr marL="0" indent="0" algn="ctr">
              <a:buNone/>
            </a:pPr>
            <a:r>
              <a:rPr lang="en-US" sz="1700" dirty="0"/>
              <a:t>New </a:t>
            </a:r>
            <a:r>
              <a:rPr lang="en-US" sz="1700" dirty="0" smtClean="0"/>
              <a:t>Jersey </a:t>
            </a:r>
            <a:r>
              <a:rPr lang="en-US" sz="1700" dirty="0"/>
              <a:t>Department of the </a:t>
            </a:r>
            <a:r>
              <a:rPr lang="en-US" sz="1700" dirty="0" smtClean="0"/>
              <a:t>Treasury, Division </a:t>
            </a:r>
            <a:r>
              <a:rPr lang="en-US" sz="1700" dirty="0"/>
              <a:t>of Revenue and Enterprise Services</a:t>
            </a:r>
          </a:p>
          <a:p>
            <a:pPr marL="0" indent="0" algn="ctr">
              <a:buNone/>
            </a:pPr>
            <a:r>
              <a:rPr lang="en-US" sz="1700" dirty="0"/>
              <a:t>Small Business Registration and M/WBE Certification Services Unit</a:t>
            </a:r>
          </a:p>
          <a:p>
            <a:pPr marL="0" indent="0" algn="ctr">
              <a:buNone/>
            </a:pPr>
            <a:r>
              <a:rPr lang="x-none" sz="1700" dirty="0"/>
              <a:t>PO Box </a:t>
            </a:r>
            <a:r>
              <a:rPr lang="en-US" sz="1700" dirty="0" smtClean="0"/>
              <a:t>445, </a:t>
            </a:r>
            <a:r>
              <a:rPr lang="x-none" sz="1700" dirty="0" smtClean="0"/>
              <a:t>Trenton</a:t>
            </a:r>
            <a:r>
              <a:rPr lang="x-none" sz="1700" dirty="0"/>
              <a:t>, NJ  086</a:t>
            </a:r>
            <a:r>
              <a:rPr lang="en-US" sz="1700" dirty="0"/>
              <a:t>45</a:t>
            </a:r>
          </a:p>
          <a:p>
            <a:pPr marL="0" indent="0" algn="ctr">
              <a:buNone/>
            </a:pPr>
            <a:r>
              <a:rPr lang="en-US" sz="1700" dirty="0" smtClean="0"/>
              <a:t>609-292-2146</a:t>
            </a:r>
            <a:endParaRPr lang="en-US" sz="1700" dirty="0"/>
          </a:p>
          <a:p>
            <a:pPr marL="0" indent="0" algn="ctr">
              <a:buNone/>
            </a:pPr>
            <a:r>
              <a:rPr lang="en-US" sz="1700" dirty="0" smtClean="0"/>
              <a:t>On-line </a:t>
            </a:r>
            <a:r>
              <a:rPr lang="en-US" sz="1700" dirty="0"/>
              <a:t>application is available </a:t>
            </a:r>
            <a:r>
              <a:rPr lang="en-US" sz="1700" dirty="0" smtClean="0"/>
              <a:t>at: </a:t>
            </a:r>
            <a:r>
              <a:rPr lang="en-US" sz="1700" u="sng" dirty="0" smtClean="0">
                <a:hlinkClick r:id="rId2"/>
              </a:rPr>
              <a:t>https</a:t>
            </a:r>
            <a:r>
              <a:rPr lang="en-US" sz="1700" u="sng" dirty="0">
                <a:hlinkClick r:id="rId2"/>
              </a:rPr>
              <a:t>://www.njportal.com/DOR/SBERegistry/</a:t>
            </a:r>
            <a:endParaRPr lang="en-US" sz="1700" dirty="0"/>
          </a:p>
          <a:p>
            <a:pPr marL="0" indent="0">
              <a:buNone/>
            </a:pPr>
            <a:endParaRPr lang="en-US" dirty="0"/>
          </a:p>
        </p:txBody>
      </p:sp>
    </p:spTree>
    <p:extLst>
      <p:ext uri="{BB962C8B-B14F-4D97-AF65-F5344CB8AC3E}">
        <p14:creationId xmlns:p14="http://schemas.microsoft.com/office/powerpoint/2010/main" val="2793780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lang="en-US" sz="3200" b="1" dirty="0"/>
              <a:t>T2619 – Solid Waste Disposal/Recycling - NJDOT Maintenance Facilities</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fontScale="925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for directions</a:t>
            </a:r>
            <a:r>
              <a:rPr lang="en-US" dirty="0" smtClean="0"/>
              <a:t>.</a:t>
            </a:r>
          </a:p>
          <a:p>
            <a:r>
              <a:rPr lang="en-US" dirty="0"/>
              <a:t>Vendor must submit pricing for all items within a region to be eligible for award of that region.</a:t>
            </a:r>
          </a:p>
          <a:p>
            <a:endParaRPr lang="en-US" dirty="0"/>
          </a:p>
        </p:txBody>
      </p:sp>
      <p:sp>
        <p:nvSpPr>
          <p:cNvPr id="4" name="Content Placeholder 2">
            <a:extLst>
              <a:ext uri="{FF2B5EF4-FFF2-40B4-BE49-F238E27FC236}">
                <a16:creationId xmlns:a16="http://schemas.microsoft.com/office/drawing/2014/main" id="{54E32F53-6ED5-4FD4-9912-AE15707FBFA3}"/>
              </a:ext>
            </a:extLst>
          </p:cNvPr>
          <p:cNvSpPr txBox="1">
            <a:spLocks/>
          </p:cNvSpPr>
          <p:nvPr/>
        </p:nvSpPr>
        <p:spPr>
          <a:xfrm>
            <a:off x="1836990" y="5610495"/>
            <a:ext cx="10197167"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endParaRPr lang="en-US" dirty="0"/>
          </a:p>
        </p:txBody>
      </p:sp>
      <p:graphicFrame>
        <p:nvGraphicFramePr>
          <p:cNvPr id="11" name="Object 10"/>
          <p:cNvGraphicFramePr>
            <a:graphicFrameLocks noChangeAspect="1"/>
          </p:cNvGraphicFramePr>
          <p:nvPr>
            <p:extLst>
              <p:ext uri="{D42A27DB-BD31-4B8C-83A1-F6EECF244321}">
                <p14:modId xmlns:p14="http://schemas.microsoft.com/office/powerpoint/2010/main" val="2838848966"/>
              </p:ext>
            </p:extLst>
          </p:nvPr>
        </p:nvGraphicFramePr>
        <p:xfrm>
          <a:off x="4923064" y="1294432"/>
          <a:ext cx="6245679" cy="5270870"/>
        </p:xfrm>
        <a:graphic>
          <a:graphicData uri="http://schemas.openxmlformats.org/presentationml/2006/ole">
            <mc:AlternateContent xmlns:mc="http://schemas.openxmlformats.org/markup-compatibility/2006">
              <mc:Choice xmlns:v="urn:schemas-microsoft-com:vml" Requires="v">
                <p:oleObj spid="_x0000_s1027" name="Worksheet" r:id="rId3" imgW="6896052" imgH="5819646" progId="Excel.Sheet.12">
                  <p:embed/>
                </p:oleObj>
              </mc:Choice>
              <mc:Fallback>
                <p:oleObj name="Worksheet" r:id="rId3" imgW="6896052" imgH="5819646" progId="Excel.Sheet.12">
                  <p:embed/>
                  <p:pic>
                    <p:nvPicPr>
                      <p:cNvPr id="0" name=""/>
                      <p:cNvPicPr/>
                      <p:nvPr/>
                    </p:nvPicPr>
                    <p:blipFill>
                      <a:blip r:embed="rId4"/>
                      <a:stretch>
                        <a:fillRect/>
                      </a:stretch>
                    </p:blipFill>
                    <p:spPr>
                      <a:xfrm>
                        <a:off x="4923064" y="1294432"/>
                        <a:ext cx="6245679" cy="5270870"/>
                      </a:xfrm>
                      <a:prstGeom prst="rect">
                        <a:avLst/>
                      </a:prstGeom>
                      <a:solidFill>
                        <a:schemeClr val="tx1"/>
                      </a:solidFill>
                    </p:spPr>
                  </p:pic>
                </p:oleObj>
              </mc:Fallback>
            </mc:AlternateContent>
          </a:graphicData>
        </a:graphic>
      </p:graphicFrame>
    </p:spTree>
    <p:extLst>
      <p:ext uri="{BB962C8B-B14F-4D97-AF65-F5344CB8AC3E}">
        <p14:creationId xmlns:p14="http://schemas.microsoft.com/office/powerpoint/2010/main" val="13098985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a:t>
            </a:r>
            <a:r>
              <a:rPr lang="en-US" sz="4000" dirty="0" smtClean="0"/>
              <a:t>on March 9, 2022</a:t>
            </a:r>
            <a:endParaRPr lang="en-US" sz="4000" dirty="0" smtClean="0"/>
          </a:p>
          <a:p>
            <a:endParaRPr lang="en-US" sz="4000" dirty="0"/>
          </a:p>
          <a:p>
            <a:r>
              <a:rPr lang="en-US" sz="4000" dirty="0"/>
              <a:t>Quotes due by </a:t>
            </a:r>
            <a:r>
              <a:rPr lang="en-US" sz="4000" dirty="0" smtClean="0"/>
              <a:t>2pm </a:t>
            </a:r>
            <a:r>
              <a:rPr lang="en-US" sz="4000" dirty="0" smtClean="0"/>
              <a:t>on April 8, 2022</a:t>
            </a:r>
            <a:endParaRPr lang="en-US" sz="4000" b="1" u="sng"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2214</TotalTime>
  <Words>1255</Words>
  <Application>Microsoft Office PowerPoint</Application>
  <PresentationFormat>Widescreen</PresentationFormat>
  <Paragraphs>93</Paragraphs>
  <Slides>15</Slides>
  <Notes>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15</vt:i4>
      </vt:variant>
    </vt:vector>
  </HeadingPairs>
  <TitlesOfParts>
    <vt:vector size="23" baseType="lpstr">
      <vt:lpstr>Arial</vt:lpstr>
      <vt:lpstr>Calibri</vt:lpstr>
      <vt:lpstr>Century Gothic</vt:lpstr>
      <vt:lpstr>Symbol</vt:lpstr>
      <vt:lpstr>Times New Roman</vt:lpstr>
      <vt:lpstr>Wingdings 3</vt:lpstr>
      <vt:lpstr>Ion</vt:lpstr>
      <vt:lpstr>Worksheet</vt:lpstr>
      <vt:lpstr>Optional Pre-Quote Conference T2619 – Solid Waste Disposal/Recycling - NJDOT Maintenance Facilities  22DPP00683</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THESE FORMS MUST BE SUBMITTED PRIOR TO THE AWARD OF THE MASTER BLANKET PURCHASE ORDER. </vt:lpstr>
      <vt:lpstr>Small Business Set-Aside Blanket P.O.</vt:lpstr>
      <vt:lpstr>State-Supplied Price Sheet T2619 – Solid Waste Disposal/Recycling - NJDOT Maintenance Facilities</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Maciolek, Michael [TREAS]</cp:lastModifiedBy>
  <cp:revision>118</cp:revision>
  <cp:lastPrinted>2020-02-11T14:28:14Z</cp:lastPrinted>
  <dcterms:created xsi:type="dcterms:W3CDTF">2020-01-31T19:31:42Z</dcterms:created>
  <dcterms:modified xsi:type="dcterms:W3CDTF">2022-01-31T16:42:47Z</dcterms:modified>
</cp:coreProperties>
</file>