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81" r:id="rId7"/>
    <p:sldId id="272" r:id="rId8"/>
    <p:sldId id="274" r:id="rId9"/>
    <p:sldId id="268" r:id="rId10"/>
    <p:sldId id="269" r:id="rId11"/>
    <p:sldId id="273" r:id="rId12"/>
    <p:sldId id="277" r:id="rId13"/>
    <p:sldId id="278" r:id="rId14"/>
    <p:sldId id="280"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62"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9/27/2021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state.nj.us/treasury/purchase/forms/OwnershipDisclosure.pdf" TargetMode="External"/><Relationship Id="rId2" Type="http://schemas.openxmlformats.org/officeDocument/2006/relationships/hyperlink" Target="https://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s://www.state.nj.us/treasury/purchase/forms/SubcontractorUtilizationPlan.pdf"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state.nj.us/treasury/purchase/forms/SourceDisclosureCertification.pdf" TargetMode="External"/><Relationship Id="rId3" Type="http://schemas.openxmlformats.org/officeDocument/2006/relationships/hyperlink" Target="https://www.nj.gov/treasury/purchase/forms/DisclosureofInvestigations.pdf" TargetMode="External"/><Relationship Id="rId7" Type="http://schemas.openxmlformats.org/officeDocument/2006/relationships/hyperlink" Target="https://www.state.nj.us/treasury/purchase/forms/AA_%20Supplement.pdf" TargetMode="External"/><Relationship Id="rId2" Type="http://schemas.openxmlformats.org/officeDocument/2006/relationships/hyperlink" Target="https://www.state.nj.us/treasury/purchase/forms/DisclosureofInvestmentActivitiesinIran.pdf" TargetMode="External"/><Relationship Id="rId1" Type="http://schemas.openxmlformats.org/officeDocument/2006/relationships/slideLayout" Target="../slideLayouts/slideLayout2.xml"/><Relationship Id="rId6" Type="http://schemas.openxmlformats.org/officeDocument/2006/relationships/hyperlink" Target="https://www.state.nj.us/treasury/purchase/forms/eo134/Chapter51.pdf" TargetMode="External"/><Relationship Id="rId5" Type="http://schemas.openxmlformats.org/officeDocument/2006/relationships/hyperlink" Target="https://www1.state.nj.us/TYTR_BRC/jsp/BRCLoginJsp.jsp" TargetMode="External"/><Relationship Id="rId4" Type="http://schemas.openxmlformats.org/officeDocument/2006/relationships/hyperlink" Target="https://www.state.nj.us/treasury/revenue/busregcert.shtml"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1480" y="168166"/>
            <a:ext cx="9806940" cy="5113711"/>
          </a:xfrm>
        </p:spPr>
        <p:txBody>
          <a:bodyPr/>
          <a:lstStyle/>
          <a:p>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a:t/>
            </a:r>
            <a:br>
              <a:rPr lang="en-US" sz="5400" u="sng" dirty="0"/>
            </a:br>
            <a:r>
              <a:rPr lang="en-US" sz="5400" u="sng" dirty="0" smtClean="0"/>
              <a:t>Optional </a:t>
            </a:r>
            <a:r>
              <a:rPr lang="en-US" sz="5400" u="sng" dirty="0"/>
              <a:t>Pre-Quote Conference:</a:t>
            </a:r>
            <a:r>
              <a:rPr lang="en-US" sz="5400" dirty="0"/>
              <a:t/>
            </a:r>
            <a:br>
              <a:rPr lang="en-US" sz="5400" dirty="0"/>
            </a:br>
            <a:r>
              <a:rPr lang="en-US" sz="3200" b="1" dirty="0"/>
              <a:t>T1076 – The Emergency Food Assistance Program: Food Storage and Delivery</a:t>
            </a:r>
            <a:br>
              <a:rPr lang="en-US" sz="3200" b="1" dirty="0"/>
            </a:br>
            <a:r>
              <a:rPr lang="en-US" sz="3200" b="1" dirty="0"/>
              <a:t/>
            </a:r>
            <a:br>
              <a:rPr lang="en-US" sz="3200" b="1" dirty="0"/>
            </a:br>
            <a:r>
              <a:rPr lang="en-US" sz="5400" dirty="0"/>
              <a:t/>
            </a:r>
            <a:br>
              <a:rPr lang="en-US" sz="5400" dirty="0"/>
            </a:br>
            <a:r>
              <a:rPr lang="en-US" sz="5400" dirty="0"/>
              <a:t>Bid Solicitation #</a:t>
            </a:r>
            <a:r>
              <a:rPr lang="en-US" sz="5400" dirty="0" smtClean="0"/>
              <a:t>22DPP00685</a:t>
            </a:r>
            <a:endParaRPr lang="en-US" sz="5400" dirty="0"/>
          </a:p>
        </p:txBody>
      </p:sp>
      <p:sp>
        <p:nvSpPr>
          <p:cNvPr id="3" name="Subtitle 2"/>
          <p:cNvSpPr>
            <a:spLocks noGrp="1"/>
          </p:cNvSpPr>
          <p:nvPr>
            <p:ph type="subTitle" idx="1"/>
          </p:nvPr>
        </p:nvSpPr>
        <p:spPr>
          <a:xfrm>
            <a:off x="1154955" y="5281877"/>
            <a:ext cx="8825658" cy="1279388"/>
          </a:xfrm>
        </p:spPr>
        <p:txBody>
          <a:bodyPr>
            <a:normAutofit/>
          </a:bodyPr>
          <a:lstStyle/>
          <a:p>
            <a:r>
              <a:rPr lang="en-US" sz="2800" dirty="0"/>
              <a:t>Q&amp;a due by </a:t>
            </a:r>
            <a:r>
              <a:rPr lang="en-US" sz="2800" b="1" dirty="0"/>
              <a:t>2pm </a:t>
            </a:r>
            <a:r>
              <a:rPr lang="en-US" sz="2800" dirty="0"/>
              <a:t>on</a:t>
            </a:r>
            <a:r>
              <a:rPr lang="en-US" sz="2800" b="1" dirty="0"/>
              <a:t> </a:t>
            </a:r>
            <a:r>
              <a:rPr lang="en-US" sz="2800" b="1" dirty="0" smtClean="0"/>
              <a:t>October 27, </a:t>
            </a:r>
            <a:r>
              <a:rPr lang="en-US" sz="2800" b="1" dirty="0"/>
              <a:t>2021 </a:t>
            </a:r>
          </a:p>
          <a:p>
            <a:r>
              <a:rPr lang="en-US" sz="2800" dirty="0"/>
              <a:t>Quotes due by </a:t>
            </a:r>
            <a:r>
              <a:rPr lang="en-US" sz="2800" b="1" dirty="0"/>
              <a:t>2pm</a:t>
            </a:r>
            <a:r>
              <a:rPr lang="en-US" sz="2800" dirty="0"/>
              <a:t> on </a:t>
            </a:r>
            <a:r>
              <a:rPr lang="en-US" sz="2800" b="1" dirty="0" smtClean="0"/>
              <a:t>December 1, </a:t>
            </a:r>
            <a:r>
              <a:rPr lang="en-US" sz="2800" b="1" dirty="0"/>
              <a:t>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when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32878"/>
            <a:ext cx="8946541" cy="4473612"/>
          </a:xfrm>
        </p:spPr>
        <p:txBody>
          <a:bodyPr>
            <a:normAutofit fontScale="77500" lnSpcReduction="20000"/>
          </a:bodyPr>
          <a:lstStyle/>
          <a:p>
            <a:r>
              <a:rPr lang="en-US" sz="2400" dirty="0"/>
              <a:t>Section 6: Evaluation criteria, clarifications, best and final offer</a:t>
            </a:r>
          </a:p>
          <a:p>
            <a:r>
              <a:rPr lang="en-US" sz="2400" dirty="0"/>
              <a:t>Section 7: Pre-award requirements</a:t>
            </a:r>
          </a:p>
          <a:p>
            <a:r>
              <a:rPr lang="en-US" sz="2400" dirty="0"/>
              <a:t>Section 8: State Contract Manager </a:t>
            </a:r>
          </a:p>
          <a:p>
            <a:r>
              <a:rPr lang="en-US" sz="2400" dirty="0"/>
              <a:t>Section 9: Standard Terms and Conditions</a:t>
            </a:r>
          </a:p>
          <a:p>
            <a:endParaRPr lang="en-US" sz="2400" dirty="0"/>
          </a:p>
          <a:p>
            <a:r>
              <a:rPr lang="en-US" sz="2400" dirty="0"/>
              <a:t>Reminders</a:t>
            </a:r>
          </a:p>
          <a:p>
            <a:pPr lvl="1"/>
            <a:r>
              <a:rPr lang="en-US" sz="2100" dirty="0"/>
              <a:t>Review Bid Solicitation in its entirety and submit any questions prior to the deadline including exceptions. Updated documents will be posted in NJSTART and should be reviewed as posted.</a:t>
            </a:r>
          </a:p>
          <a:p>
            <a:pPr lvl="1"/>
            <a:r>
              <a:rPr lang="en-US" sz="2100"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sz="2100"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4.4.3 Technical Quote</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Each Vendor {Bidder} </a:t>
            </a:r>
            <a:r>
              <a:rPr lang="en-US" b="1" dirty="0" smtClean="0"/>
              <a:t>must</a:t>
            </a:r>
            <a:r>
              <a:rPr lang="en-US" dirty="0" smtClean="0"/>
              <a:t> submit a technical quote as required by Section 4.4.3 of the Bid Solicitation </a:t>
            </a:r>
          </a:p>
          <a:p>
            <a:r>
              <a:rPr lang="en-US" dirty="0" smtClean="0"/>
              <a:t>The technical quote </a:t>
            </a:r>
            <a:r>
              <a:rPr lang="en-US" b="1" dirty="0" smtClean="0"/>
              <a:t>shall </a:t>
            </a:r>
            <a:r>
              <a:rPr lang="en-US" dirty="0" smtClean="0"/>
              <a:t>explain how the Vendor {Bidder} will complete the Scope of Work </a:t>
            </a:r>
          </a:p>
          <a:p>
            <a:r>
              <a:rPr lang="en-US" dirty="0" smtClean="0"/>
              <a:t>The following should be included: </a:t>
            </a:r>
          </a:p>
          <a:p>
            <a:pPr lvl="1"/>
            <a:r>
              <a:rPr lang="en-US" dirty="0" smtClean="0"/>
              <a:t>Blanket P.O. management and supervision plan </a:t>
            </a:r>
          </a:p>
          <a:p>
            <a:pPr lvl="1"/>
            <a:r>
              <a:rPr lang="en-US" dirty="0" smtClean="0"/>
              <a:t>Draft Blanket P.O. schedule </a:t>
            </a:r>
          </a:p>
          <a:p>
            <a:pPr lvl="1"/>
            <a:r>
              <a:rPr lang="en-US" dirty="0" smtClean="0"/>
              <a:t>Information on the warehouse facility plan </a:t>
            </a:r>
          </a:p>
          <a:p>
            <a:pPr lvl="1"/>
            <a:r>
              <a:rPr lang="en-US" dirty="0" smtClean="0"/>
              <a:t>Department of Health Certification (required prior to award)</a:t>
            </a:r>
          </a:p>
          <a:p>
            <a:pPr lvl="1"/>
            <a:r>
              <a:rPr lang="en-US" dirty="0" smtClean="0"/>
              <a:t>Organizational Experience </a:t>
            </a:r>
          </a:p>
          <a:p>
            <a:pPr lvl="1"/>
            <a:r>
              <a:rPr lang="en-US" dirty="0" smtClean="0"/>
              <a:t>Vendor {Bidder} address location </a:t>
            </a:r>
          </a:p>
          <a:p>
            <a:pPr lvl="1"/>
            <a:r>
              <a:rPr lang="en-US" dirty="0" smtClean="0"/>
              <a:t>Organizational Charts</a:t>
            </a:r>
          </a:p>
          <a:p>
            <a:pPr lvl="1"/>
            <a:r>
              <a:rPr lang="en-US" dirty="0" smtClean="0"/>
              <a:t>Resumes </a:t>
            </a:r>
          </a:p>
          <a:p>
            <a:pPr lvl="1"/>
            <a:r>
              <a:rPr lang="en-US" dirty="0" smtClean="0"/>
              <a:t>Backup Staff</a:t>
            </a:r>
          </a:p>
          <a:p>
            <a:pPr lvl="1"/>
            <a:r>
              <a:rPr lang="en-US" dirty="0" smtClean="0"/>
              <a:t>Experience with contracts of a similar size and scope </a:t>
            </a:r>
            <a:endParaRPr lang="en-US" dirty="0"/>
          </a:p>
        </p:txBody>
      </p:sp>
    </p:spTree>
    <p:extLst>
      <p:ext uri="{BB962C8B-B14F-4D97-AF65-F5344CB8AC3E}">
        <p14:creationId xmlns:p14="http://schemas.microsoft.com/office/powerpoint/2010/main" val="4267481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8" name="TextBox 7">
            <a:extLst>
              <a:ext uri="{FF2B5EF4-FFF2-40B4-BE49-F238E27FC236}">
                <a16:creationId xmlns:a16="http://schemas.microsoft.com/office/drawing/2014/main" id="{84EED7D3-2F76-3746-A7AF-2171AD3EB1D4}"/>
              </a:ext>
            </a:extLst>
          </p:cNvPr>
          <p:cNvSpPr txBox="1"/>
          <p:nvPr/>
        </p:nvSpPr>
        <p:spPr>
          <a:xfrm>
            <a:off x="966951" y="2068497"/>
            <a:ext cx="10258097" cy="3539430"/>
          </a:xfrm>
          <a:prstGeom prst="rect">
            <a:avLst/>
          </a:prstGeom>
          <a:noFill/>
        </p:spPr>
        <p:txBody>
          <a:bodyPr wrap="square" rtlCol="0">
            <a:spAutoFit/>
          </a:bodyPr>
          <a:lstStyle/>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hlinkClick r:id="rId2"/>
              </a:rPr>
              <a:t>OFFER AND ACCEPTANCE PAGE</a:t>
            </a: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2"/>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§4.4.1.1)</a:t>
            </a:r>
            <a:endParaRPr lang="en-US" sz="1600" b="1" i="1" dirty="0">
              <a:latin typeface="Times New Roman" panose="02020603050405020304" pitchFamily="18" charset="0"/>
              <a:cs typeface="Times New Roman" panose="02020603050405020304" pitchFamily="18" charset="0"/>
            </a:endParaRPr>
          </a:p>
          <a:p>
            <a:endParaRPr lang="en-US" sz="1600" b="1" i="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hlinkClick r:id="rId3"/>
              </a:rPr>
              <a:t>OWNERSHIP DISCLOSURE FORM</a:t>
            </a:r>
            <a:r>
              <a:rPr lang="en-US" sz="1600" b="1"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§4.4.1.2.1)</a:t>
            </a:r>
            <a:endParaRPr lang="en-US" sz="1600"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1600" b="1" i="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hlinkClick r:id="rId4"/>
              </a:rPr>
              <a:t>SUBCONTRACTOR UTILIZATION PLAN</a:t>
            </a:r>
            <a:r>
              <a:rPr lang="en-US" sz="1600" b="1" i="1" dirty="0">
                <a:latin typeface="Times New Roman" panose="02020603050405020304" pitchFamily="18" charset="0"/>
                <a:ea typeface="Calibri" panose="020F0502020204030204" pitchFamily="34" charset="0"/>
                <a:cs typeface="Times New Roman" panose="02020603050405020304" pitchFamily="18" charset="0"/>
              </a:rPr>
              <a:t> </a:t>
            </a:r>
            <a:r>
              <a:rPr lang="en-US" sz="1600" dirty="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§4.4.1.3)</a:t>
            </a:r>
          </a:p>
          <a:p>
            <a:pPr marL="742950" lvl="1" indent="-285750">
              <a:buFont typeface="Arial" panose="020B0604020202020204" pitchFamily="34" charset="0"/>
              <a:buChar char="•"/>
            </a:pPr>
            <a:r>
              <a:rPr lang="en-US" sz="1600" dirty="0">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u="sng" dirty="0">
                <a:latin typeface="Times New Roman" panose="02020603050405020304" pitchFamily="18" charset="0"/>
                <a:ea typeface="Calibri" panose="020F0502020204030204" pitchFamily="34" charset="0"/>
                <a:cs typeface="Times New Roman" panose="02020603050405020304" pitchFamily="18" charset="0"/>
              </a:rPr>
              <a:t>MUST</a:t>
            </a:r>
            <a:r>
              <a:rPr lang="en-US" sz="1600" dirty="0">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 292-2146 for information regarding registered Small Businesses and/or Disabled Veteran </a:t>
            </a:r>
            <a:r>
              <a:rPr lang="en-US" sz="1600" dirty="0" smtClean="0">
                <a:latin typeface="Times New Roman" panose="02020603050405020304" pitchFamily="18" charset="0"/>
                <a:ea typeface="Calibri" panose="020F0502020204030204" pitchFamily="34" charset="0"/>
                <a:cs typeface="Times New Roman" panose="02020603050405020304" pitchFamily="18" charset="0"/>
              </a:rPr>
              <a:t>Businesses. </a:t>
            </a:r>
          </a:p>
          <a:p>
            <a:pPr marL="285750" indent="-285750">
              <a:buFont typeface="Arial" panose="020B0604020202020204" pitchFamily="34" charset="0"/>
              <a:buChar char="•"/>
            </a:pPr>
            <a:endParaRPr lang="en-US" sz="1600" b="1" u="sng"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b="1" u="sng" dirty="0" smtClean="0">
                <a:latin typeface="Times New Roman" panose="02020603050405020304" pitchFamily="18" charset="0"/>
                <a:ea typeface="Calibri" panose="020F0502020204030204" pitchFamily="34" charset="0"/>
                <a:cs typeface="Times New Roman" panose="02020603050405020304" pitchFamily="18" charset="0"/>
              </a:rPr>
              <a:t>Technical Quote </a:t>
            </a:r>
            <a:r>
              <a:rPr lang="en-US" sz="1600" b="1" dirty="0" smtClean="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smtClean="0">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smtClean="0">
                <a:latin typeface="Times New Roman" panose="02020603050405020304" pitchFamily="18" charset="0"/>
                <a:ea typeface="Calibri" panose="020F0502020204030204" pitchFamily="34" charset="0"/>
                <a:cs typeface="Times New Roman" panose="02020603050405020304" pitchFamily="18" charset="0"/>
              </a:rPr>
              <a:t>4.4.3) </a:t>
            </a:r>
            <a:endParaRPr lang="en-US" sz="1600" b="1" dirty="0" smtClean="0">
              <a:latin typeface="Times New Roman" panose="02020603050405020304" pitchFamily="18" charset="0"/>
              <a:ea typeface="Calibri" panose="020F0502020204030204" pitchFamily="34" charset="0"/>
              <a:cs typeface="Times New Roman" panose="02020603050405020304" pitchFamily="18" charset="0"/>
            </a:endParaRPr>
          </a:p>
          <a:p>
            <a:pPr lvl="1"/>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rPr>
              <a:t>STATE-SUPPLIED PRICE SHEET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endParaRPr lang="en-US" sz="1600" b="1" i="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1799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a:extLst>
              <a:ext uri="{FF2B5EF4-FFF2-40B4-BE49-F238E27FC236}">
                <a16:creationId xmlns:a16="http://schemas.microsoft.com/office/drawing/2014/main" id="{78C1F746-A591-EA44-9ECF-6609AB6B1140}"/>
              </a:ext>
            </a:extLst>
          </p:cNvPr>
          <p:cNvSpPr txBox="1"/>
          <p:nvPr/>
        </p:nvSpPr>
        <p:spPr>
          <a:xfrm>
            <a:off x="830591" y="1677880"/>
            <a:ext cx="10258097" cy="5432256"/>
          </a:xfrm>
          <a:prstGeom prst="rect">
            <a:avLst/>
          </a:prstGeom>
          <a:noFill/>
        </p:spPr>
        <p:txBody>
          <a:bodyPr wrap="square" rtlCol="0">
            <a:spAutoFit/>
          </a:bodyPr>
          <a:lstStyle/>
          <a:p>
            <a:pPr marL="285750" indent="-285750">
              <a:buFont typeface="Arial" panose="020B0604020202020204" pitchFamily="34" charset="0"/>
              <a:buChar char="•"/>
            </a:pPr>
            <a:r>
              <a:rPr lang="en-US" sz="1500" b="1" u="sng" dirty="0">
                <a:latin typeface="Times New Roman" panose="02020603050405020304" pitchFamily="18" charset="0"/>
                <a:cs typeface="Times New Roman" panose="02020603050405020304" pitchFamily="18" charset="0"/>
                <a:hlinkClick r:id="rId2"/>
              </a:rPr>
              <a:t>DISCLOSURE OF INVESTMENT ACTIVITIES IN IRAN FORM</a:t>
            </a:r>
            <a:r>
              <a:rPr lang="en-US" sz="1500" b="1" dirty="0">
                <a:latin typeface="Times New Roman" panose="02020603050405020304" pitchFamily="18" charset="0"/>
                <a:cs typeface="Times New Roman" panose="02020603050405020304" pitchFamily="18" charset="0"/>
              </a:rPr>
              <a:t> </a:t>
            </a:r>
            <a:r>
              <a:rPr lang="en-US" sz="1500" b="1" i="1" dirty="0">
                <a:latin typeface="Times New Roman" panose="02020603050405020304" pitchFamily="18" charset="0"/>
                <a:ea typeface="Calibri" panose="020F0502020204030204" pitchFamily="34" charset="0"/>
                <a:cs typeface="Times New Roman" panose="02020603050405020304" pitchFamily="18" charset="0"/>
              </a:rPr>
              <a:t>(Bid Solicitation §4.4.2.3)</a:t>
            </a:r>
            <a:endParaRPr lang="en-US" sz="1500" b="1" dirty="0">
              <a:latin typeface="Times New Roman" panose="02020603050405020304" pitchFamily="18" charset="0"/>
              <a:cs typeface="Times New Roman" panose="02020603050405020304" pitchFamily="18" charset="0"/>
              <a:hlinkClick r:id="rId3"/>
            </a:endParaRPr>
          </a:p>
          <a:p>
            <a:pPr marL="285750" indent="-285750">
              <a:buFont typeface="Arial" panose="020B0604020202020204" pitchFamily="34" charset="0"/>
              <a:buChar char="•"/>
            </a:pPr>
            <a:r>
              <a:rPr lang="en-US" sz="1500" b="1" dirty="0">
                <a:latin typeface="Times New Roman" panose="02020603050405020304" pitchFamily="18" charset="0"/>
                <a:cs typeface="Times New Roman" panose="02020603050405020304" pitchFamily="18" charset="0"/>
                <a:hlinkClick r:id="rId3"/>
              </a:rPr>
              <a:t>DISCLOSURE OF INVESTIGATIONS AND OTHER ACTIONS INVOLVING THE VENDOR {BIDDER}</a:t>
            </a:r>
            <a:r>
              <a:rPr lang="en-US" sz="1500" b="1" dirty="0">
                <a:latin typeface="Times New Roman" panose="02020603050405020304" pitchFamily="18" charset="0"/>
                <a:cs typeface="Times New Roman" panose="02020603050405020304" pitchFamily="18" charset="0"/>
              </a:rPr>
              <a:t> </a:t>
            </a:r>
            <a:r>
              <a:rPr lang="en-US" sz="1500" b="1" i="1" dirty="0">
                <a:latin typeface="Times New Roman" panose="02020603050405020304" pitchFamily="18" charset="0"/>
                <a:cs typeface="Times New Roman" panose="02020603050405020304" pitchFamily="18" charset="0"/>
              </a:rPr>
              <a:t>(Bid Solicitation Section </a:t>
            </a:r>
            <a:r>
              <a:rPr lang="en-US" sz="1500" b="1" i="1" dirty="0">
                <a:latin typeface="Times New Roman" panose="02020603050405020304" pitchFamily="18" charset="0"/>
                <a:ea typeface="Calibri" panose="020F0502020204030204" pitchFamily="34" charset="0"/>
                <a:cs typeface="Times New Roman" panose="02020603050405020304" pitchFamily="18" charset="0"/>
              </a:rPr>
              <a:t>§</a:t>
            </a:r>
            <a:r>
              <a:rPr lang="en-US" sz="1500" b="1" i="1" dirty="0">
                <a:latin typeface="Times New Roman" panose="02020603050405020304" pitchFamily="18" charset="0"/>
                <a:cs typeface="Times New Roman" panose="02020603050405020304" pitchFamily="18" charset="0"/>
              </a:rPr>
              <a:t>4.4.2.2)</a:t>
            </a:r>
          </a:p>
          <a:p>
            <a:pPr marL="285750" indent="-285750">
              <a:buFont typeface="Arial" panose="020B0604020202020204" pitchFamily="34" charset="0"/>
              <a:buChar char="•"/>
            </a:pPr>
            <a:r>
              <a:rPr lang="en-US" sz="1500" b="1" u="sng" dirty="0">
                <a:latin typeface="Times New Roman" panose="02020603050405020304" pitchFamily="18" charset="0"/>
                <a:cs typeface="Times New Roman" panose="02020603050405020304" pitchFamily="18" charset="0"/>
              </a:rPr>
              <a:t>PROOF OF REGISTRATION</a:t>
            </a:r>
          </a:p>
          <a:p>
            <a:pPr marL="742950" lvl="1" indent="-285750">
              <a:buFont typeface="Arial" panose="020B0604020202020204" pitchFamily="34" charset="0"/>
              <a:buChar char="•"/>
            </a:pPr>
            <a:r>
              <a:rPr lang="en-US" sz="1500" dirty="0">
                <a:latin typeface="Times New Roman" panose="02020603050405020304" pitchFamily="18" charset="0"/>
                <a:cs typeface="Times New Roman" panose="02020603050405020304" pitchFamily="18" charset="0"/>
              </a:rPr>
              <a:t>You may register your business </a:t>
            </a:r>
            <a:r>
              <a:rPr lang="en-US" sz="1500" u="sng" dirty="0">
                <a:latin typeface="Times New Roman" panose="02020603050405020304" pitchFamily="18" charset="0"/>
                <a:cs typeface="Times New Roman" panose="02020603050405020304" pitchFamily="18" charset="0"/>
                <a:hlinkClick r:id="rId4"/>
              </a:rPr>
              <a:t>HERE</a:t>
            </a:r>
            <a:r>
              <a:rPr lang="en-US" sz="1500" dirty="0">
                <a:latin typeface="Times New Roman" panose="02020603050405020304" pitchFamily="18" charset="0"/>
                <a:cs typeface="Times New Roman" panose="02020603050405020304" pitchFamily="18" charset="0"/>
              </a:rPr>
              <a:t> or obtain a copy of the Business Registration Certificate </a:t>
            </a:r>
            <a:r>
              <a:rPr lang="en-US" sz="1500" u="sng" dirty="0">
                <a:latin typeface="Times New Roman" panose="02020603050405020304" pitchFamily="18" charset="0"/>
                <a:cs typeface="Times New Roman" panose="02020603050405020304" pitchFamily="18" charset="0"/>
                <a:hlinkClick r:id="rId5"/>
              </a:rPr>
              <a:t>HERE</a:t>
            </a:r>
            <a:endParaRPr lang="en-US" sz="1500" u="sng" dirty="0">
              <a:latin typeface="Times New Roman" panose="02020603050405020304" pitchFamily="18" charset="0"/>
              <a:cs typeface="Times New Roman" panose="02020603050405020304" pitchFamily="18" charset="0"/>
            </a:endParaRPr>
          </a:p>
          <a:p>
            <a:pPr lvl="1"/>
            <a:endParaRPr lang="en-US" sz="1500"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500" b="1" u="sng" dirty="0">
                <a:latin typeface="Times New Roman" panose="02020603050405020304" pitchFamily="18" charset="0"/>
                <a:cs typeface="Times New Roman" panose="02020603050405020304" pitchFamily="18" charset="0"/>
              </a:rPr>
              <a:t>CERTIFICATE OF INSURANCE / ACCORD</a:t>
            </a:r>
          </a:p>
          <a:p>
            <a:endParaRPr lang="en-US" sz="1500" b="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500" b="1" u="sng" dirty="0">
                <a:latin typeface="Times New Roman" panose="02020603050405020304" pitchFamily="18" charset="0"/>
                <a:cs typeface="Times New Roman" panose="02020603050405020304" pitchFamily="18" charset="0"/>
                <a:hlinkClick r:id="rId6"/>
              </a:rPr>
              <a:t>TWO-YEAR CHAPTER 51/EXECUTIVE ORDER 117 VENDOR CERTIFICATION AND DISCLOSURE OF POLITICAL CONTRIBUTIONS</a:t>
            </a:r>
            <a:r>
              <a:rPr lang="en-US" sz="1500" dirty="0">
                <a:latin typeface="Times New Roman" panose="02020603050405020304" pitchFamily="18" charset="0"/>
                <a:cs typeface="Times New Roman" panose="02020603050405020304" pitchFamily="18" charset="0"/>
              </a:rPr>
              <a:t> </a:t>
            </a:r>
            <a:r>
              <a:rPr lang="en-US" sz="1500" b="1" i="1" dirty="0">
                <a:latin typeface="Times New Roman" panose="02020603050405020304" pitchFamily="18" charset="0"/>
                <a:cs typeface="Times New Roman" panose="02020603050405020304" pitchFamily="18" charset="0"/>
              </a:rPr>
              <a:t>(Bid Solicitation Section </a:t>
            </a:r>
            <a:r>
              <a:rPr lang="en-US" sz="1500" b="1" i="1" dirty="0">
                <a:latin typeface="Times New Roman" panose="02020603050405020304" pitchFamily="18" charset="0"/>
                <a:ea typeface="Calibri" panose="020F0502020204030204" pitchFamily="34" charset="0"/>
                <a:cs typeface="Times New Roman" panose="02020603050405020304" pitchFamily="18" charset="0"/>
              </a:rPr>
              <a:t>§7.1.1)</a:t>
            </a:r>
            <a:endParaRPr lang="en-US" sz="1500" b="1" i="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1500" b="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500" b="1" u="sng" dirty="0">
                <a:latin typeface="Times New Roman" panose="02020603050405020304" pitchFamily="18" charset="0"/>
                <a:cs typeface="Times New Roman" panose="02020603050405020304" pitchFamily="18" charset="0"/>
              </a:rPr>
              <a:t>AFFIRMATIVE ACTION REQUIREMENTS COMPLIANCE</a:t>
            </a:r>
            <a:r>
              <a:rPr lang="en-US" sz="1500" dirty="0">
                <a:latin typeface="Times New Roman" panose="02020603050405020304" pitchFamily="18" charset="0"/>
                <a:cs typeface="Times New Roman" panose="02020603050405020304" pitchFamily="18" charset="0"/>
              </a:rPr>
              <a:t> </a:t>
            </a:r>
            <a:r>
              <a:rPr lang="en-US" sz="1500" b="1" i="1" dirty="0">
                <a:latin typeface="Times New Roman" panose="02020603050405020304" pitchFamily="18" charset="0"/>
                <a:cs typeface="Times New Roman" panose="02020603050405020304" pitchFamily="18" charset="0"/>
              </a:rPr>
              <a:t>(Bid Solicitation Section </a:t>
            </a:r>
            <a:r>
              <a:rPr lang="en-US" sz="1500" b="1" i="1" dirty="0">
                <a:latin typeface="Times New Roman" panose="02020603050405020304" pitchFamily="18" charset="0"/>
                <a:ea typeface="Calibri" panose="020F0502020204030204" pitchFamily="34" charset="0"/>
                <a:cs typeface="Times New Roman" panose="02020603050405020304" pitchFamily="18" charset="0"/>
              </a:rPr>
              <a:t>§7.1.3) - </a:t>
            </a:r>
            <a:r>
              <a:rPr lang="en-US" sz="1500" b="1" dirty="0">
                <a:latin typeface="Times New Roman" panose="02020603050405020304" pitchFamily="18" charset="0"/>
                <a:ea typeface="Calibri" panose="020F0502020204030204" pitchFamily="34" charset="0"/>
                <a:cs typeface="Times New Roman" panose="02020603050405020304" pitchFamily="18" charset="0"/>
              </a:rPr>
              <a:t>Submit one of the following:</a:t>
            </a:r>
          </a:p>
          <a:p>
            <a:pPr marL="742950" lvl="1" indent="-285750">
              <a:buFont typeface="Arial" panose="020B0604020202020204" pitchFamily="34" charset="0"/>
              <a:buChar char="•"/>
            </a:pPr>
            <a:r>
              <a:rPr lang="en-US" sz="1500" b="1" dirty="0">
                <a:latin typeface="Times New Roman" panose="02020603050405020304" pitchFamily="18" charset="0"/>
                <a:ea typeface="Calibri" panose="020F0502020204030204" pitchFamily="34" charset="0"/>
                <a:cs typeface="Times New Roman" panose="02020603050405020304" pitchFamily="18" charset="0"/>
              </a:rPr>
              <a:t>New Jersey Certification Of Employee Information</a:t>
            </a:r>
          </a:p>
          <a:p>
            <a:pPr marL="742950" lvl="1" indent="-285750">
              <a:buFont typeface="Arial" panose="020B0604020202020204" pitchFamily="34" charset="0"/>
              <a:buChar char="•"/>
            </a:pPr>
            <a:r>
              <a:rPr lang="en-US" sz="1500" b="1" dirty="0">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p>
          <a:p>
            <a:pPr marL="742950" lvl="1" indent="-285750">
              <a:buFont typeface="Arial" panose="020B0604020202020204" pitchFamily="34" charset="0"/>
              <a:buChar char="•"/>
            </a:pPr>
            <a:r>
              <a:rPr lang="en-US" sz="1500" b="1" dirty="0">
                <a:latin typeface="Times New Roman" panose="02020603050405020304" pitchFamily="18" charset="0"/>
                <a:ea typeface="Calibri" panose="020F0502020204030204" pitchFamily="34" charset="0"/>
                <a:cs typeface="Times New Roman" panose="02020603050405020304" pitchFamily="18" charset="0"/>
                <a:hlinkClick r:id="rId7"/>
              </a:rPr>
              <a:t>Affirmative Action Employee Information Report (AA302 FORM)</a:t>
            </a:r>
            <a:endParaRPr lang="en-US" sz="1500" b="1" dirty="0">
              <a:latin typeface="Times New Roman" panose="02020603050405020304" pitchFamily="18" charset="0"/>
              <a:ea typeface="Calibri" panose="020F0502020204030204" pitchFamily="34" charset="0"/>
              <a:cs typeface="Times New Roman" panose="02020603050405020304" pitchFamily="18" charset="0"/>
            </a:endParaRPr>
          </a:p>
          <a:p>
            <a:pPr lvl="1"/>
            <a:endParaRPr lang="en-US" sz="1500" b="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500" b="1" dirty="0">
                <a:latin typeface="Times New Roman" panose="02020603050405020304" pitchFamily="18" charset="0"/>
                <a:ea typeface="Calibri" panose="020F0502020204030204" pitchFamily="34" charset="0"/>
                <a:cs typeface="Times New Roman" panose="02020603050405020304" pitchFamily="18" charset="0"/>
                <a:hlinkClick r:id="rId8"/>
              </a:rPr>
              <a:t>SOURCE DISCLOSURE FORM</a:t>
            </a:r>
            <a:r>
              <a:rPr lang="en-US" sz="1500" b="1" dirty="0">
                <a:latin typeface="Times New Roman" panose="02020603050405020304" pitchFamily="18" charset="0"/>
                <a:ea typeface="Calibri" panose="020F0502020204030204" pitchFamily="34" charset="0"/>
                <a:cs typeface="Times New Roman" panose="02020603050405020304" pitchFamily="18" charset="0"/>
              </a:rPr>
              <a:t> </a:t>
            </a:r>
            <a:r>
              <a:rPr lang="en-US" sz="1500" b="1" i="1" dirty="0">
                <a:latin typeface="Times New Roman" panose="02020603050405020304" pitchFamily="18" charset="0"/>
                <a:cs typeface="Times New Roman" panose="02020603050405020304" pitchFamily="18" charset="0"/>
              </a:rPr>
              <a:t>(Bid Solicitation Section </a:t>
            </a:r>
            <a:r>
              <a:rPr lang="en-US" sz="1500" b="1" i="1" dirty="0">
                <a:latin typeface="Times New Roman" panose="02020603050405020304" pitchFamily="18" charset="0"/>
                <a:ea typeface="Calibri" panose="020F0502020204030204" pitchFamily="34" charset="0"/>
                <a:cs typeface="Times New Roman" panose="02020603050405020304" pitchFamily="18" charset="0"/>
              </a:rPr>
              <a:t>§4.4.2.4 and 7.1.2</a:t>
            </a:r>
            <a:r>
              <a:rPr lang="en-US" sz="1500" b="1" i="1" dirty="0" smtClean="0">
                <a:latin typeface="Times New Roman" panose="02020603050405020304" pitchFamily="18" charset="0"/>
                <a:ea typeface="Calibri" panose="020F0502020204030204" pitchFamily="34" charset="0"/>
                <a:cs typeface="Times New Roman" panose="02020603050405020304" pitchFamily="18" charset="0"/>
              </a:rPr>
              <a:t>)</a:t>
            </a:r>
          </a:p>
          <a:p>
            <a:endParaRPr lang="en-US" sz="1500" b="1" i="1"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500" b="1" u="sng" dirty="0">
                <a:latin typeface="Times New Roman" panose="02020603050405020304" pitchFamily="18" charset="0"/>
                <a:ea typeface="Calibri" panose="020F0502020204030204" pitchFamily="34" charset="0"/>
                <a:cs typeface="Times New Roman" panose="02020603050405020304" pitchFamily="18" charset="0"/>
              </a:rPr>
              <a:t>DEPARTMENT OF HEALTH CERTIFICATION </a:t>
            </a:r>
            <a:r>
              <a:rPr lang="en-US" sz="1500" b="1" i="1" dirty="0">
                <a:latin typeface="Times New Roman" panose="02020603050405020304" pitchFamily="18" charset="0"/>
                <a:ea typeface="Calibri" panose="020F0502020204030204" pitchFamily="34" charset="0"/>
                <a:cs typeface="Times New Roman" panose="02020603050405020304" pitchFamily="18" charset="0"/>
              </a:rPr>
              <a:t>(Bid Solicitation §4.4.3.4.1)</a:t>
            </a:r>
          </a:p>
          <a:p>
            <a:pPr marL="742950" lvl="1" indent="-285750">
              <a:buFont typeface="Arial" panose="020B0604020202020204" pitchFamily="34" charset="0"/>
              <a:buChar char="•"/>
            </a:pPr>
            <a:endParaRPr lang="en-US" sz="1600" b="1" i="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100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1"/>
            <a:ext cx="9404723" cy="1710501"/>
          </a:xfrm>
        </p:spPr>
        <p:txBody>
          <a:bodyPr/>
          <a:lstStyle/>
          <a:p>
            <a:r>
              <a:rPr lang="en-US" u="sng" dirty="0"/>
              <a:t>State-Supplied Price Sheet</a:t>
            </a:r>
            <a:r>
              <a:rPr lang="en-US" dirty="0"/>
              <a:t/>
            </a:r>
            <a:br>
              <a:rPr lang="en-US" dirty="0"/>
            </a:br>
            <a:r>
              <a:rPr kumimoji="0" lang="en-US" sz="3200" b="1" i="0" u="none" strike="noStrike" kern="1200" cap="none" spc="0" normalizeH="0" baseline="0" noProof="0" dirty="0">
                <a:ln>
                  <a:noFill/>
                </a:ln>
                <a:solidFill>
                  <a:srgbClr val="EBEBEB"/>
                </a:solidFill>
                <a:effectLst/>
                <a:uLnTx/>
                <a:uFillTx/>
                <a:latin typeface="Century Gothic" panose="020B0502020202020204"/>
                <a:ea typeface="+mj-ea"/>
                <a:cs typeface="+mj-cs"/>
              </a:rPr>
              <a:t>T1076 – The Emergency Food Assistance Program: Food Storage and Delivery</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319547" y="2890030"/>
            <a:ext cx="4382814" cy="228394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a:t>
            </a:r>
            <a:r>
              <a:rPr lang="en-US" i="1" dirty="0">
                <a:solidFill>
                  <a:srgbClr val="FFFF00"/>
                </a:solidFill>
              </a:rPr>
              <a:t>State–Supplied Price Sheet Instructions, </a:t>
            </a:r>
            <a:r>
              <a:rPr lang="en-US" dirty="0"/>
              <a:t>for directions. </a:t>
            </a:r>
          </a:p>
          <a:p>
            <a:r>
              <a:rPr lang="en-US" dirty="0"/>
              <a:t>Total of </a:t>
            </a:r>
            <a:r>
              <a:rPr lang="en-US" dirty="0">
                <a:solidFill>
                  <a:srgbClr val="FFFF00"/>
                </a:solidFill>
              </a:rPr>
              <a:t>Twenty-Eight (28) Price Lines</a:t>
            </a:r>
            <a:r>
              <a:rPr lang="en-US" dirty="0"/>
              <a:t>.</a:t>
            </a:r>
          </a:p>
        </p:txBody>
      </p:sp>
      <p:pic>
        <p:nvPicPr>
          <p:cNvPr id="3" name="Picture 2"/>
          <p:cNvPicPr>
            <a:picLocks noChangeAspect="1"/>
          </p:cNvPicPr>
          <p:nvPr/>
        </p:nvPicPr>
        <p:blipFill>
          <a:blip r:embed="rId2"/>
          <a:stretch>
            <a:fillRect/>
          </a:stretch>
        </p:blipFill>
        <p:spPr>
          <a:xfrm>
            <a:off x="5619403" y="1998671"/>
            <a:ext cx="5696532" cy="4449031"/>
          </a:xfrm>
          <a:prstGeom prst="rect">
            <a:avLst/>
          </a:prstGeom>
          <a:solidFill>
            <a:schemeClr val="tx1"/>
          </a:solidFill>
        </p:spPr>
      </p:pic>
    </p:spTree>
    <p:extLst>
      <p:ext uri="{BB962C8B-B14F-4D97-AF65-F5344CB8AC3E}">
        <p14:creationId xmlns:p14="http://schemas.microsoft.com/office/powerpoint/2010/main" val="60377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b="1" dirty="0"/>
              <a:t>2pm</a:t>
            </a:r>
            <a:r>
              <a:rPr lang="en-US" sz="4000" dirty="0"/>
              <a:t> on</a:t>
            </a:r>
            <a:r>
              <a:rPr lang="en-US" sz="4000" b="1" dirty="0"/>
              <a:t> </a:t>
            </a:r>
            <a:r>
              <a:rPr lang="en-US" sz="4000" b="1" dirty="0" smtClean="0"/>
              <a:t>October 27, </a:t>
            </a:r>
            <a:r>
              <a:rPr lang="en-US" sz="4000" b="1" dirty="0"/>
              <a:t>2021 </a:t>
            </a:r>
            <a:endParaRPr lang="en-US" sz="4000" dirty="0"/>
          </a:p>
          <a:p>
            <a:r>
              <a:rPr lang="en-US" sz="4000" dirty="0"/>
              <a:t>Quotes due by </a:t>
            </a:r>
            <a:r>
              <a:rPr lang="en-US" sz="4000" b="1" dirty="0"/>
              <a:t>2pm</a:t>
            </a:r>
            <a:r>
              <a:rPr lang="en-US" sz="4000" dirty="0"/>
              <a:t> </a:t>
            </a:r>
            <a:r>
              <a:rPr lang="en-US" sz="4000"/>
              <a:t>on </a:t>
            </a:r>
            <a:r>
              <a:rPr lang="en-US" sz="4000" b="1" smtClean="0"/>
              <a:t>December 1, </a:t>
            </a:r>
            <a:r>
              <a:rPr lang="en-US" sz="4000" b="1" dirty="0"/>
              <a:t>2021</a:t>
            </a:r>
            <a:endParaRPr lang="en-US" sz="4000"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17867</TotalTime>
  <Words>1088</Words>
  <Application>Microsoft Office PowerPoint</Application>
  <PresentationFormat>Widescreen</PresentationFormat>
  <Paragraphs>96</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Times New Roman</vt:lpstr>
      <vt:lpstr>Wingdings 3</vt:lpstr>
      <vt:lpstr>Ion</vt:lpstr>
      <vt:lpstr>          Optional Pre-Quote Conference: T1076 – The Emergency Food Assistance Program: Food Storage and Delivery   Bid Solicitation #22DPP00685</vt:lpstr>
      <vt:lpstr>WELCOME &amp; INTRODUCTIONS </vt:lpstr>
      <vt:lpstr>PURPOSE &amp; GENERAL INFORMATION</vt:lpstr>
      <vt:lpstr>BID SOLICITATION AT A GLANCE</vt:lpstr>
      <vt:lpstr>BID SOLICITATION AT A GLANCE</vt:lpstr>
      <vt:lpstr>Section 4.4.3 Technical Quote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State-Supplied Price Sheet T1076 – The Emergency Food Assistance Program: Food Storage and Delivery</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Loughran, Jennifer [TREAS]</cp:lastModifiedBy>
  <cp:revision>130</cp:revision>
  <cp:lastPrinted>2020-02-11T14:28:14Z</cp:lastPrinted>
  <dcterms:created xsi:type="dcterms:W3CDTF">2020-01-31T19:31:42Z</dcterms:created>
  <dcterms:modified xsi:type="dcterms:W3CDTF">2021-09-27T16:02:39Z</dcterms:modified>
</cp:coreProperties>
</file>