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7" d="100"/>
          <a:sy n="77" d="100"/>
        </p:scale>
        <p:origin x="642" y="9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3/29/2022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3/29/2022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3/29/2022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3/29/2022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3/29/2022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3/29/2022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3/29/2022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smtClean="0"/>
              <a:t>Optional Pre-Quote Conference</a:t>
            </a:r>
            <a:br>
              <a:rPr lang="en-US" sz="4000" dirty="0" smtClean="0"/>
            </a:br>
            <a:r>
              <a:rPr lang="en-US" sz="4000" dirty="0" smtClean="0"/>
              <a:t>T2800 Provider </a:t>
            </a:r>
            <a:r>
              <a:rPr lang="en-US" sz="4000" dirty="0"/>
              <a:t>C</a:t>
            </a:r>
            <a:r>
              <a:rPr lang="en-US" sz="4000" dirty="0" smtClean="0"/>
              <a:t>ost Reports Bid </a:t>
            </a:r>
            <a:r>
              <a:rPr lang="en-US" sz="4000" dirty="0" smtClean="0"/>
              <a:t>Solicitation </a:t>
            </a:r>
            <a:r>
              <a:rPr lang="en-US" sz="4000" dirty="0" smtClean="0"/>
              <a:t>22DPP00666</a:t>
            </a:r>
            <a:endParaRPr lang="en-US" sz="40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April </a:t>
            </a:r>
            <a:r>
              <a:rPr lang="en-US" sz="2800" dirty="0" smtClean="0"/>
              <a:t>20, </a:t>
            </a:r>
            <a:r>
              <a:rPr lang="en-US" sz="2800" dirty="0" smtClean="0"/>
              <a:t>2022</a:t>
            </a:r>
          </a:p>
          <a:p>
            <a:r>
              <a:rPr lang="en-US" sz="2800" dirty="0" smtClean="0"/>
              <a:t>Quotes due by 2pm, </a:t>
            </a:r>
            <a:r>
              <a:rPr lang="en-US" sz="2800" dirty="0" smtClean="0"/>
              <a:t>May 25</a:t>
            </a:r>
            <a:r>
              <a:rPr lang="en-US" sz="2800" dirty="0" smtClean="0"/>
              <a:t>, </a:t>
            </a:r>
            <a:r>
              <a:rPr lang="en-US" sz="2800" dirty="0" smtClean="0"/>
              <a:t>2022</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introduce yourself by providing your name and the firm you represent in the chat room.</a:t>
            </a:r>
          </a:p>
          <a:p>
            <a:r>
              <a:rPr lang="en-US" dirty="0" smtClean="0"/>
              <a:t>Please </a:t>
            </a:r>
            <a:r>
              <a:rPr lang="en-US" dirty="0"/>
              <a:t>identify yourself </a:t>
            </a:r>
            <a:r>
              <a:rPr lang="en-US" dirty="0" smtClean="0"/>
              <a:t>and </a:t>
            </a:r>
            <a:r>
              <a:rPr lang="en-US" dirty="0"/>
              <a:t>the firm you represent prior to asking a question</a:t>
            </a:r>
            <a:r>
              <a:rPr lang="en-US" dirty="0" smtClean="0"/>
              <a:t>. </a:t>
            </a:r>
            <a:endParaRPr lang="en-US" dirty="0"/>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a:t>
            </a:r>
            <a:r>
              <a:rPr lang="en-US" dirty="0" smtClean="0"/>
              <a:t>support:(609</a:t>
            </a:r>
            <a:r>
              <a:rPr lang="en-US" dirty="0"/>
              <a:t>)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Cover page: Submission dates </a:t>
            </a:r>
            <a:endParaRPr lang="en-US" dirty="0" smtClean="0"/>
          </a:p>
          <a:p>
            <a:r>
              <a:rPr lang="en-US" dirty="0" smtClean="0"/>
              <a:t>Section </a:t>
            </a:r>
            <a:r>
              <a:rPr lang="en-US" dirty="0" smtClean="0"/>
              <a:t>1: Purpose, background, Q&amp;A and exceptions, Bid Amendments, Quote content, support</a:t>
            </a:r>
          </a:p>
          <a:p>
            <a:r>
              <a:rPr lang="en-US" dirty="0" smtClean="0"/>
              <a:t>Section 2: Pre-Quote Submission Information</a:t>
            </a:r>
          </a:p>
          <a:p>
            <a:r>
              <a:rPr lang="en-US" dirty="0" smtClean="0"/>
              <a:t>Section 3: Quote Submission Requirements – Requirements of the Bidder, including forms, technical approach, schedules</a:t>
            </a:r>
            <a:r>
              <a:rPr lang="en-US" smtClean="0"/>
              <a:t>, </a:t>
            </a:r>
            <a:r>
              <a:rPr lang="en-US" smtClean="0"/>
              <a:t>resumes</a:t>
            </a:r>
            <a:r>
              <a:rPr lang="en-US" dirty="0" smtClean="0"/>
              <a:t>, firm experience, financial capability, and price sheet instructions, as well as additional  terms and prohibition on conflicting terms and conditions </a:t>
            </a:r>
          </a:p>
          <a:p>
            <a:r>
              <a:rPr lang="en-US" dirty="0" smtClean="0"/>
              <a:t>Section 4: Scope of Work – Requirements of the Contractor</a:t>
            </a:r>
          </a:p>
          <a:p>
            <a:r>
              <a:rPr lang="en-US" dirty="0" smtClean="0"/>
              <a:t>Section 5: General Contract Terms, including Contract Term and Extension Option, performance security, ownership of material, and staff substitutions</a:t>
            </a:r>
          </a:p>
          <a:p>
            <a:r>
              <a:rPr lang="en-US" dirty="0" smtClean="0"/>
              <a:t>Section 6: Data Security Requirements  - Contractor Responsibility</a:t>
            </a:r>
          </a:p>
          <a:p>
            <a:r>
              <a:rPr lang="en-US" dirty="0" smtClean="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Section 8: Evaluation criteria, clarifications, best and final </a:t>
            </a:r>
            <a:r>
              <a:rPr lang="en-US" dirty="0" smtClean="0"/>
              <a:t>offer</a:t>
            </a:r>
          </a:p>
          <a:p>
            <a:r>
              <a:rPr lang="en-US" dirty="0" smtClean="0"/>
              <a:t>Section 9: Glossary</a:t>
            </a:r>
            <a:endParaRPr lang="en-US" dirty="0" smtClean="0"/>
          </a:p>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2000"/>
                                        <p:tgtEl>
                                          <p:spTgt spid="3">
                                            <p:txEl>
                                              <p:pRg st="4" end="4"/>
                                            </p:txEl>
                                          </p:spTgt>
                                        </p:tgtEl>
                                      </p:cBhvr>
                                    </p:animEffect>
                                    <p:anim calcmode="lin" valueType="num">
                                      <p:cBhvr>
                                        <p:cTn id="27"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4" end="4"/>
                                            </p:tx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2000"/>
                                        <p:tgtEl>
                                          <p:spTgt spid="3">
                                            <p:txEl>
                                              <p:pRg st="5" end="5"/>
                                            </p:txEl>
                                          </p:spTgt>
                                        </p:tgtEl>
                                      </p:cBhvr>
                                    </p:animEffect>
                                    <p:anim calcmode="lin" valueType="num">
                                      <p:cBhvr>
                                        <p:cTn id="32"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5" end="5"/>
                                            </p:txEl>
                                          </p:spTgt>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2000"/>
                                        <p:tgtEl>
                                          <p:spTgt spid="3">
                                            <p:txEl>
                                              <p:pRg st="6" end="6"/>
                                            </p:txEl>
                                          </p:spTgt>
                                        </p:tgtEl>
                                      </p:cBhvr>
                                    </p:animEffect>
                                    <p:anim calcmode="lin" valueType="num">
                                      <p:cBhvr>
                                        <p:cTn id="37"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8"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April </a:t>
            </a:r>
            <a:r>
              <a:rPr lang="en-US" sz="4000" dirty="0" smtClean="0"/>
              <a:t>20, </a:t>
            </a:r>
            <a:r>
              <a:rPr lang="en-US" sz="4000" dirty="0" smtClean="0"/>
              <a:t>2022</a:t>
            </a:r>
          </a:p>
          <a:p>
            <a:endParaRPr lang="en-US" sz="4000" dirty="0"/>
          </a:p>
          <a:p>
            <a:r>
              <a:rPr lang="en-US" sz="4000" dirty="0"/>
              <a:t>Quotes due by </a:t>
            </a:r>
            <a:r>
              <a:rPr lang="en-US" sz="4000" dirty="0" smtClean="0"/>
              <a:t>2pm, </a:t>
            </a:r>
            <a:r>
              <a:rPr lang="en-US" sz="4000" dirty="0" smtClean="0"/>
              <a:t>May 25, </a:t>
            </a:r>
            <a:r>
              <a:rPr lang="en-US" sz="4000" dirty="0" smtClean="0"/>
              <a:t>2022</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968</TotalTime>
  <Words>745</Words>
  <Application>Microsoft Office PowerPoint</Application>
  <PresentationFormat>Widescreen</PresentationFormat>
  <Paragraphs>50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T2800 Provider Cost Reports Bid Solicitation 22DPP00666</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Tran, Brenda [TREAS]</cp:lastModifiedBy>
  <cp:revision>50</cp:revision>
  <cp:lastPrinted>2020-02-11T14:28:14Z</cp:lastPrinted>
  <dcterms:created xsi:type="dcterms:W3CDTF">2020-01-31T19:31:42Z</dcterms:created>
  <dcterms:modified xsi:type="dcterms:W3CDTF">2022-03-29T12:54:46Z</dcterms:modified>
</cp:coreProperties>
</file>