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6" d="100"/>
          <a:sy n="56" d="100"/>
        </p:scale>
        <p:origin x="228"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7/20/2021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s://www.nj.gov/labor/wagehour/regperm/pw_cont_reg.html" TargetMode="Externa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AA_%20Supplement.pdf" TargetMode="External"/><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eo134/Chapter51.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CooperativePurchasingForm.pdf" TargetMode="Externa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DisclosureofInvestmentActivitiesinIra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3200" b="1" dirty="0"/>
              <a:t>T2931 - Custom Farm Services for Field Operations - DEP (Supplemental)</a:t>
            </a:r>
            <a:r>
              <a:rPr lang="en-US" sz="5400" dirty="0"/>
              <a:t/>
            </a:r>
            <a:br>
              <a:rPr lang="en-US" sz="5400" dirty="0"/>
            </a:br>
            <a:r>
              <a:rPr lang="en-US" sz="5400" dirty="0"/>
              <a:t/>
            </a:r>
            <a:br>
              <a:rPr lang="en-US" sz="5400" dirty="0"/>
            </a:br>
            <a:r>
              <a:rPr lang="en-US" sz="4000" dirty="0" smtClean="0"/>
              <a:t>Bid Solicitation #</a:t>
            </a:r>
            <a:r>
              <a:rPr lang="en-US" sz="3200" dirty="0" smtClean="0"/>
              <a:t>21DPP00650</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b="1" dirty="0"/>
              <a:t>2pm </a:t>
            </a:r>
            <a:r>
              <a:rPr lang="en-US" sz="2800" dirty="0"/>
              <a:t>on</a:t>
            </a:r>
            <a:r>
              <a:rPr lang="en-US" sz="2800" b="1" dirty="0"/>
              <a:t> </a:t>
            </a:r>
            <a:r>
              <a:rPr lang="en-US" sz="2800" b="1" dirty="0" smtClean="0"/>
              <a:t>august 12</a:t>
            </a:r>
            <a:r>
              <a:rPr lang="en-US" sz="2800" b="1" dirty="0" smtClean="0"/>
              <a:t> </a:t>
            </a:r>
            <a:r>
              <a:rPr lang="en-US" sz="2800" b="1" dirty="0" smtClean="0"/>
              <a:t>, </a:t>
            </a:r>
            <a:r>
              <a:rPr lang="en-US" sz="2800" b="1" dirty="0" smtClean="0"/>
              <a:t>2021</a:t>
            </a:r>
            <a:endParaRPr lang="en-US" sz="2800" b="1" dirty="0"/>
          </a:p>
          <a:p>
            <a:r>
              <a:rPr lang="en-US" sz="2800" dirty="0"/>
              <a:t>Quotes due by </a:t>
            </a:r>
            <a:r>
              <a:rPr lang="en-US" sz="2800" b="1" dirty="0"/>
              <a:t>2pm</a:t>
            </a:r>
            <a:r>
              <a:rPr lang="en-US" sz="2800" dirty="0"/>
              <a:t> on </a:t>
            </a:r>
            <a:r>
              <a:rPr lang="en-US" sz="2800" b="1" dirty="0" smtClean="0"/>
              <a:t>September 16, </a:t>
            </a:r>
            <a:r>
              <a:rPr lang="en-US" sz="2800" b="1" dirty="0" smtClean="0"/>
              <a:t>2021</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graphicFrame>
        <p:nvGraphicFramePr>
          <p:cNvPr id="7" name="Content Placeholder 6">
            <a:extLst>
              <a:ext uri="{FF2B5EF4-FFF2-40B4-BE49-F238E27FC236}">
                <a16:creationId xmlns:a16="http://schemas.microsoft.com/office/drawing/2014/main" id="{D97DE82F-8609-4B16-82CD-8F39049BB660}"/>
              </a:ext>
            </a:extLst>
          </p:cNvPr>
          <p:cNvGraphicFramePr>
            <a:graphicFrameLocks noGrp="1"/>
          </p:cNvGraphicFramePr>
          <p:nvPr>
            <p:ph idx="1"/>
            <p:extLst>
              <p:ext uri="{D42A27DB-BD31-4B8C-83A1-F6EECF244321}">
                <p14:modId xmlns:p14="http://schemas.microsoft.com/office/powerpoint/2010/main" val="3173038991"/>
              </p:ext>
            </p:extLst>
          </p:nvPr>
        </p:nvGraphicFramePr>
        <p:xfrm>
          <a:off x="859893" y="1688447"/>
          <a:ext cx="9169932" cy="3909907"/>
        </p:xfrm>
        <a:graphic>
          <a:graphicData uri="http://schemas.openxmlformats.org/drawingml/2006/table">
            <a:tbl>
              <a:tblPr firstRow="1" firstCol="1" bandRow="1"/>
              <a:tblGrid>
                <a:gridCol w="9169932">
                  <a:extLst>
                    <a:ext uri="{9D8B030D-6E8A-4147-A177-3AD203B41FA5}">
                      <a16:colId xmlns:a16="http://schemas.microsoft.com/office/drawing/2014/main" val="1572478160"/>
                    </a:ext>
                  </a:extLst>
                </a:gridCol>
              </a:tblGrid>
              <a:tr h="142722">
                <a:tc>
                  <a:txBody>
                    <a:bodyPr/>
                    <a:lstStyle/>
                    <a:p>
                      <a:pPr marL="0" marR="0">
                        <a:lnSpc>
                          <a:spcPct val="107000"/>
                        </a:lnSpc>
                        <a:spcBef>
                          <a:spcPts val="0"/>
                        </a:spcBef>
                        <a:spcAft>
                          <a:spcPts val="0"/>
                        </a:spcAft>
                      </a:pPr>
                      <a:r>
                        <a:rPr lang="en-US" sz="5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5833305"/>
                  </a:ext>
                </a:extLst>
              </a:tr>
              <a:tr h="420797">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 xmlns:ahyp="http://schemas.microsoft.com/office/drawing/2018/hyperlinkcolor" val="tx"/>
                              </a:ext>
                            </a:extLst>
                          </a:hlinkClick>
                        </a:rPr>
                        <a:t>OFFER AND ACCEPTANCE PAGE</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8184099"/>
                  </a:ext>
                </a:extLst>
              </a:tr>
              <a:tr h="420797">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OWNERSHIP DISCLOSURE FORM</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4962816"/>
                  </a:ext>
                </a:extLst>
              </a:tr>
              <a:tr h="1453574">
                <a:tc>
                  <a:txBody>
                    <a:bodyPr/>
                    <a:lstStyle/>
                    <a:p>
                      <a:pPr marL="0" marR="0">
                        <a:lnSpc>
                          <a:spcPct val="107000"/>
                        </a:lnSpc>
                        <a:spcBef>
                          <a:spcPts val="0"/>
                        </a:spcBef>
                        <a:spcAft>
                          <a:spcPts val="0"/>
                        </a:spcAft>
                      </a:pP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lc="http://schemas.openxmlformats.org/drawingml/2006/lockedCanvas" xmlns:ahyp="http://schemas.microsoft.com/office/drawing/2018/hyperlinkcolor" xmlns="" val="tx"/>
                              </a:ext>
                            </a:extLst>
                          </a:hlinkClick>
                        </a:rPr>
                        <a:t>SUBCONTRACTOR UTILIZATION PLAN</a:t>
                      </a: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b="1" i="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609-292-2146 FOR INFORMATION REGARDING REGISTERED SMALL BUSINESSES AND/OR DISABLED VETERAN BUSINESSES.</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5455635"/>
                  </a:ext>
                </a:extLst>
              </a:tr>
              <a:tr h="687018">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lc="http://schemas.openxmlformats.org/drawingml/2006/lockedCanvas" xmlns:ahyp="http://schemas.microsoft.com/office/drawing/2018/hyperlinkcolor" xmlns="" val="tx"/>
                              </a:ext>
                            </a:extLst>
                          </a:hlinkClick>
                        </a:rPr>
                        <a:t>PUBLIC WORKS CONTRACTOR REGISTRATION</a:t>
                      </a: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§4.4.1.8)</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5822590"/>
                  </a:ext>
                </a:extLst>
              </a:tr>
              <a:tr h="673044">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none"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a:t>
                      </a:r>
                      <a:r>
                        <a:rPr lang="en-US" sz="1600" b="1" u="none"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SHEET </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§4.4.5)</a:t>
                      </a:r>
                      <a:endParaRPr lang="en-US" sz="1600" b="1" u="none"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b="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345063"/>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48078344"/>
              </p:ext>
            </p:extLst>
          </p:nvPr>
        </p:nvGraphicFramePr>
        <p:xfrm>
          <a:off x="685800" y="1565907"/>
          <a:ext cx="10824210" cy="5166362"/>
        </p:xfrm>
        <a:graphic>
          <a:graphicData uri="http://schemas.openxmlformats.org/drawingml/2006/table">
            <a:tbl>
              <a:tblPr firstRow="1" firstCol="1" bandRow="1"/>
              <a:tblGrid>
                <a:gridCol w="717267">
                  <a:extLst>
                    <a:ext uri="{9D8B030D-6E8A-4147-A177-3AD203B41FA5}">
                      <a16:colId xmlns:a16="http://schemas.microsoft.com/office/drawing/2014/main" val="3653060908"/>
                    </a:ext>
                  </a:extLst>
                </a:gridCol>
                <a:gridCol w="10106943">
                  <a:extLst>
                    <a:ext uri="{9D8B030D-6E8A-4147-A177-3AD203B41FA5}">
                      <a16:colId xmlns:a16="http://schemas.microsoft.com/office/drawing/2014/main" val="171298430"/>
                    </a:ext>
                  </a:extLst>
                </a:gridCol>
              </a:tblGrid>
              <a:tr h="501179">
                <a:tc gridSpan="2">
                  <a:txBody>
                    <a:bodyPr/>
                    <a:lstStyle/>
                    <a:p>
                      <a:pPr marL="0"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 </a:t>
                      </a: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818649655"/>
                  </a:ext>
                </a:extLst>
              </a:tr>
              <a:tr h="351294">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DISCLOSURE OF INVESTIGATIONS AND OTHER ACTIONS INVOLVING VENDOR</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7014652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DISCLOSURE OF INVESTMENT ACTIVITIES IN IRAN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2228849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SOURCE DISCLOSURE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060253840"/>
                  </a:ext>
                </a:extLst>
              </a:tr>
              <a:tr h="351294">
                <a:tc gridSpan="2">
                  <a:txBody>
                    <a:bodyPr/>
                    <a:lstStyle/>
                    <a:p>
                      <a:pPr marL="0" marR="0">
                        <a:lnSpc>
                          <a:spcPct val="107000"/>
                        </a:lnSpc>
                        <a:spcBef>
                          <a:spcPts val="0"/>
                        </a:spcBef>
                        <a:spcAft>
                          <a:spcPts val="0"/>
                        </a:spcAft>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COOPERATIVE PURCHASING FORM</a:t>
                      </a:r>
                      <a:r>
                        <a:rPr lang="en-US" sz="1400">
                          <a:effectLst/>
                          <a:latin typeface="Times New Roman" panose="02020603050405020304" pitchFamily="18" charset="0"/>
                          <a:ea typeface="Calibri" panose="020F0502020204030204" pitchFamily="34" charset="0"/>
                          <a:cs typeface="Times New Roman" panose="02020603050405020304" pitchFamily="18" charset="0"/>
                        </a:rPr>
                        <a:t> (Bid Solicitation §4.4.6)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80712929"/>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529112964"/>
                  </a:ext>
                </a:extLst>
              </a:tr>
              <a:tr h="501179">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TWO-YEAR CHAPTER 51/EXECUTIVE ORDER 117 VENDOR CERTIFICATION AND DISCLOSURE OF POLITICAL CONTRIBUTIONS</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3038751"/>
                  </a:ext>
                </a:extLst>
              </a:tr>
              <a:tr h="501179">
                <a:tc gridSpan="2">
                  <a:txBody>
                    <a:bodyPr/>
                    <a:lstStyle/>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40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569811106"/>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7612025"/>
                  </a:ext>
                </a:extLst>
              </a:tr>
              <a:tr h="501179">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082181"/>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AFFIRMATIVE ACTION EMPLOYEE INFORMATION REPORT (FORM AA302)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0295343"/>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2076045"/>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PESTICIDE APPLICATOR BUSINESS LICENSE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0" i="0"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§4.4.2.6</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744595725"/>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Public Works Contractor Registration</a:t>
            </a:r>
            <a:br>
              <a:rPr lang="en-US" sz="2800" dirty="0"/>
            </a:br>
            <a:r>
              <a:rPr lang="en-US" sz="2800" b="1" dirty="0"/>
              <a:t>T2931 - Custom Farm Services for Field Operations - DEP (Supplemental)</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838899" y="2178001"/>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4.4.1.8, </a:t>
            </a:r>
            <a:r>
              <a:rPr lang="en-US" sz="1900" i="1" dirty="0">
                <a:solidFill>
                  <a:srgbClr val="FFFF00"/>
                </a:solidFill>
              </a:rPr>
              <a:t>Public Works Contractor Registration.</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365217" y="3570871"/>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b="1" dirty="0">
                <a:solidFill>
                  <a:srgbClr val="FF0000"/>
                </a:solidFill>
              </a:rPr>
              <a:t>To all Vendors {Contractors}:</a:t>
            </a:r>
            <a:r>
              <a:rPr lang="en-US" sz="1800" b="1" dirty="0"/>
              <a:t> </a:t>
            </a:r>
            <a:r>
              <a:rPr lang="en-US" sz="1800" dirty="0"/>
              <a:t>Please make sure your firm has its </a:t>
            </a:r>
            <a:r>
              <a:rPr lang="en-US" sz="1800" dirty="0">
                <a:solidFill>
                  <a:srgbClr val="FFFF00"/>
                </a:solidFill>
              </a:rPr>
              <a:t>Public Works Contractor Registration </a:t>
            </a:r>
            <a:r>
              <a:rPr lang="en-US" sz="1800" b="1" u="sng" dirty="0"/>
              <a:t>at the time of Quote due date</a:t>
            </a:r>
            <a:r>
              <a:rPr lang="en-US" sz="1800" b="1" dirty="0"/>
              <a:t>,</a:t>
            </a:r>
            <a:r>
              <a:rPr lang="en-US" sz="1800" dirty="0">
                <a:solidFill>
                  <a:srgbClr val="FFFF00"/>
                </a:solidFill>
              </a:rPr>
              <a:t> </a:t>
            </a:r>
            <a:r>
              <a:rPr lang="en-US" sz="1800" dirty="0"/>
              <a:t>as well as any Subcontractor(s) that may be engaged to perform public work on your firm’s behalf.</a:t>
            </a:r>
            <a:endParaRPr lang="en-US" sz="1800" b="1" u="sng" dirty="0">
              <a:solidFill>
                <a:srgbClr val="FF0000"/>
              </a:solidFill>
            </a:endParaRPr>
          </a:p>
        </p:txBody>
      </p:sp>
      <p:pic>
        <p:nvPicPr>
          <p:cNvPr id="17" name="Content Placeholder 16">
            <a:extLst>
              <a:ext uri="{FF2B5EF4-FFF2-40B4-BE49-F238E27FC236}">
                <a16:creationId xmlns:a16="http://schemas.microsoft.com/office/drawing/2014/main" id="{F5AA4B6A-5D6A-4DBC-8495-A286C5025AF4}"/>
              </a:ext>
            </a:extLst>
          </p:cNvPr>
          <p:cNvPicPr>
            <a:picLocks noGrp="1" noChangeAspect="1"/>
          </p:cNvPicPr>
          <p:nvPr>
            <p:ph idx="1"/>
          </p:nvPr>
        </p:nvPicPr>
        <p:blipFill>
          <a:blip r:embed="rId2"/>
          <a:stretch>
            <a:fillRect/>
          </a:stretch>
        </p:blipFill>
        <p:spPr>
          <a:xfrm>
            <a:off x="3989262" y="2077346"/>
            <a:ext cx="7000316" cy="4246729"/>
          </a:xfrm>
        </p:spPr>
      </p:pic>
    </p:spTree>
    <p:extLst>
      <p:ext uri="{BB962C8B-B14F-4D97-AF65-F5344CB8AC3E}">
        <p14:creationId xmlns:p14="http://schemas.microsoft.com/office/powerpoint/2010/main" val="540968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9404723" cy="1400530"/>
          </a:xfrm>
        </p:spPr>
        <p:txBody>
          <a:bodyPr/>
          <a:lstStyle/>
          <a:p>
            <a:r>
              <a:rPr lang="en-US" dirty="0"/>
              <a:t>State-Supplied Price Sheet</a:t>
            </a:r>
            <a:br>
              <a:rPr lang="en-US" dirty="0"/>
            </a:br>
            <a:r>
              <a:rPr lang="en-US" sz="3200" b="1" dirty="0"/>
              <a:t>T2931 - Custom Farm Services for Field Operations - DEP (Supplemental)</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119892"/>
            <a:ext cx="3006672" cy="4475218"/>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a:t>
            </a:r>
            <a:r>
              <a:rPr lang="en-US" dirty="0" smtClean="0"/>
              <a:t>4.4.5.2</a:t>
            </a:r>
          </a:p>
          <a:p>
            <a:r>
              <a:rPr lang="en-US" dirty="0" smtClean="0"/>
              <a:t>REMINDER: Each Region (North, Central, and South) has its own dedicated Price Sheet.</a:t>
            </a:r>
          </a:p>
          <a:p>
            <a:r>
              <a:rPr lang="en-US" dirty="0"/>
              <a:t>The Vendor {Bidder} must provide Year </a:t>
            </a:r>
            <a:r>
              <a:rPr lang="en-US" dirty="0" smtClean="0"/>
              <a:t>1, Year 2, and Year 3 </a:t>
            </a:r>
            <a:r>
              <a:rPr lang="en-US" dirty="0"/>
              <a:t>Unit Pricing for all price lines within a selected service category of a specific region in order to be eligible for award of the service category. </a:t>
            </a:r>
          </a:p>
          <a:p>
            <a:pPr marL="0" indent="0">
              <a:buNone/>
            </a:pPr>
            <a:endParaRPr lang="en-US" dirty="0"/>
          </a:p>
        </p:txBody>
      </p:sp>
      <p:graphicFrame>
        <p:nvGraphicFramePr>
          <p:cNvPr id="91" name="Table 90"/>
          <p:cNvGraphicFramePr>
            <a:graphicFrameLocks noGrp="1"/>
          </p:cNvGraphicFramePr>
          <p:nvPr>
            <p:extLst>
              <p:ext uri="{D42A27DB-BD31-4B8C-83A1-F6EECF244321}">
                <p14:modId xmlns:p14="http://schemas.microsoft.com/office/powerpoint/2010/main" val="375666378"/>
              </p:ext>
            </p:extLst>
          </p:nvPr>
        </p:nvGraphicFramePr>
        <p:xfrm>
          <a:off x="3395028" y="2000250"/>
          <a:ext cx="8089900" cy="3526790"/>
        </p:xfrm>
        <a:graphic>
          <a:graphicData uri="http://schemas.openxmlformats.org/drawingml/2006/table">
            <a:tbl>
              <a:tblPr/>
              <a:tblGrid>
                <a:gridCol w="2114232">
                  <a:extLst>
                    <a:ext uri="{9D8B030D-6E8A-4147-A177-3AD203B41FA5}">
                      <a16:colId xmlns:a16="http://schemas.microsoft.com/office/drawing/2014/main" val="4154124907"/>
                    </a:ext>
                  </a:extLst>
                </a:gridCol>
                <a:gridCol w="3371667">
                  <a:extLst>
                    <a:ext uri="{9D8B030D-6E8A-4147-A177-3AD203B41FA5}">
                      <a16:colId xmlns:a16="http://schemas.microsoft.com/office/drawing/2014/main" val="1579095582"/>
                    </a:ext>
                  </a:extLst>
                </a:gridCol>
                <a:gridCol w="771937">
                  <a:extLst>
                    <a:ext uri="{9D8B030D-6E8A-4147-A177-3AD203B41FA5}">
                      <a16:colId xmlns:a16="http://schemas.microsoft.com/office/drawing/2014/main" val="1385260045"/>
                    </a:ext>
                  </a:extLst>
                </a:gridCol>
                <a:gridCol w="916032">
                  <a:extLst>
                    <a:ext uri="{9D8B030D-6E8A-4147-A177-3AD203B41FA5}">
                      <a16:colId xmlns:a16="http://schemas.microsoft.com/office/drawing/2014/main" val="3027723638"/>
                    </a:ext>
                  </a:extLst>
                </a:gridCol>
                <a:gridCol w="916032">
                  <a:extLst>
                    <a:ext uri="{9D8B030D-6E8A-4147-A177-3AD203B41FA5}">
                      <a16:colId xmlns:a16="http://schemas.microsoft.com/office/drawing/2014/main" val="130756014"/>
                    </a:ext>
                  </a:extLst>
                </a:gridCol>
              </a:tblGrid>
              <a:tr h="126524">
                <a:tc gridSpan="5">
                  <a:txBody>
                    <a:bodyPr/>
                    <a:lstStyle/>
                    <a:p>
                      <a:pPr algn="ctr" fontAlgn="ctr"/>
                      <a:r>
                        <a:rPr lang="en-US" sz="1200" b="1" i="0" u="none" strike="noStrike">
                          <a:solidFill>
                            <a:srgbClr val="000000"/>
                          </a:solidFill>
                          <a:effectLst/>
                          <a:latin typeface="Calibri" panose="020F0502020204030204" pitchFamily="34" charset="0"/>
                        </a:rPr>
                        <a:t>T2931 Price Sheet - Custom Farm Services for Field Operations - DEP (Supplemental)</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59782780"/>
                  </a:ext>
                </a:extLst>
              </a:tr>
              <a:tr h="247650">
                <a:tc gridSpan="5">
                  <a:txBody>
                    <a:bodyPr/>
                    <a:lstStyle/>
                    <a:p>
                      <a:pPr algn="ctr" fontAlgn="ctr"/>
                      <a:r>
                        <a:rPr lang="en-US" sz="1200" b="1" i="0" u="none" strike="noStrike" dirty="0">
                          <a:solidFill>
                            <a:srgbClr val="000000"/>
                          </a:solidFill>
                          <a:effectLst/>
                          <a:latin typeface="Calibri" panose="020F0502020204030204" pitchFamily="34" charset="0"/>
                        </a:rPr>
                        <a:t>Bid Solicitation #21DPP00650</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64957412"/>
                  </a:ext>
                </a:extLst>
              </a:tr>
              <a:tr h="0">
                <a:tc gridSpan="5">
                  <a:txBody>
                    <a:bodyPr/>
                    <a:lstStyle/>
                    <a:p>
                      <a:pPr algn="ctr" fontAlgn="ctr"/>
                      <a:r>
                        <a:rPr lang="en-US" sz="1200" b="1" i="0" u="none" strike="noStrike">
                          <a:solidFill>
                            <a:srgbClr val="000000"/>
                          </a:solidFill>
                          <a:effectLst/>
                          <a:latin typeface="Calibri" panose="020F0502020204030204" pitchFamily="34" charset="0"/>
                        </a:rPr>
                        <a:t>North Region</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4B084"/>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03914256"/>
                  </a:ext>
                </a:extLst>
              </a:tr>
              <a:tr h="247650">
                <a:tc gridSpan="4">
                  <a:txBody>
                    <a:bodyPr/>
                    <a:lstStyle/>
                    <a:p>
                      <a:pPr algn="l" fontAlgn="b"/>
                      <a:r>
                        <a:rPr lang="en-US" sz="1200" b="1" i="0" u="none" strike="noStrike">
                          <a:solidFill>
                            <a:srgbClr val="000000"/>
                          </a:solidFill>
                          <a:effectLst/>
                          <a:latin typeface="Calibri" panose="020F0502020204030204" pitchFamily="34" charset="0"/>
                        </a:rPr>
                        <a:t>Vendor {Bidder} Name: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200" b="1" i="0" u="none" strike="noStrike">
                          <a:solidFill>
                            <a:srgbClr val="000000"/>
                          </a:solidFill>
                          <a:effectLst/>
                          <a:latin typeface="Calibri" panose="020F0502020204030204" pitchFamily="34" charset="0"/>
                        </a:rPr>
                        <a:t>Date: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667584749"/>
                  </a:ext>
                </a:extLst>
              </a:tr>
              <a:tr h="381000">
                <a:tc gridSpan="5">
                  <a:txBody>
                    <a:bodyPr/>
                    <a:lstStyle/>
                    <a:p>
                      <a:pPr algn="ctr" fontAlgn="ctr"/>
                      <a:r>
                        <a:rPr lang="en-US" sz="1200" b="1" i="0" u="none" strike="noStrike">
                          <a:solidFill>
                            <a:srgbClr val="000000"/>
                          </a:solidFill>
                          <a:effectLst/>
                          <a:latin typeface="Calibri" panose="020F0502020204030204" pitchFamily="34" charset="0"/>
                        </a:rPr>
                        <a:t>Instructions: The Vendor {Bidder} must provide unit pricing in the highlighted cells below. Refer to Bid Solicitation </a:t>
                      </a:r>
                      <a:br>
                        <a:rPr lang="en-US" sz="1200" b="1" i="0" u="none" strike="noStrike">
                          <a:solidFill>
                            <a:srgbClr val="000000"/>
                          </a:solidFill>
                          <a:effectLst/>
                          <a:latin typeface="Calibri" panose="020F0502020204030204" pitchFamily="34" charset="0"/>
                        </a:rPr>
                      </a:br>
                      <a:r>
                        <a:rPr lang="en-US" sz="1200" b="1" i="0" u="none" strike="noStrike">
                          <a:solidFill>
                            <a:srgbClr val="000000"/>
                          </a:solidFill>
                          <a:effectLst/>
                          <a:latin typeface="Calibri" panose="020F0502020204030204" pitchFamily="34" charset="0"/>
                        </a:rPr>
                        <a:t>Section 4.4.5.2 for Price Sheet Instructions.</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40963506"/>
                  </a:ext>
                </a:extLst>
              </a:tr>
              <a:tr h="381000">
                <a:tc>
                  <a:txBody>
                    <a:bodyPr/>
                    <a:lstStyle/>
                    <a:p>
                      <a:pPr algn="ctr" fontAlgn="ctr"/>
                      <a:r>
                        <a:rPr lang="en-US" sz="1000" b="1" i="0" u="none" strike="noStrike">
                          <a:solidFill>
                            <a:srgbClr val="000000"/>
                          </a:solidFill>
                          <a:effectLst/>
                          <a:latin typeface="Calibri" panose="020F0502020204030204" pitchFamily="34" charset="0"/>
                        </a:rPr>
                        <a:t>Price Line No.</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1000" b="1" i="0" u="none" strike="noStrike" dirty="0">
                          <a:solidFill>
                            <a:srgbClr val="000000"/>
                          </a:solidFill>
                          <a:effectLst/>
                          <a:latin typeface="Calibri" panose="020F0502020204030204" pitchFamily="34" charset="0"/>
                        </a:rPr>
                        <a:t>Commodity Code - Service Description</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1000" b="1" i="0" u="none" strike="noStrike">
                          <a:solidFill>
                            <a:srgbClr val="000000"/>
                          </a:solidFill>
                          <a:effectLst/>
                          <a:latin typeface="Calibri" panose="020F0502020204030204" pitchFamily="34" charset="0"/>
                        </a:rPr>
                        <a:t>Unit of Measure</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1000" b="1" i="0" u="none" strike="noStrike">
                          <a:solidFill>
                            <a:srgbClr val="000000"/>
                          </a:solidFill>
                          <a:effectLst/>
                          <a:latin typeface="Calibri" panose="020F0502020204030204" pitchFamily="34" charset="0"/>
                        </a:rPr>
                        <a:t>Price Per Unit -</a:t>
                      </a:r>
                      <a:br>
                        <a:rPr lang="en-US" sz="1000" b="1" i="0" u="none" strike="noStrike">
                          <a:solidFill>
                            <a:srgbClr val="000000"/>
                          </a:solidFill>
                          <a:effectLst/>
                          <a:latin typeface="Calibri" panose="020F0502020204030204" pitchFamily="34" charset="0"/>
                        </a:rPr>
                      </a:br>
                      <a:r>
                        <a:rPr lang="en-US" sz="1000" b="1" i="0" u="none" strike="noStrike">
                          <a:solidFill>
                            <a:srgbClr val="000000"/>
                          </a:solidFill>
                          <a:effectLst/>
                          <a:latin typeface="Calibri" panose="020F0502020204030204" pitchFamily="34" charset="0"/>
                        </a:rPr>
                        <a:t>Year 1</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1000" b="1" i="0" u="none" strike="noStrike" dirty="0">
                          <a:solidFill>
                            <a:srgbClr val="000000"/>
                          </a:solidFill>
                          <a:effectLst/>
                          <a:latin typeface="Calibri" panose="020F0502020204030204" pitchFamily="34" charset="0"/>
                        </a:rPr>
                        <a:t>Price Per Unit -</a:t>
                      </a:r>
                      <a:br>
                        <a:rPr lang="en-US" sz="1000" b="1" i="0" u="none" strike="noStrike" dirty="0">
                          <a:solidFill>
                            <a:srgbClr val="000000"/>
                          </a:solidFill>
                          <a:effectLst/>
                          <a:latin typeface="Calibri" panose="020F0502020204030204" pitchFamily="34" charset="0"/>
                        </a:rPr>
                      </a:br>
                      <a:r>
                        <a:rPr lang="en-US" sz="1000" b="1" i="0" u="none" strike="noStrike" dirty="0">
                          <a:solidFill>
                            <a:srgbClr val="000000"/>
                          </a:solidFill>
                          <a:effectLst/>
                          <a:latin typeface="Calibri" panose="020F0502020204030204" pitchFamily="34" charset="0"/>
                        </a:rPr>
                        <a:t>Year 2</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4165023"/>
                  </a:ext>
                </a:extLst>
              </a:tr>
              <a:tr h="0">
                <a:tc gridSpan="5">
                  <a:txBody>
                    <a:bodyPr/>
                    <a:lstStyle/>
                    <a:p>
                      <a:pPr algn="ctr" fontAlgn="ctr"/>
                      <a:r>
                        <a:rPr lang="en-US" sz="1200" b="1" i="0" u="none" strike="noStrike">
                          <a:solidFill>
                            <a:srgbClr val="000000"/>
                          </a:solidFill>
                          <a:effectLst/>
                          <a:latin typeface="Calibri" panose="020F0502020204030204" pitchFamily="34" charset="0"/>
                        </a:rPr>
                        <a:t>Reclamation Operations - Section 3.2.1</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BF8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68600706"/>
                  </a:ext>
                </a:extLst>
              </a:tr>
              <a:tr h="247650">
                <a:tc rowSpan="2">
                  <a:txBody>
                    <a:bodyPr/>
                    <a:lstStyle/>
                    <a:p>
                      <a:pPr algn="ctr" fontAlgn="ctr"/>
                      <a:r>
                        <a:rPr lang="en-US" sz="1000" b="1" i="0" u="none" strike="noStrike">
                          <a:solidFill>
                            <a:srgbClr val="000000"/>
                          </a:solidFill>
                          <a:effectLst/>
                          <a:latin typeface="Calibri" panose="020F0502020204030204" pitchFamily="34" charset="0"/>
                        </a:rPr>
                        <a:t>1</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1000" b="1" i="0" u="none" strike="noStrike" dirty="0">
                          <a:solidFill>
                            <a:srgbClr val="000000"/>
                          </a:solidFill>
                          <a:effectLst/>
                          <a:latin typeface="Calibri" panose="020F0502020204030204" pitchFamily="34" charset="0"/>
                        </a:rPr>
                        <a:t>Commodity Code: 958-85 - Reclamation Operations - Section 3.2.1</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rowSpan="2">
                  <a:txBody>
                    <a:bodyPr/>
                    <a:lstStyle/>
                    <a:p>
                      <a:pPr algn="ctr" fontAlgn="ctr"/>
                      <a:r>
                        <a:rPr lang="en-US" sz="1000" b="0" i="0" u="none" strike="noStrike">
                          <a:solidFill>
                            <a:srgbClr val="000000"/>
                          </a:solidFill>
                          <a:effectLst/>
                          <a:latin typeface="Calibri" panose="020F0502020204030204" pitchFamily="34" charset="0"/>
                        </a:rPr>
                        <a:t>Per Day</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rowSpan="2">
                  <a:txBody>
                    <a:bodyPr/>
                    <a:lstStyle/>
                    <a:p>
                      <a:pPr algn="ctr" fontAlgn="b"/>
                      <a:r>
                        <a:rPr lang="en-US" sz="1400" b="0" i="0" u="none" strike="noStrike">
                          <a:solidFill>
                            <a:srgbClr val="000000"/>
                          </a:solidFill>
                          <a:effectLst/>
                          <a:latin typeface="Calibri" panose="020F0502020204030204" pitchFamily="34" charset="0"/>
                        </a:rPr>
                        <a:t>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E699"/>
                    </a:solidFill>
                  </a:tcPr>
                </a:tc>
                <a:tc rowSpan="2">
                  <a:txBody>
                    <a:bodyPr/>
                    <a:lstStyle/>
                    <a:p>
                      <a:pPr algn="ctr" fontAlgn="b"/>
                      <a:r>
                        <a:rPr lang="en-US" sz="1400" b="0" i="0" u="none" strike="noStrike">
                          <a:solidFill>
                            <a:srgbClr val="000000"/>
                          </a:solidFill>
                          <a:effectLst/>
                          <a:latin typeface="Calibri" panose="020F0502020204030204" pitchFamily="34" charset="0"/>
                        </a:rPr>
                        <a:t>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E699"/>
                    </a:solidFill>
                  </a:tcPr>
                </a:tc>
                <a:extLst>
                  <a:ext uri="{0D108BD9-81ED-4DB2-BD59-A6C34878D82A}">
                    <a16:rowId xmlns:a16="http://schemas.microsoft.com/office/drawing/2014/main" val="3635881668"/>
                  </a:ext>
                </a:extLst>
              </a:tr>
              <a:tr h="0">
                <a:tc vMerge="1">
                  <a:txBody>
                    <a:bodyPr/>
                    <a:lstStyle/>
                    <a:p>
                      <a:endParaRPr lang="en-US"/>
                    </a:p>
                  </a:txBody>
                  <a:tcPr/>
                </a:tc>
                <a:tc>
                  <a:txBody>
                    <a:bodyPr/>
                    <a:lstStyle/>
                    <a:p>
                      <a:pPr algn="l" fontAlgn="t"/>
                      <a:r>
                        <a:rPr lang="en-US" sz="1000" b="0" i="0" u="none" strike="noStrike" dirty="0">
                          <a:solidFill>
                            <a:srgbClr val="000000"/>
                          </a:solidFill>
                          <a:effectLst/>
                          <a:latin typeface="Calibri" panose="020F0502020204030204" pitchFamily="34" charset="0"/>
                        </a:rPr>
                        <a:t>Side-Arm Mowing - Bid Solicitation Section 3.2.1.1.1</a:t>
                      </a:r>
                      <a:br>
                        <a:rPr lang="en-US" sz="1000" b="0" i="0" u="none" strike="noStrike" dirty="0">
                          <a:solidFill>
                            <a:srgbClr val="000000"/>
                          </a:solidFill>
                          <a:effectLst/>
                          <a:latin typeface="Calibri" panose="020F0502020204030204" pitchFamily="34" charset="0"/>
                        </a:rPr>
                      </a:br>
                      <a:r>
                        <a:rPr lang="en-US" sz="1000" b="0" i="0" u="none" strike="noStrike" dirty="0">
                          <a:solidFill>
                            <a:srgbClr val="000000"/>
                          </a:solidFill>
                          <a:effectLst/>
                          <a:latin typeface="Calibri" panose="020F0502020204030204" pitchFamily="34" charset="0"/>
                        </a:rPr>
                        <a:t>(Price Per Day @ Eight (8) Hours Per Day)</a:t>
                      </a:r>
                    </a:p>
                  </a:txBody>
                  <a:tcPr marL="6350" marR="6350" marT="635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274927442"/>
                  </a:ext>
                </a:extLst>
              </a:tr>
              <a:tr h="247650">
                <a:tc rowSpan="2">
                  <a:txBody>
                    <a:bodyPr/>
                    <a:lstStyle/>
                    <a:p>
                      <a:pPr algn="ctr" fontAlgn="ctr"/>
                      <a:r>
                        <a:rPr lang="en-US" sz="1000" b="1" i="0" u="none" strike="noStrike" dirty="0">
                          <a:solidFill>
                            <a:srgbClr val="000000"/>
                          </a:solidFill>
                          <a:effectLst/>
                          <a:latin typeface="Calibri" panose="020F0502020204030204" pitchFamily="34" charset="0"/>
                        </a:rPr>
                        <a:t>2</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1000" b="1" i="0" u="none" strike="noStrike">
                          <a:solidFill>
                            <a:srgbClr val="000000"/>
                          </a:solidFill>
                          <a:effectLst/>
                          <a:latin typeface="Calibri" panose="020F0502020204030204" pitchFamily="34" charset="0"/>
                        </a:rPr>
                        <a:t>Commodity Code: 958-85 - Reclamation Operations - Section 3.2.1</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rowSpan="2">
                  <a:txBody>
                    <a:bodyPr/>
                    <a:lstStyle/>
                    <a:p>
                      <a:pPr algn="ctr" fontAlgn="ctr"/>
                      <a:r>
                        <a:rPr lang="en-US" sz="1000" b="0" i="0" u="none" strike="noStrike" dirty="0">
                          <a:solidFill>
                            <a:srgbClr val="000000"/>
                          </a:solidFill>
                          <a:effectLst/>
                          <a:latin typeface="Calibri" panose="020F0502020204030204" pitchFamily="34" charset="0"/>
                        </a:rPr>
                        <a:t>Per Acre</a:t>
                      </a:r>
                    </a:p>
                  </a:txBody>
                  <a:tcPr marL="6350" marR="6350" marT="635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rowSpan="2">
                  <a:txBody>
                    <a:bodyPr/>
                    <a:lstStyle/>
                    <a:p>
                      <a:pPr algn="ctr" fontAlgn="b"/>
                      <a:r>
                        <a:rPr lang="en-US" sz="1400" b="0" i="0" u="none" strike="noStrike">
                          <a:solidFill>
                            <a:srgbClr val="000000"/>
                          </a:solidFill>
                          <a:effectLst/>
                          <a:latin typeface="Calibri" panose="020F0502020204030204" pitchFamily="34" charset="0"/>
                        </a:rPr>
                        <a:t>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E699"/>
                    </a:solidFill>
                  </a:tcPr>
                </a:tc>
                <a:tc rowSpan="2">
                  <a:txBody>
                    <a:bodyPr/>
                    <a:lstStyle/>
                    <a:p>
                      <a:pPr algn="ctr" fontAlgn="b"/>
                      <a:r>
                        <a:rPr lang="en-US" sz="1400" b="0" i="0" u="none" strike="noStrike">
                          <a:solidFill>
                            <a:srgbClr val="000000"/>
                          </a:solidFill>
                          <a:effectLst/>
                          <a:latin typeface="Calibri" panose="020F0502020204030204" pitchFamily="34" charset="0"/>
                        </a:rPr>
                        <a:t> </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E699"/>
                    </a:solidFill>
                  </a:tcPr>
                </a:tc>
                <a:extLst>
                  <a:ext uri="{0D108BD9-81ED-4DB2-BD59-A6C34878D82A}">
                    <a16:rowId xmlns:a16="http://schemas.microsoft.com/office/drawing/2014/main" val="1153973465"/>
                  </a:ext>
                </a:extLst>
              </a:tr>
              <a:tr h="0">
                <a:tc vMerge="1">
                  <a:txBody>
                    <a:bodyPr/>
                    <a:lstStyle/>
                    <a:p>
                      <a:endParaRPr lang="en-US"/>
                    </a:p>
                  </a:txBody>
                  <a:tcPr/>
                </a:tc>
                <a:tc>
                  <a:txBody>
                    <a:bodyPr/>
                    <a:lstStyle/>
                    <a:p>
                      <a:pPr algn="l" fontAlgn="t"/>
                      <a:r>
                        <a:rPr lang="en-US" sz="1000" b="0" i="0" u="none" strike="noStrike" dirty="0">
                          <a:solidFill>
                            <a:srgbClr val="000000"/>
                          </a:solidFill>
                          <a:effectLst/>
                          <a:latin typeface="Calibri" panose="020F0502020204030204" pitchFamily="34" charset="0"/>
                        </a:rPr>
                        <a:t>Commercial Grade Mowing (For trees with trunks less than three (3) inches in diameter at ground height.) - Bid Solicitation Section 3.2.1.1.2</a:t>
                      </a:r>
                      <a:br>
                        <a:rPr lang="en-US" sz="1000" b="0" i="0" u="none" strike="noStrike" dirty="0">
                          <a:solidFill>
                            <a:srgbClr val="000000"/>
                          </a:solidFill>
                          <a:effectLst/>
                          <a:latin typeface="Calibri" panose="020F0502020204030204" pitchFamily="34" charset="0"/>
                        </a:rPr>
                      </a:br>
                      <a:r>
                        <a:rPr lang="en-US" sz="1000" b="0" i="0" u="none" strike="noStrike" dirty="0">
                          <a:solidFill>
                            <a:srgbClr val="000000"/>
                          </a:solidFill>
                          <a:effectLst/>
                          <a:latin typeface="Calibri" panose="020F0502020204030204" pitchFamily="34" charset="0"/>
                        </a:rPr>
                        <a:t>(Price Per Acre)</a:t>
                      </a:r>
                      <a:br>
                        <a:rPr lang="en-US" sz="1000" b="0" i="0" u="none" strike="noStrike" dirty="0">
                          <a:solidFill>
                            <a:srgbClr val="000000"/>
                          </a:solidFill>
                          <a:effectLst/>
                          <a:latin typeface="Calibri" panose="020F0502020204030204" pitchFamily="34" charset="0"/>
                        </a:rPr>
                      </a:br>
                      <a:endParaRPr lang="en-US" sz="1000" b="0" i="0" u="none" strike="noStrike" dirty="0">
                        <a:solidFill>
                          <a:srgbClr val="000000"/>
                        </a:solidFill>
                        <a:effectLst/>
                        <a:latin typeface="Calibri" panose="020F0502020204030204" pitchFamily="34" charset="0"/>
                      </a:endParaRPr>
                    </a:p>
                  </a:txBody>
                  <a:tcPr marL="6350" marR="6350" marT="635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745359802"/>
                  </a:ext>
                </a:extLst>
              </a:tr>
            </a:tbl>
          </a:graphicData>
        </a:graphic>
      </p:graphicFrame>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a:t>
            </a:r>
            <a:r>
              <a:rPr lang="en-US" sz="4000" b="1" dirty="0" smtClean="0"/>
              <a:t>August 12</a:t>
            </a:r>
            <a:r>
              <a:rPr lang="en-US" sz="4000" b="1" dirty="0" smtClean="0"/>
              <a:t>, </a:t>
            </a:r>
            <a:r>
              <a:rPr lang="en-US" sz="4000" b="1" dirty="0" smtClean="0"/>
              <a:t>2021</a:t>
            </a:r>
          </a:p>
          <a:p>
            <a:r>
              <a:rPr lang="en-US" sz="4000" dirty="0" smtClean="0"/>
              <a:t>Quotes </a:t>
            </a:r>
            <a:r>
              <a:rPr lang="en-US" sz="4000" dirty="0"/>
              <a:t>due by </a:t>
            </a:r>
            <a:r>
              <a:rPr lang="en-US" sz="4000" b="1" dirty="0"/>
              <a:t>2pm</a:t>
            </a:r>
            <a:r>
              <a:rPr lang="en-US" sz="4000" dirty="0"/>
              <a:t> on </a:t>
            </a:r>
            <a:r>
              <a:rPr lang="en-US" sz="4000" b="1" dirty="0" smtClean="0"/>
              <a:t>September 16</a:t>
            </a:r>
            <a:r>
              <a:rPr lang="en-US" sz="4000" b="1" dirty="0" smtClean="0"/>
              <a:t>, </a:t>
            </a:r>
            <a:r>
              <a:rPr lang="en-US" sz="4000" b="1" dirty="0" smtClean="0"/>
              <a:t>2021</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2016</TotalTime>
  <Words>1435</Words>
  <Application>Microsoft Office PowerPoint</Application>
  <PresentationFormat>Widescreen</PresentationFormat>
  <Paragraphs>108</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Century Gothic</vt:lpstr>
      <vt:lpstr>Symbol</vt:lpstr>
      <vt:lpstr>Times New Roman</vt:lpstr>
      <vt:lpstr>Wingdings 3</vt:lpstr>
      <vt:lpstr>Ion</vt:lpstr>
      <vt:lpstr>Optional Pre-Quote Conference T2931 - Custom Farm Services for Field Operations - DEP (Supplemental)  Bid Solicitation #21DPP00650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Public Works Contractor Registration T2931 - Custom Farm Services for Field Operations - DEP (Supplemental)</vt:lpstr>
      <vt:lpstr>State-Supplied Price Sheet T2931 - Custom Farm Services for Field Operations - DEP (Supplemental)</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Regan, Rory [TREAS]</cp:lastModifiedBy>
  <cp:revision>100</cp:revision>
  <cp:lastPrinted>2020-02-11T14:28:14Z</cp:lastPrinted>
  <dcterms:created xsi:type="dcterms:W3CDTF">2020-01-31T19:31:42Z</dcterms:created>
  <dcterms:modified xsi:type="dcterms:W3CDTF">2021-07-20T20:58:01Z</dcterms:modified>
</cp:coreProperties>
</file>