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2"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3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7/22/2021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eo134/Chapter51.pdf" TargetMode="External"/><Relationship Id="rId2" Type="http://schemas.openxmlformats.org/officeDocument/2006/relationships/hyperlink" Target="http://www.state.nj.us/treasury/purchase/forms/DisclosureofInvestmentActivitiesinIran.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AA_%20Supplement.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smtClean="0"/>
              <a:t>T2942 – Pump Station/Collection System &amp; Water Treatment Plant Operator – </a:t>
            </a:r>
            <a:r>
              <a:rPr lang="en-US" sz="3600" b="1" dirty="0" err="1" smtClean="0"/>
              <a:t>Ancora</a:t>
            </a:r>
            <a:r>
              <a:rPr lang="en-US" sz="3600" b="1" dirty="0" smtClean="0"/>
              <a:t> Psych</a:t>
            </a:r>
            <a:r>
              <a:rPr lang="en-US" sz="5400" dirty="0"/>
              <a:t/>
            </a:r>
            <a:br>
              <a:rPr lang="en-US" sz="5400" dirty="0"/>
            </a:br>
            <a:r>
              <a:rPr lang="en-US" sz="5400" dirty="0"/>
              <a:t/>
            </a:r>
            <a:br>
              <a:rPr lang="en-US" sz="5400" dirty="0"/>
            </a:br>
            <a:r>
              <a:rPr lang="en-US" sz="5400" dirty="0" smtClean="0"/>
              <a:t>21DPP00640</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b="1" u="sng" dirty="0" smtClean="0"/>
              <a:t>August 31, </a:t>
            </a:r>
            <a:r>
              <a:rPr lang="en-US" sz="2800" b="1" u="sng" dirty="0" smtClean="0"/>
              <a:t>2021</a:t>
            </a:r>
          </a:p>
          <a:p>
            <a:r>
              <a:rPr lang="en-US" sz="2800" dirty="0" smtClean="0"/>
              <a:t>Quotes </a:t>
            </a:r>
            <a:r>
              <a:rPr lang="en-US" sz="2800" dirty="0"/>
              <a:t>due by 2pm </a:t>
            </a:r>
            <a:r>
              <a:rPr lang="en-US" sz="2800" dirty="0" smtClean="0"/>
              <a:t>on </a:t>
            </a:r>
            <a:r>
              <a:rPr lang="en-US" sz="2800" b="1" u="sng" dirty="0" smtClean="0"/>
              <a:t>September 22, </a:t>
            </a:r>
            <a:r>
              <a:rPr lang="en-US" sz="2800" b="1" u="sng" dirty="0" smtClean="0"/>
              <a:t>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smtClean="0"/>
              <a:t>D. </a:t>
            </a:r>
            <a:r>
              <a:rPr lang="en-US" b="1" u="sng" dirty="0" smtClean="0"/>
              <a:t>PUBLIC WORKS REGISTRATION</a:t>
            </a:r>
            <a:r>
              <a:rPr lang="en-US" b="1" dirty="0" smtClean="0"/>
              <a:t> </a:t>
            </a:r>
            <a:r>
              <a:rPr lang="en-US" dirty="0" smtClean="0"/>
              <a:t>(See Bid Solicitation Section 4.4.1.8)</a:t>
            </a:r>
            <a:endParaRPr lang="en-US" u="sng" dirty="0" smtClean="0"/>
          </a:p>
          <a:p>
            <a:pPr fontAlgn="base"/>
            <a:r>
              <a:rPr lang="en-US" b="1" dirty="0" smtClean="0"/>
              <a:t>E. </a:t>
            </a:r>
            <a:r>
              <a:rPr lang="en-US" b="1" u="sng" dirty="0" smtClean="0"/>
              <a:t>STATE-SUPPLIED </a:t>
            </a:r>
            <a:r>
              <a:rPr lang="en-US" b="1" u="sng" dirty="0"/>
              <a:t>PRICE </a:t>
            </a:r>
            <a:r>
              <a:rPr lang="en-US" b="1" u="sng" dirty="0" smtClean="0"/>
              <a:t>SHEET</a:t>
            </a:r>
            <a:r>
              <a:rPr lang="en-US" b="1" dirty="0"/>
              <a:t> </a:t>
            </a:r>
            <a:r>
              <a:rPr lang="en-US" dirty="0"/>
              <a:t>(See Bid Solicitation Section §4.4.5)  </a:t>
            </a:r>
          </a:p>
          <a:p>
            <a:endParaRPr lang="en-US" dirty="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FAF762-9FD1-4F06-A822-8C262BDD7AE2}"/>
              </a:ext>
            </a:extLst>
          </p:cNvPr>
          <p:cNvSpPr>
            <a:spLocks noGrp="1"/>
          </p:cNvSpPr>
          <p:nvPr>
            <p:ph type="title"/>
          </p:nvPr>
        </p:nvSpPr>
        <p:spPr>
          <a:xfrm>
            <a:off x="104968" y="-30679"/>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334802"/>
            <a:ext cx="10557163" cy="5493812"/>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A. </a:t>
            </a:r>
            <a:r>
              <a:rPr lang="en-US" b="1" u="sng" dirty="0" smtClean="0"/>
              <a:t>DISCLOSURE </a:t>
            </a:r>
            <a:r>
              <a:rPr lang="en-US" b="1" u="sng" dirty="0"/>
              <a:t>OF INVESTIGATIONS AND OTHER ACTIONS INVOLVING VENDOR</a:t>
            </a:r>
            <a:r>
              <a:rPr lang="en-US" b="1" dirty="0"/>
              <a:t>  (</a:t>
            </a:r>
            <a:r>
              <a:rPr lang="en-US" dirty="0"/>
              <a:t>Bid Solicitation §4.4.2.2)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B</a:t>
            </a:r>
            <a:r>
              <a:rPr lang="en-US" b="1" dirty="0"/>
              <a:t>. </a:t>
            </a:r>
            <a:r>
              <a:rPr lang="en-US" b="1" u="sng" dirty="0">
                <a:hlinkClick r:id="rId2"/>
              </a:rPr>
              <a:t>DISCLOSURE OF INVESTMENT ACTIVITIES IN IRAN FORM</a:t>
            </a:r>
            <a:r>
              <a:rPr lang="en-US" b="1" dirty="0"/>
              <a:t> (</a:t>
            </a:r>
            <a:r>
              <a:rPr lang="en-US" dirty="0"/>
              <a:t>Bid Solicitation §</a:t>
            </a:r>
            <a:r>
              <a:rPr lang="en-US" dirty="0" smtClean="0"/>
              <a:t>4.4.2.3)</a:t>
            </a:r>
            <a:r>
              <a:rPr lang="en-US" dirty="0"/>
              <a:t>  </a:t>
            </a:r>
            <a:endParaRPr lang="en-US" b="1"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C. PROOF </a:t>
            </a:r>
            <a:r>
              <a:rPr lang="en-US" b="1" dirty="0"/>
              <a:t>OF BUSINESS REGISTRATION</a:t>
            </a:r>
            <a:r>
              <a:rPr lang="en-US"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D</a:t>
            </a:r>
            <a:r>
              <a:rPr lang="en-US" b="1" dirty="0" smtClean="0"/>
              <a:t>. CERTIFICATE </a:t>
            </a:r>
            <a:r>
              <a:rPr lang="en-US" b="1" dirty="0"/>
              <a:t>OF INSURANCE / ACORD</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E</a:t>
            </a:r>
            <a:r>
              <a:rPr lang="en-US" b="1" dirty="0" smtClean="0"/>
              <a:t>. </a:t>
            </a:r>
            <a:r>
              <a:rPr lang="en-US" b="1" u="sng" dirty="0">
                <a:hlinkClick r:id="rId3"/>
              </a:rPr>
              <a:t>TWO-YEAR CHAPTER 51/EXECUTIVE ORDER 117 VENDOR CERTIFICATION AND DISCLOSURE OF      POLITICAL CONTRIBUTIONS</a:t>
            </a:r>
            <a:r>
              <a:rPr lang="en-US" b="1" dirty="0"/>
              <a:t> </a:t>
            </a:r>
            <a:r>
              <a:rPr lang="en-US" dirty="0"/>
              <a:t>(Bid Solicitation §7.1.1)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F</a:t>
            </a:r>
            <a:r>
              <a:rPr lang="en-US" b="1" dirty="0" smtClean="0"/>
              <a:t>. </a:t>
            </a:r>
            <a:r>
              <a:rPr lang="en-US" b="1" dirty="0"/>
              <a:t>AFFIRMATIVE ACTION COMPLIANCE </a:t>
            </a:r>
            <a:r>
              <a:rPr lang="en-US" dirty="0"/>
              <a:t>(Bid Solicitation §7.1.3) </a:t>
            </a:r>
            <a:r>
              <a:rPr lang="en-US" b="1" dirty="0"/>
              <a:t>Submit one of the following:</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NEW </a:t>
            </a:r>
            <a:r>
              <a:rPr lang="en-US" b="1" dirty="0"/>
              <a:t>JERSEY CERTIFICATE OF EMPLOYEE INFORMATION REPORT</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FEDERAL </a:t>
            </a:r>
            <a:r>
              <a:rPr lang="en-US" b="1" dirty="0"/>
              <a:t>LETTER OF APPROVAL VERIFYING A FEDERALLY APPROVED OR SANCTIONED AFFIRMATIVE ACTION PROGRAM (Dated within 1 year of the Quote submission)</a:t>
            </a:r>
            <a:r>
              <a:rPr lang="en-US" dirty="0"/>
              <a:t> </a:t>
            </a:r>
            <a:endParaRPr lang="en-US" dirty="0" smtClean="0"/>
          </a:p>
          <a:p>
            <a:pPr marL="742950" lvl="1" indent="-285750" fontAlgn="base">
              <a:lnSpc>
                <a:spcPct val="150000"/>
              </a:lnSpc>
              <a:buFont typeface="Arial" panose="020B0604020202020204" pitchFamily="34" charset="0"/>
              <a:buChar char="•"/>
            </a:pPr>
            <a:r>
              <a:rPr lang="en-US" b="1" u="sng" dirty="0" smtClean="0">
                <a:hlinkClick r:id="rId4"/>
              </a:rPr>
              <a:t>AFFIRMATIVE </a:t>
            </a:r>
            <a:r>
              <a:rPr lang="en-US" b="1" u="sng" dirty="0">
                <a:hlinkClick r:id="rId4"/>
              </a:rPr>
              <a:t>ACTION EMPLOYEE INFORMATION REPORT (FORM AA302)</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b="1" dirty="0" smtClean="0"/>
              <a:t>G. </a:t>
            </a:r>
            <a:r>
              <a:rPr lang="en-US" b="1" u="sng" dirty="0" smtClean="0">
                <a:hlinkClick r:id="rId5"/>
              </a:rPr>
              <a:t>SOURCE </a:t>
            </a:r>
            <a:r>
              <a:rPr lang="en-US" b="1" u="sng" dirty="0">
                <a:hlinkClick r:id="rId5"/>
              </a:rPr>
              <a:t>DISCLOSURE FORM</a:t>
            </a:r>
            <a:r>
              <a:rPr lang="en-US" b="1" dirty="0"/>
              <a:t> </a:t>
            </a:r>
            <a:r>
              <a:rPr lang="en-US" dirty="0"/>
              <a:t>(Bid Solicitation §§</a:t>
            </a:r>
            <a:r>
              <a:rPr lang="en-US" dirty="0" smtClean="0"/>
              <a:t>4.4.2.4 </a:t>
            </a:r>
            <a:r>
              <a:rPr lang="en-US" dirty="0"/>
              <a:t>and 7.1.2) </a:t>
            </a:r>
          </a:p>
        </p:txBody>
      </p:sp>
    </p:spTree>
    <p:extLst>
      <p:ext uri="{BB962C8B-B14F-4D97-AF65-F5344CB8AC3E}">
        <p14:creationId xmlns:p14="http://schemas.microsoft.com/office/powerpoint/2010/main" val="3969100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T2942 – Pump Station/Collection System &amp; Water Treatment Plant Operator – </a:t>
            </a:r>
            <a:r>
              <a:rPr lang="en-US" sz="3200" b="1" dirty="0" err="1"/>
              <a:t>Ancora</a:t>
            </a:r>
            <a:r>
              <a:rPr lang="en-US" sz="3200" b="1" dirty="0"/>
              <a:t> Psych</a:t>
            </a:r>
            <a:endParaRPr lang="en-US" dirty="0"/>
          </a:p>
        </p:txBody>
      </p:sp>
      <p:sp>
        <p:nvSpPr>
          <p:cNvPr id="6" name="Content Placeholder 2">
            <a:extLst>
              <a:ext uri="{FF2B5EF4-FFF2-40B4-BE49-F238E27FC236}">
                <a16:creationId xmlns:a16="http://schemas.microsoft.com/office/drawing/2014/main" xmlns=""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a16="http://schemas.microsoft.com/office/drawing/2014/main" xmlns=""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3" name="Picture 2"/>
          <p:cNvPicPr>
            <a:picLocks noChangeAspect="1"/>
          </p:cNvPicPr>
          <p:nvPr/>
        </p:nvPicPr>
        <p:blipFill>
          <a:blip r:embed="rId2"/>
          <a:stretch>
            <a:fillRect/>
          </a:stretch>
        </p:blipFill>
        <p:spPr>
          <a:xfrm>
            <a:off x="3074243" y="1976591"/>
            <a:ext cx="8609713" cy="4220605"/>
          </a:xfrm>
          <a:prstGeom prst="rect">
            <a:avLst/>
          </a:prstGeom>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August 31, 2021</a:t>
            </a:r>
            <a:endParaRPr lang="en-US" sz="4000" b="1" u="sng" dirty="0" smtClean="0"/>
          </a:p>
          <a:p>
            <a:endParaRPr lang="en-US" sz="4000" dirty="0"/>
          </a:p>
          <a:p>
            <a:r>
              <a:rPr lang="en-US" sz="4000" dirty="0"/>
              <a:t>Quotes due by </a:t>
            </a:r>
            <a:r>
              <a:rPr lang="en-US" sz="4000" dirty="0" smtClean="0"/>
              <a:t>2pm on </a:t>
            </a:r>
            <a:r>
              <a:rPr lang="en-US" sz="4000" b="1" u="sng" dirty="0" smtClean="0"/>
              <a:t>September 22, 2021</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2112</TotalTime>
  <Words>794</Words>
  <Application>Microsoft Office PowerPoint</Application>
  <PresentationFormat>Widescreen</PresentationFormat>
  <Paragraphs>72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Times New Roman</vt:lpstr>
      <vt:lpstr>Wingdings 3</vt:lpstr>
      <vt:lpstr>Ion</vt:lpstr>
      <vt:lpstr>Optional Pre-Quote Conference T2942 – Pump Station/Collection System &amp; Water Treatment Plant Operator – Ancora Psych  21DPP00640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State-Supplied Price Sheet T2942 – Pump Station/Collection System &amp; Water Treatment Plant Operator – Ancora Psych</vt:lpstr>
      <vt:lpstr>THANK YOU FOR ATTENDING</vt:lpstr>
    </vt:vector>
  </TitlesOfParts>
  <Company>Division of Revenue and Enterprise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Ghorbani, Nikki</cp:lastModifiedBy>
  <cp:revision>104</cp:revision>
  <cp:lastPrinted>2020-02-11T14:28:14Z</cp:lastPrinted>
  <dcterms:created xsi:type="dcterms:W3CDTF">2020-01-31T19:31:42Z</dcterms:created>
  <dcterms:modified xsi:type="dcterms:W3CDTF">2021-07-22T16:19:40Z</dcterms:modified>
</cp:coreProperties>
</file>