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6" r:id="rId8"/>
    <p:sldId id="274" r:id="rId9"/>
    <p:sldId id="268" r:id="rId10"/>
    <p:sldId id="269" r:id="rId11"/>
    <p:sldId id="273" r:id="rId12"/>
    <p:sldId id="267" r:id="rId1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010" autoAdjust="0"/>
    <p:restoredTop sz="94660"/>
  </p:normalViewPr>
  <p:slideViewPr>
    <p:cSldViewPr snapToGrid="0">
      <p:cViewPr varScale="1">
        <p:scale>
          <a:sx n="115" d="100"/>
          <a:sy n="115" d="100"/>
        </p:scale>
        <p:origin x="600" y="1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1/27/2022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1/27/2022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1/27/2022</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1/27/2022</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1/27/2022</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1/27/2022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1/27/2022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1/27/2022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4" y="1447800"/>
            <a:ext cx="10482863" cy="3329581"/>
          </a:xfrm>
        </p:spPr>
        <p:txBody>
          <a:bodyPr/>
          <a:lstStyle/>
          <a:p>
            <a:r>
              <a:rPr lang="en-US" sz="4400" dirty="0"/>
              <a:t>Optional Pre-Quote Conference</a:t>
            </a:r>
            <a:br>
              <a:rPr lang="en-US" sz="4400" dirty="0"/>
            </a:br>
            <a:r>
              <a:rPr lang="fr-FR" sz="4400" dirty="0"/>
              <a:t>T1776 Data Communications Network</a:t>
            </a:r>
            <a:br>
              <a:rPr lang="fr-FR" sz="4400" dirty="0"/>
            </a:br>
            <a:r>
              <a:rPr lang="fr-FR" sz="4400" dirty="0"/>
              <a:t>Services</a:t>
            </a:r>
            <a:r>
              <a:rPr lang="fr-FR" sz="5400" dirty="0"/>
              <a:t/>
            </a:r>
            <a:br>
              <a:rPr lang="fr-FR" sz="5400" dirty="0"/>
            </a:br>
            <a:r>
              <a:rPr lang="en-US" sz="5400" dirty="0"/>
              <a:t>21DPP00639</a:t>
            </a:r>
            <a:endParaRPr lang="en-US" sz="5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a:t>
            </a:r>
            <a:r>
              <a:rPr lang="en-US" sz="2800" dirty="0"/>
              <a:t>February 25, </a:t>
            </a:r>
            <a:r>
              <a:rPr lang="en-US" sz="2800" dirty="0" smtClean="0"/>
              <a:t>2022</a:t>
            </a:r>
          </a:p>
          <a:p>
            <a:r>
              <a:rPr lang="en-US" sz="2800" dirty="0" smtClean="0"/>
              <a:t>Quotes </a:t>
            </a:r>
            <a:r>
              <a:rPr lang="en-US" sz="2800" dirty="0"/>
              <a:t>due by 2pm </a:t>
            </a:r>
            <a:r>
              <a:rPr lang="en-US" sz="2800" dirty="0"/>
              <a:t>June 10, 2022</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sign in by entering your name, company, and email in the </a:t>
            </a:r>
            <a:r>
              <a:rPr lang="en-US" dirty="0" smtClean="0"/>
              <a:t>Microsoft Teams</a:t>
            </a:r>
            <a:r>
              <a:rPr lang="en-US" dirty="0" smtClean="0"/>
              <a:t> </a:t>
            </a:r>
            <a:r>
              <a:rPr lang="en-US" dirty="0"/>
              <a:t>chat window.</a:t>
            </a:r>
          </a:p>
          <a:p>
            <a:r>
              <a:rPr lang="en-US" dirty="0"/>
              <a:t>Please note that this conference is being recorded. 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 security requirements</a:t>
            </a:r>
          </a:p>
          <a:p>
            <a:r>
              <a:rPr lang="en-US" dirty="0"/>
              <a:t>Section 4: Quote submission requirements including forms, technical approach, schedules, draft plans, resumes, firm experience, financial capability, and </a:t>
            </a:r>
            <a:r>
              <a:rPr lang="en-US" dirty="0" smtClean="0"/>
              <a:t>p</a:t>
            </a:r>
            <a:r>
              <a:rPr lang="en-US" dirty="0" smtClean="0"/>
              <a:t>ricing configurations </a:t>
            </a:r>
            <a:r>
              <a:rPr lang="en-US" dirty="0"/>
              <a:t>, </a:t>
            </a:r>
            <a:r>
              <a:rPr lang="en-US" dirty="0"/>
              <a:t>as well as additional terms and prohibition on conflicting terms and conditions </a:t>
            </a:r>
          </a:p>
          <a:p>
            <a:r>
              <a:rPr lang="en-US" dirty="0"/>
              <a:t>Section 5: Special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579610" y="1246584"/>
            <a:ext cx="10675823" cy="4364507"/>
          </a:xfrm>
        </p:spPr>
        <p:txBody>
          <a:bodyPr>
            <a:noAutofit/>
          </a:bodyPr>
          <a:lstStyle/>
          <a:p>
            <a:r>
              <a:rPr lang="en-US" sz="2400" dirty="0"/>
              <a:t>Section 6: Evaluation criteria, clarifications, best and final offer</a:t>
            </a:r>
          </a:p>
          <a:p>
            <a:r>
              <a:rPr lang="en-US" sz="2400" dirty="0"/>
              <a:t>Section 7: Pre-award requirements</a:t>
            </a:r>
          </a:p>
          <a:p>
            <a:r>
              <a:rPr lang="en-US" sz="2400" dirty="0"/>
              <a:t>Section 8: State Contract Manager </a:t>
            </a:r>
          </a:p>
          <a:p>
            <a:r>
              <a:rPr lang="en-US" sz="2400" dirty="0"/>
              <a:t>Section 9: Standard Terms and Conditions</a:t>
            </a:r>
          </a:p>
          <a:p>
            <a:endParaRPr lang="en-US" sz="2400" dirty="0"/>
          </a:p>
          <a:p>
            <a:pPr marL="457200" lvl="1" indent="0">
              <a:buNone/>
            </a:pPr>
            <a:endParaRPr lang="en-US" sz="2000"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COMMON PRICE SHEET MISTAKES</a:t>
            </a:r>
          </a:p>
        </p:txBody>
      </p:sp>
      <p:sp>
        <p:nvSpPr>
          <p:cNvPr id="3" name="Content Placeholder 2"/>
          <p:cNvSpPr>
            <a:spLocks noGrp="1"/>
          </p:cNvSpPr>
          <p:nvPr>
            <p:ph idx="1"/>
          </p:nvPr>
        </p:nvSpPr>
        <p:spPr/>
        <p:txBody>
          <a:bodyPr>
            <a:normAutofit fontScale="92500" lnSpcReduction="20000"/>
          </a:bodyPr>
          <a:lstStyle/>
          <a:p>
            <a:r>
              <a:rPr lang="en-US" dirty="0"/>
              <a:t>Complete all required price lines </a:t>
            </a:r>
            <a:r>
              <a:rPr lang="en-US" dirty="0" smtClean="0"/>
              <a:t>in the Pricing Configurations</a:t>
            </a:r>
            <a:r>
              <a:rPr lang="en-US" dirty="0" smtClean="0"/>
              <a:t> </a:t>
            </a:r>
            <a:r>
              <a:rPr lang="en-US" dirty="0"/>
              <a:t>as per Bid Solicitation Section 4.4.5.2, or Quote may be deemed non-responsive. Indicate “no charge” if the cost is $0.  Do not leave any price lines blank. </a:t>
            </a:r>
          </a:p>
          <a:p>
            <a:r>
              <a:rPr lang="en-US" dirty="0"/>
              <a:t>Do not make formatting changes to the </a:t>
            </a:r>
            <a:r>
              <a:rPr lang="en-US" dirty="0"/>
              <a:t>Pricing </a:t>
            </a:r>
            <a:r>
              <a:rPr lang="en-US" dirty="0" smtClean="0"/>
              <a:t>Configurations.  </a:t>
            </a:r>
            <a:r>
              <a:rPr lang="en-US" dirty="0"/>
              <a:t>If the price line requires a dollar amount, don’t change it to a percentage, or vice versa. </a:t>
            </a:r>
            <a:r>
              <a:rPr lang="en-US" dirty="0" smtClean="0"/>
              <a:t>If </a:t>
            </a:r>
            <a:r>
              <a:rPr lang="en-US" dirty="0"/>
              <a:t>the price line includes 2 decimal places, don’t change the settings to allow 4 decimals.  </a:t>
            </a:r>
          </a:p>
          <a:p>
            <a:r>
              <a:rPr lang="en-US" dirty="0"/>
              <a:t>Confirm that you have completed all tabs </a:t>
            </a:r>
            <a:r>
              <a:rPr lang="en-US" dirty="0" smtClean="0"/>
              <a:t>in </a:t>
            </a:r>
            <a:r>
              <a:rPr lang="en-US" dirty="0"/>
              <a:t>the </a:t>
            </a:r>
            <a:r>
              <a:rPr lang="en-US" dirty="0"/>
              <a:t>Pricing </a:t>
            </a:r>
            <a:r>
              <a:rPr lang="en-US" dirty="0" smtClean="0"/>
              <a:t>Configurations document.</a:t>
            </a:r>
            <a:endParaRPr lang="en-US" dirty="0"/>
          </a:p>
          <a:p>
            <a:r>
              <a:rPr lang="en-US" dirty="0"/>
              <a:t>Do not add additional language, assumptions, or </a:t>
            </a:r>
            <a:r>
              <a:rPr lang="en-US" dirty="0" smtClean="0"/>
              <a:t>fees to the Pricing Configurations document. </a:t>
            </a:r>
            <a:r>
              <a:rPr lang="en-US" dirty="0"/>
              <a:t>Do not add or remove any price lines.</a:t>
            </a:r>
          </a:p>
          <a:p>
            <a:r>
              <a:rPr lang="en-US" dirty="0"/>
              <a:t>Confirm you have completed the proper version of the </a:t>
            </a:r>
            <a:r>
              <a:rPr lang="en-US" dirty="0" smtClean="0"/>
              <a:t>Pricing Configurations document</a:t>
            </a:r>
            <a:r>
              <a:rPr lang="en-US" dirty="0" smtClean="0"/>
              <a:t>; </a:t>
            </a:r>
            <a:r>
              <a:rPr lang="en-US" dirty="0"/>
              <a:t>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3312" y="1288474"/>
            <a:ext cx="8946541" cy="4959926"/>
          </a:xfrm>
        </p:spPr>
        <p:txBody>
          <a:bodyPr>
            <a:normAutofit/>
          </a:bodyPr>
          <a:lstStyle/>
          <a:p>
            <a:pPr lvl="1"/>
            <a:r>
              <a:rPr lang="en-US" dirty="0"/>
              <a:t>Complete all required price lines </a:t>
            </a:r>
            <a:r>
              <a:rPr lang="en-US" dirty="0" smtClean="0"/>
              <a:t>in </a:t>
            </a:r>
            <a:r>
              <a:rPr lang="en-US" dirty="0"/>
              <a:t>the Pricing </a:t>
            </a:r>
            <a:r>
              <a:rPr lang="en-US" dirty="0" smtClean="0"/>
              <a:t>Configurations document </a:t>
            </a:r>
            <a:r>
              <a:rPr lang="en-US" dirty="0" smtClean="0"/>
              <a:t>as </a:t>
            </a:r>
            <a:r>
              <a:rPr lang="en-US" dirty="0"/>
              <a:t>per Bid Solicitation Section 4.4.5.2, or Quote may be deemed non-responsive. Indicate “no charge” if the cost is $0.  Do not leave any price lines blank. </a:t>
            </a:r>
            <a:r>
              <a:rPr lang="en-US" sz="2000" dirty="0"/>
              <a:t>1. Review Bid Solicitation in its entirety and submit any questions prior to the deadline including exceptions. Updated documents will be posted in NJSTART and should be reviewed as posted.</a:t>
            </a:r>
          </a:p>
          <a:p>
            <a:pPr lvl="1"/>
            <a:r>
              <a:rPr lang="en-US" sz="2000"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sz="2000" dirty="0" smtClean="0"/>
              <a:t>The Pricing Configurations document </a:t>
            </a:r>
            <a:r>
              <a:rPr lang="en-US" sz="2000" dirty="0"/>
              <a:t>must </a:t>
            </a:r>
            <a:r>
              <a:rPr lang="en-US" sz="2000" dirty="0"/>
              <a:t>be completed in its entirety with no lines added or removed, or additional language or fees </a:t>
            </a:r>
            <a:r>
              <a:rPr lang="en-US" sz="2000" dirty="0" smtClean="0"/>
              <a:t>referenced</a:t>
            </a:r>
            <a:endParaRPr lang="en-US" sz="2000" dirty="0"/>
          </a:p>
        </p:txBody>
      </p:sp>
      <p:sp>
        <p:nvSpPr>
          <p:cNvPr id="5" name="Title 1"/>
          <p:cNvSpPr txBox="1">
            <a:spLocks/>
          </p:cNvSpPr>
          <p:nvPr/>
        </p:nvSpPr>
        <p:spPr>
          <a:xfrm>
            <a:off x="451378" y="405459"/>
            <a:ext cx="9404723" cy="1400530"/>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HELPFUL TIPS &amp; REMINDERS</a:t>
            </a:r>
          </a:p>
        </p:txBody>
      </p:sp>
    </p:spTree>
    <p:extLst>
      <p:ext uri="{BB962C8B-B14F-4D97-AF65-F5344CB8AC3E}">
        <p14:creationId xmlns:p14="http://schemas.microsoft.com/office/powerpoint/2010/main" val="160947957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6246" y="952252"/>
            <a:ext cx="9945687" cy="4822015"/>
          </a:xfrm>
        </p:spPr>
        <p:txBody>
          <a:bodyPr>
            <a:normAutofit/>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323439"/>
          </a:xfrm>
          <a:prstGeom prst="rect">
            <a:avLst/>
          </a:prstGeom>
        </p:spPr>
        <p:txBody>
          <a:bodyPr wrap="square">
            <a:spAutoFit/>
          </a:bodyPr>
          <a:lstStyle/>
          <a:p>
            <a:r>
              <a:rPr lang="en-US" sz="4000" dirty="0"/>
              <a:t>Q&amp;A due by 2pm </a:t>
            </a:r>
            <a:r>
              <a:rPr lang="en-US" sz="4000" dirty="0"/>
              <a:t>February 25, 2022</a:t>
            </a:r>
            <a:endParaRPr lang="en-US" sz="4000" dirty="0"/>
          </a:p>
          <a:p>
            <a:r>
              <a:rPr lang="en-US" sz="4000" dirty="0"/>
              <a:t>Quotes due by 2pm </a:t>
            </a:r>
            <a:r>
              <a:rPr lang="en-US" sz="4000" dirty="0"/>
              <a:t>June 10, 2022</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883</TotalTime>
  <Words>819</Words>
  <Application>Microsoft Office PowerPoint</Application>
  <PresentationFormat>Widescreen</PresentationFormat>
  <Paragraphs>48</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T1776 Data Communications Network Services 21DPP00639</vt:lpstr>
      <vt:lpstr>WELCOME &amp; INTRODUCTIONS </vt:lpstr>
      <vt:lpstr>PURPOSE &amp; GENERAL INFORMATION</vt:lpstr>
      <vt:lpstr>BID SOLICITATION AT A GLANCE</vt:lpstr>
      <vt:lpstr>BID SOLICITATION AT A GLANCE</vt:lpstr>
      <vt:lpstr>COMMON PRICE SHEET MISTAKES</vt:lpstr>
      <vt:lpstr>PowerPoint Presentation</vt:lpstr>
      <vt:lpstr>PowerPoint Presentation</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Morales, Angelica [TREAS]</cp:lastModifiedBy>
  <cp:revision>49</cp:revision>
  <cp:lastPrinted>2020-02-11T14:28:14Z</cp:lastPrinted>
  <dcterms:created xsi:type="dcterms:W3CDTF">2020-01-31T19:31:42Z</dcterms:created>
  <dcterms:modified xsi:type="dcterms:W3CDTF">2022-01-27T13:29:33Z</dcterms:modified>
</cp:coreProperties>
</file>