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varScale="1">
        <p:scale>
          <a:sx n="67" d="100"/>
          <a:sy n="67" d="100"/>
        </p:scale>
        <p:origin x="516"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7/29/2021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CooperativePurchasingForm.pdf" TargetMode="External"/><Relationship Id="rId3" Type="http://schemas.openxmlformats.org/officeDocument/2006/relationships/hyperlink" Target="https://www.state.nj.us/treasury/revenue/busregcert.shtml" TargetMode="External"/><Relationship Id="rId7" Type="http://schemas.openxmlformats.org/officeDocument/2006/relationships/hyperlink" Target="http://www.state.nj.us/treasury/purchase/forms/SourceDisclosureCertification.pdf" TargetMode="External"/><Relationship Id="rId2" Type="http://schemas.openxmlformats.org/officeDocument/2006/relationships/hyperlink" Target="https://www.state.nj.us/treasury/purchase/forms/DisclosureofInvestigations.pdf"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AA_%20Supplement.pdf" TargetMode="External"/><Relationship Id="rId5" Type="http://schemas.openxmlformats.org/officeDocument/2006/relationships/hyperlink" Target="http://www.state.nj.us/treasury/purchase/forms/eo134/Chapter51.pdf" TargetMode="External"/><Relationship Id="rId4" Type="http://schemas.openxmlformats.org/officeDocument/2006/relationships/hyperlink" Target="https://www1.state.nj.us/TYTR_BRC/jsp/BRCLoginJsp.jsp"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a:t>T2112 – Next, Second, and Third Day Delivery Services for Items Over 71 Pounds</a:t>
            </a:r>
          </a:p>
        </p:txBody>
      </p:sp>
      <p:sp>
        <p:nvSpPr>
          <p:cNvPr id="3" name="Subtitle 2"/>
          <p:cNvSpPr>
            <a:spLocks noGrp="1"/>
          </p:cNvSpPr>
          <p:nvPr>
            <p:ph type="subTitle" idx="1"/>
          </p:nvPr>
        </p:nvSpPr>
        <p:spPr>
          <a:xfrm>
            <a:off x="1154955" y="4777380"/>
            <a:ext cx="8825658" cy="1279388"/>
          </a:xfrm>
        </p:spPr>
        <p:txBody>
          <a:bodyPr>
            <a:normAutofit fontScale="92500" lnSpcReduction="20000"/>
          </a:bodyPr>
          <a:lstStyle/>
          <a:p>
            <a:r>
              <a:rPr lang="en-US" sz="2800" dirty="0"/>
              <a:t>Vendor {bidder} electronic questions  due by 2pm, Thursday, August 19, 2021</a:t>
            </a:r>
          </a:p>
          <a:p>
            <a:r>
              <a:rPr lang="en-US" sz="2800" dirty="0"/>
              <a:t>Quotes due by 2pm, Thursday, September 16,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Note that all Quotes must be submitted electronically via NJSTART due to COVID-19 Pandemic.</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Vendor {Bidder} demonstration of its ability to complete the Scope of Work, financial capability, and price sheet, as well as additional terms and prohibition on conflicting terms and conditions </a:t>
            </a:r>
          </a:p>
          <a:p>
            <a:r>
              <a:rPr lang="en-US" dirty="0"/>
              <a:t>Section 5: Contractual language including term, staff substitutions, ownership of materials, additional work, additional insurance requirements.</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92500" lnSpcReduction="20000"/>
          </a:bodyPr>
          <a:lstStyle/>
          <a:p>
            <a:r>
              <a:rPr lang="en-US" sz="1900" dirty="0"/>
              <a:t>Section 6: Evaluation criteria, clarifications, best and final offer</a:t>
            </a:r>
          </a:p>
          <a:p>
            <a:r>
              <a:rPr lang="en-US" sz="1900" dirty="0"/>
              <a:t>Section 7: Pre-award requirements</a:t>
            </a:r>
          </a:p>
          <a:p>
            <a:r>
              <a:rPr lang="en-US" sz="1900" dirty="0"/>
              <a:t>Section 8: State Contract Manager </a:t>
            </a:r>
          </a:p>
          <a:p>
            <a:r>
              <a:rPr lang="en-US" sz="1900" dirty="0"/>
              <a:t>Section 9: Standard Terms and Conditions</a:t>
            </a:r>
          </a:p>
          <a:p>
            <a:r>
              <a:rPr lang="en-US" sz="1900" dirty="0"/>
              <a:t>Reminders</a:t>
            </a:r>
          </a:p>
          <a:p>
            <a:pPr lvl="1"/>
            <a:r>
              <a:rPr lang="en-US" sz="1900" dirty="0"/>
              <a:t>Review Bid Solicitation in its entirety and submit any questions prior to the deadline including exceptions. Updated documents will be posted in NJSTART and should be reviewed as posted.</a:t>
            </a:r>
          </a:p>
          <a:p>
            <a:pPr lvl="1"/>
            <a:r>
              <a:rPr lang="en-US" sz="1900"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sz="1900"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2000"/>
                                        <p:tgtEl>
                                          <p:spTgt spid="3">
                                            <p:txEl>
                                              <p:pRg st="5" end="5"/>
                                            </p:txEl>
                                          </p:spTgt>
                                        </p:tgtEl>
                                      </p:cBhvr>
                                    </p:animEffect>
                                    <p:anim calcmode="lin" valueType="num">
                                      <p:cBhvr>
                                        <p:cTn id="41"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5" end="5"/>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2000"/>
                                        <p:tgtEl>
                                          <p:spTgt spid="3">
                                            <p:txEl>
                                              <p:pRg st="6" end="6"/>
                                            </p:txEl>
                                          </p:spTgt>
                                        </p:tgtEl>
                                      </p:cBhvr>
                                    </p:animEffect>
                                    <p:anim calcmode="lin" valueType="num">
                                      <p:cBhvr>
                                        <p:cTn id="46"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6" end="6"/>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2000"/>
                                        <p:tgtEl>
                                          <p:spTgt spid="3">
                                            <p:txEl>
                                              <p:pRg st="7" end="7"/>
                                            </p:txEl>
                                          </p:spTgt>
                                        </p:tgtEl>
                                      </p:cBhvr>
                                    </p:animEffect>
                                    <p:anim calcmode="lin" valueType="num">
                                      <p:cBhvr>
                                        <p:cTn id="51"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r>
              <a:rPr lang="en-US" dirty="0"/>
              <a:t>Complete all price lines on the Price Sheet. All Regions must be bid upon.</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br>
              <a:rPr lang="en-US" sz="6600" dirty="0"/>
            </a:br>
            <a:endParaRPr lang="en-US" sz="3600" dirty="0"/>
          </a:p>
        </p:txBody>
      </p:sp>
      <p:graphicFrame>
        <p:nvGraphicFramePr>
          <p:cNvPr id="5" name="Content Placeholder 4">
            <a:extLst>
              <a:ext uri="{FF2B5EF4-FFF2-40B4-BE49-F238E27FC236}">
                <a16:creationId xmlns:a16="http://schemas.microsoft.com/office/drawing/2014/main" id="{33318A97-57DA-4834-8630-2AA513AC34A5}"/>
              </a:ext>
            </a:extLst>
          </p:cNvPr>
          <p:cNvGraphicFramePr>
            <a:graphicFrameLocks noGrp="1"/>
          </p:cNvGraphicFramePr>
          <p:nvPr>
            <p:ph idx="1"/>
            <p:extLst>
              <p:ext uri="{D42A27DB-BD31-4B8C-83A1-F6EECF244321}">
                <p14:modId xmlns:p14="http://schemas.microsoft.com/office/powerpoint/2010/main" val="1226360239"/>
              </p:ext>
            </p:extLst>
          </p:nvPr>
        </p:nvGraphicFramePr>
        <p:xfrm>
          <a:off x="277266" y="1621877"/>
          <a:ext cx="9085213" cy="3223810"/>
        </p:xfrm>
        <a:graphic>
          <a:graphicData uri="http://schemas.openxmlformats.org/drawingml/2006/table">
            <a:tbl>
              <a:tblPr/>
              <a:tblGrid>
                <a:gridCol w="9085213">
                  <a:extLst>
                    <a:ext uri="{9D8B030D-6E8A-4147-A177-3AD203B41FA5}">
                      <a16:colId xmlns:a16="http://schemas.microsoft.com/office/drawing/2014/main" val="4205013458"/>
                    </a:ext>
                  </a:extLst>
                </a:gridCol>
              </a:tblGrid>
              <a:tr h="484198">
                <a:tc>
                  <a:txBody>
                    <a:bodyPr/>
                    <a:lstStyle/>
                    <a:p>
                      <a:pPr marL="0" marR="0">
                        <a:lnSpc>
                          <a:spcPct val="107000"/>
                        </a:lnSpc>
                        <a:spcBef>
                          <a:spcPts val="0"/>
                        </a:spcBef>
                        <a:spcAft>
                          <a:spcPts val="0"/>
                        </a:spcAft>
                      </a:pPr>
                      <a:r>
                        <a:rPr lang="en-US" sz="1600" b="1" u="none"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OFFER AND ACCEPTANCE PAGE</a:t>
                      </a:r>
                      <a:r>
                        <a:rPr lang="en-US" sz="1600" b="1" u="none"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§4.4.1.1)</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69587709"/>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OWNERSHIP DISCLOSURE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§4.4.1.2.1)</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08211351"/>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DISCLOSURE OF INVESTMENT ACTIVITIES IN IRAN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§4.4.1.2.2)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85689180"/>
                  </a:ext>
                </a:extLst>
              </a:tr>
              <a:tr h="484198">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SUBCONTRACTOR UTILIZATION PLAN</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b="1" i="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609-292-2146 FOR INFORMATION REGARDING REGISTERED SMALL BUSINESSES AND/OR DISABLED VETERAN BUSINESSES.</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1879456"/>
                  </a:ext>
                </a:extLst>
              </a:tr>
              <a:tr h="484198">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STATE-SUPPLIED PRICE SHEET</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2967519"/>
                  </a:ext>
                </a:extLst>
              </a:tr>
            </a:tbl>
          </a:graphicData>
        </a:graphic>
      </p:graphicFrame>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BUT </a:t>
            </a:r>
            <a:r>
              <a:rPr lang="en-US" sz="2000" b="1" u="sng" dirty="0">
                <a:solidFill>
                  <a:srgbClr val="FFFF00"/>
                </a:solidFill>
              </a:rPr>
              <a:t>MUST</a:t>
            </a:r>
            <a:r>
              <a:rPr lang="en-US" sz="2000" b="1" dirty="0">
                <a:solidFill>
                  <a:srgbClr val="EBEBEB"/>
                </a:solidFill>
              </a:rPr>
              <a:t> BE SUBMITTED PRIOR TO THE AWARDOF THE MASTER BLANKET PURCHASE ORDER.</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7" name="Table 6">
            <a:extLst>
              <a:ext uri="{FF2B5EF4-FFF2-40B4-BE49-F238E27FC236}">
                <a16:creationId xmlns:a16="http://schemas.microsoft.com/office/drawing/2014/main" id="{1D3FE4BA-0836-4C52-8605-E14B29EBF2F5}"/>
              </a:ext>
            </a:extLst>
          </p:cNvPr>
          <p:cNvGraphicFramePr>
            <a:graphicFrameLocks noGrp="1"/>
          </p:cNvGraphicFramePr>
          <p:nvPr>
            <p:extLst>
              <p:ext uri="{D42A27DB-BD31-4B8C-83A1-F6EECF244321}">
                <p14:modId xmlns:p14="http://schemas.microsoft.com/office/powerpoint/2010/main" val="1293189842"/>
              </p:ext>
            </p:extLst>
          </p:nvPr>
        </p:nvGraphicFramePr>
        <p:xfrm>
          <a:off x="1338021" y="1782948"/>
          <a:ext cx="9515958" cy="4489787"/>
        </p:xfrm>
        <a:graphic>
          <a:graphicData uri="http://schemas.openxmlformats.org/drawingml/2006/table">
            <a:tbl>
              <a:tblPr firstRow="1" firstCol="1" bandRow="1"/>
              <a:tblGrid>
                <a:gridCol w="9515958">
                  <a:extLst>
                    <a:ext uri="{9D8B030D-6E8A-4147-A177-3AD203B41FA5}">
                      <a16:colId xmlns:a16="http://schemas.microsoft.com/office/drawing/2014/main" val="808502825"/>
                    </a:ext>
                  </a:extLst>
                </a:gridCol>
              </a:tblGrid>
              <a:tr h="376774">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DISCLOSURE OF INVESTIGATIONS AND OTHER ACTIONS INVOLVING VENDOR </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90427467"/>
                  </a:ext>
                </a:extLst>
              </a:tr>
              <a:tr h="524241">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3718484"/>
                  </a:ext>
                </a:extLst>
              </a:tr>
              <a:tr h="376774">
                <a:tc>
                  <a:txBody>
                    <a:bodyPr/>
                    <a:lstStyle/>
                    <a:p>
                      <a:pPr marL="0" marR="0">
                        <a:lnSpc>
                          <a:spcPct val="107000"/>
                        </a:lnSpc>
                        <a:spcBef>
                          <a:spcPts val="0"/>
                        </a:spcBef>
                        <a:spcAft>
                          <a:spcPts val="0"/>
                        </a:spcAft>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3414516"/>
                  </a:ext>
                </a:extLst>
              </a:tr>
              <a:tr h="524241">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TWO-YEAR CHAPTER 51/EXECUTIVE ORDER 117 VENDOR CERTIFICATION AND DISCLOSURE OF POLITICAL CONTRIBUTIONS</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3720492"/>
                  </a:ext>
                </a:extLst>
              </a:tr>
              <a:tr h="524241">
                <a:tc>
                  <a:txBody>
                    <a:bodyPr/>
                    <a:lstStyle/>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7020282"/>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55348955"/>
                  </a:ext>
                </a:extLst>
              </a:tr>
              <a:tr h="524241">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276106"/>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AFFIRMATIVE ACTION EMPLOYEE INFORMATION REPORT (FORM AA302)</a:t>
                      </a:r>
                      <a:endParaRPr lang="en-US" sz="16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12504115"/>
                  </a:ext>
                </a:extLst>
              </a:tr>
              <a:tr h="376774">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SOURCE DISCLOSURE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61947625"/>
                  </a:ext>
                </a:extLst>
              </a:tr>
              <a:tr h="376774">
                <a:tc>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COOPERATIVE PURCHASING FORM</a:t>
                      </a:r>
                      <a:r>
                        <a:rPr lang="en-US" sz="16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§4.4.6)</a:t>
                      </a:r>
                      <a:endParaRPr lang="en-US" sz="16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15306993"/>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2554545"/>
          </a:xfrm>
          <a:prstGeom prst="rect">
            <a:avLst/>
          </a:prstGeom>
        </p:spPr>
        <p:txBody>
          <a:bodyPr wrap="square">
            <a:spAutoFit/>
          </a:bodyPr>
          <a:lstStyle/>
          <a:p>
            <a:r>
              <a:rPr lang="en-US" sz="4000" dirty="0"/>
              <a:t>Vendor {Bidder} Electronic Questions due by 2pm, Thursday, August 19, 2021</a:t>
            </a:r>
          </a:p>
          <a:p>
            <a:r>
              <a:rPr lang="en-US" sz="4000" dirty="0"/>
              <a:t>Quotes due by 2pm, Thursday, September 16, 2021</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1062</TotalTime>
  <Words>1117</Words>
  <Application>Microsoft Office PowerPoint</Application>
  <PresentationFormat>Widescreen</PresentationFormat>
  <Paragraphs>72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Century Gothic</vt:lpstr>
      <vt:lpstr>Symbol</vt:lpstr>
      <vt:lpstr>Times New Roman</vt:lpstr>
      <vt:lpstr>Wingdings 3</vt:lpstr>
      <vt:lpstr>Ion</vt:lpstr>
      <vt:lpstr>Optional Pre-Quote Conference T2112 – Next, Second, and Third Day Delivery Services for Items Over 71 Pounds</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jennifer.t.loughran0311962020@outlook.com</cp:lastModifiedBy>
  <cp:revision>61</cp:revision>
  <cp:lastPrinted>2020-02-11T14:28:14Z</cp:lastPrinted>
  <dcterms:created xsi:type="dcterms:W3CDTF">2020-01-31T19:31:42Z</dcterms:created>
  <dcterms:modified xsi:type="dcterms:W3CDTF">2021-07-29T12:48:13Z</dcterms:modified>
</cp:coreProperties>
</file>