
<file path=[Content_Types].xml><?xml version="1.0" encoding="utf-8"?>
<Types xmlns="http://schemas.openxmlformats.org/package/2006/content-types">
  <Default Extension="png" ContentType="image/png"/>
  <Default Extension="tmp"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4" r:id="rId12"/>
    <p:sldId id="268" r:id="rId13"/>
    <p:sldId id="269" r:id="rId14"/>
    <p:sldId id="273" r:id="rId15"/>
    <p:sldId id="267" r:id="rId16"/>
    <p:sldId id="275" r:id="rId17"/>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46" d="100"/>
          <a:sy n="46" d="100"/>
        </p:scale>
        <p:origin x="750" y="4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tableStyles" Target="tableStyle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10" Type="http://schemas.openxmlformats.org/officeDocument/2006/relationships/slide" Target="slides/slide5.xml"/><Relationship Id="rId19"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smtClean="0"/>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2/24/2021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2/24/2021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2/24/2021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2/24/2021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2/24/2021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2/24/2021</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2/24/2021</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2/24/2021</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2/24/2021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smtClean="0"/>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smtClean="0"/>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smtClean="0"/>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2/24/2021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2/24/2021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smtClean="0"/>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2/24/2021</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2/24/2021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smtClean="0"/>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2/24/2021</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6.tmp"/><Relationship Id="rId2" Type="http://schemas.openxmlformats.org/officeDocument/2006/relationships/hyperlink" Target="https://www.nj.gov/treasury/purchase/" TargetMode="Externa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tmp"/><Relationship Id="rId2" Type="http://schemas.openxmlformats.org/officeDocument/2006/relationships/hyperlink" Target="https://www.nj.gov/treasury/purchase/forms.shtml"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mailto:tonyw@csco-it.com" TargetMode="Externa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dirty="0" smtClean="0"/>
              <a:t>Optional Pre-Quote Conference</a:t>
            </a:r>
            <a:br>
              <a:rPr lang="en-US" sz="5400" dirty="0" smtClean="0"/>
            </a:br>
            <a:r>
              <a:rPr lang="en-US" sz="4400" dirty="0" smtClean="0"/>
              <a:t>T1403 Publishing of the New Jersey Register and the New Jersey Administrative Code</a:t>
            </a:r>
            <a:r>
              <a:rPr lang="en-US" sz="4400" dirty="0"/>
              <a:t/>
            </a:r>
            <a:br>
              <a:rPr lang="en-US" sz="4400" dirty="0"/>
            </a:br>
            <a:r>
              <a:rPr lang="en-US" sz="5400" dirty="0" smtClean="0"/>
              <a:t>21DPP00611 </a:t>
            </a:r>
            <a:endParaRPr lang="en-US" sz="5400" dirty="0"/>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smtClean="0"/>
              <a:t>Q&amp;a due by 2pm MARCH 03, 2021</a:t>
            </a:r>
          </a:p>
          <a:p>
            <a:r>
              <a:rPr lang="en-US" sz="2800" dirty="0" smtClean="0"/>
              <a:t>Quotes due by 2pm APRIL 14, 2021</a:t>
            </a:r>
            <a:endParaRPr lang="en-US" sz="2800" dirty="0"/>
          </a:p>
        </p:txBody>
      </p:sp>
    </p:spTree>
    <p:extLst>
      <p:ext uri="{BB962C8B-B14F-4D97-AF65-F5344CB8AC3E}">
        <p14:creationId xmlns:p14="http://schemas.microsoft.com/office/powerpoint/2010/main" val="42416919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WELCOME &amp; INTRODUCTIONS</a:t>
            </a:r>
            <a:br>
              <a:rPr lang="en-US" dirty="0" smtClean="0"/>
            </a:br>
            <a:endParaRPr lang="en-US" dirty="0"/>
          </a:p>
        </p:txBody>
      </p:sp>
      <p:sp>
        <p:nvSpPr>
          <p:cNvPr id="3" name="Content Placeholder 2"/>
          <p:cNvSpPr>
            <a:spLocks noGrp="1"/>
          </p:cNvSpPr>
          <p:nvPr>
            <p:ph idx="1"/>
          </p:nvPr>
        </p:nvSpPr>
        <p:spPr/>
        <p:txBody>
          <a:bodyPr>
            <a:normAutofit/>
          </a:bodyPr>
          <a:lstStyle/>
          <a:p>
            <a:r>
              <a:rPr lang="en-US" dirty="0" smtClean="0"/>
              <a:t>Please sign-in in the comment box in GoToMeeting. </a:t>
            </a:r>
          </a:p>
          <a:p>
            <a:pPr lvl="1"/>
            <a:r>
              <a:rPr lang="en-US" dirty="0" smtClean="0"/>
              <a:t>The sign in sheet and these </a:t>
            </a:r>
            <a:r>
              <a:rPr lang="en-US" dirty="0"/>
              <a:t>slides will be available on NJSTART. </a:t>
            </a:r>
          </a:p>
          <a:p>
            <a:r>
              <a:rPr lang="en-US" dirty="0" smtClean="0"/>
              <a:t>Please note that this </a:t>
            </a:r>
            <a:r>
              <a:rPr lang="en-US" dirty="0"/>
              <a:t>conference is being recorded</a:t>
            </a:r>
            <a:r>
              <a:rPr lang="en-US" dirty="0" smtClean="0"/>
              <a:t>. </a:t>
            </a:r>
            <a:r>
              <a:rPr lang="en-US" dirty="0"/>
              <a:t>Please identify yourself and the firm you represent prior to asking a question</a:t>
            </a:r>
            <a:r>
              <a:rPr lang="en-US" dirty="0" smtClean="0"/>
              <a:t>.</a:t>
            </a:r>
          </a:p>
          <a:p>
            <a:pPr lvl="0"/>
            <a:r>
              <a:rPr lang="en-US" dirty="0" smtClean="0"/>
              <a:t>Please </a:t>
            </a:r>
            <a:r>
              <a:rPr lang="en-US" dirty="0"/>
              <a:t>make sure you are registered in </a:t>
            </a:r>
            <a:r>
              <a:rPr lang="en-US" dirty="0" smtClean="0"/>
              <a:t>NJSTART, and that your contact information remains current.  </a:t>
            </a:r>
            <a:endParaRPr lang="en-US" dirty="0"/>
          </a:p>
          <a:p>
            <a:pPr lvl="1"/>
            <a:r>
              <a:rPr lang="en-US" dirty="0"/>
              <a:t>NJSTART Vendor email support: </a:t>
            </a:r>
            <a:r>
              <a:rPr lang="en-US" b="1" dirty="0"/>
              <a:t>njstart@treas.nj.gov</a:t>
            </a:r>
            <a:r>
              <a:rPr lang="en-US" dirty="0"/>
              <a:t/>
            </a:r>
            <a:br>
              <a:rPr lang="en-US" dirty="0"/>
            </a:br>
            <a:endParaRPr lang="en-US" dirty="0" smtClean="0"/>
          </a:p>
          <a:p>
            <a:pPr lvl="1"/>
            <a:r>
              <a:rPr lang="en-US" dirty="0" smtClean="0">
                <a:hlinkClick r:id="rId2"/>
              </a:rPr>
              <a:t>https</a:t>
            </a:r>
            <a:r>
              <a:rPr lang="en-US" dirty="0">
                <a:hlinkClick r:id="rId2"/>
              </a:rPr>
              <a:t>://</a:t>
            </a:r>
            <a:r>
              <a:rPr lang="en-US" dirty="0" smtClean="0">
                <a:hlinkClick r:id="rId2"/>
              </a:rPr>
              <a:t>www.state.nj.us/treasury/purchase/vendor.shtml</a:t>
            </a:r>
            <a:endParaRPr lang="en-US" dirty="0" smtClean="0"/>
          </a:p>
          <a:p>
            <a:pPr marL="457200" lvl="1" indent="0">
              <a:buNone/>
            </a:pPr>
            <a:r>
              <a:rPr lang="en-US" dirty="0" smtClean="0"/>
              <a:t>  </a:t>
            </a:r>
            <a:endParaRPr lang="en-US" dirty="0"/>
          </a:p>
          <a:p>
            <a:pPr marL="0" indent="0">
              <a:buNone/>
            </a:pPr>
            <a:endParaRPr lang="en-US" dirty="0"/>
          </a:p>
          <a:p>
            <a:pPr marL="0" indent="0">
              <a:buNone/>
            </a:pPr>
            <a:endParaRPr lang="en-US" dirty="0" smtClean="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3">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&amp; GENERAL INFORMATION</a:t>
            </a:r>
            <a:endParaRPr lang="en-US" dirty="0"/>
          </a:p>
        </p:txBody>
      </p:sp>
      <p:sp>
        <p:nvSpPr>
          <p:cNvPr id="3" name="Content Placeholder 2"/>
          <p:cNvSpPr>
            <a:spLocks noGrp="1"/>
          </p:cNvSpPr>
          <p:nvPr>
            <p:ph idx="1"/>
          </p:nvPr>
        </p:nvSpPr>
        <p:spPr/>
        <p:txBody>
          <a:bodyPr>
            <a:normAutofit/>
          </a:bodyPr>
          <a:lstStyle/>
          <a:p>
            <a:r>
              <a:rPr lang="en-US" dirty="0" smtClean="0"/>
              <a:t>The </a:t>
            </a:r>
            <a:r>
              <a:rPr lang="en-US" dirty="0"/>
              <a:t>purpose of this conference is to address procedural questions </a:t>
            </a:r>
            <a:r>
              <a:rPr lang="en-US" dirty="0" smtClean="0"/>
              <a:t>only, </a:t>
            </a:r>
            <a:r>
              <a:rPr lang="en-US" dirty="0"/>
              <a:t>regarding the Bid Solicitation and Quote submission requirements. </a:t>
            </a:r>
          </a:p>
          <a:p>
            <a:r>
              <a:rPr lang="en-US" dirty="0"/>
              <a:t>No questions relating to </a:t>
            </a:r>
            <a:r>
              <a:rPr lang="en-US" dirty="0" smtClean="0"/>
              <a:t>the Scope of Work </a:t>
            </a:r>
            <a:r>
              <a:rPr lang="en-US" dirty="0"/>
              <a:t>or the services or products required </a:t>
            </a:r>
            <a:r>
              <a:rPr lang="en-US" dirty="0" smtClean="0"/>
              <a:t>in </a:t>
            </a:r>
            <a:r>
              <a:rPr lang="en-US" dirty="0"/>
              <a:t>the Bid Solicitation will be </a:t>
            </a:r>
            <a:r>
              <a:rPr lang="en-US" dirty="0" smtClean="0"/>
              <a:t>addressed. Vendors should </a:t>
            </a:r>
            <a:r>
              <a:rPr lang="en-US" dirty="0"/>
              <a:t>utilize the Q&amp;A Tab of the Bid Solicitation in NJSTART to </a:t>
            </a:r>
            <a:r>
              <a:rPr lang="en-US" dirty="0" smtClean="0"/>
              <a:t>submit </a:t>
            </a:r>
            <a:r>
              <a:rPr lang="en-US" dirty="0"/>
              <a:t>those questions electronically.</a:t>
            </a:r>
          </a:p>
          <a:p>
            <a:r>
              <a:rPr lang="en-US" dirty="0"/>
              <a:t>This is also an opportunity for potential Vendors to partner with other potentials Vendors and/or meet small, woman-owned, minority-owned, </a:t>
            </a:r>
            <a:r>
              <a:rPr lang="en-US" dirty="0" smtClean="0"/>
              <a:t>veteran-owned, </a:t>
            </a:r>
            <a:r>
              <a:rPr lang="en-US" dirty="0"/>
              <a:t>and disabled veteran-owned businesses</a:t>
            </a:r>
            <a:r>
              <a:rPr lang="en-US" dirty="0" smtClean="0"/>
              <a:t>.</a:t>
            </a:r>
            <a:endParaRPr lang="en-US" dirty="0"/>
          </a:p>
          <a:p>
            <a:pPr lvl="0"/>
            <a:r>
              <a:rPr lang="en-US" dirty="0" smtClean="0"/>
              <a:t>The </a:t>
            </a:r>
            <a:r>
              <a:rPr lang="en-US" dirty="0"/>
              <a:t>Bid Solicitation will be reviewed section by section with procedural questions being entertained on that </a:t>
            </a:r>
            <a:r>
              <a:rPr lang="en-US" dirty="0" smtClean="0"/>
              <a:t>basis.</a:t>
            </a:r>
            <a:endParaRPr lang="en-US" dirty="0"/>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2000">
        <p15:prstTrans prst="drape"/>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lnSpcReduction="10000"/>
          </a:bodyPr>
          <a:lstStyle/>
          <a:p>
            <a:r>
              <a:rPr lang="en-US" dirty="0" smtClean="0"/>
              <a:t>Cover page: Submission dates and set-aside requirements</a:t>
            </a:r>
          </a:p>
          <a:p>
            <a:r>
              <a:rPr lang="en-US" dirty="0" smtClean="0"/>
              <a:t>Section 1: Purpose, background, Q&amp;A and exceptions, Bid Amendments, Quote content, support</a:t>
            </a:r>
          </a:p>
          <a:p>
            <a:r>
              <a:rPr lang="en-US" dirty="0" smtClean="0"/>
              <a:t>Section 2: Definitions</a:t>
            </a:r>
          </a:p>
          <a:p>
            <a:r>
              <a:rPr lang="en-US" dirty="0" smtClean="0"/>
              <a:t>Section 3: Scope of Work</a:t>
            </a:r>
          </a:p>
          <a:p>
            <a:r>
              <a:rPr lang="en-US" dirty="0" smtClean="0"/>
              <a:t>Section 4: Quote submission requirements including forms, technical approach, schedules, draft plans, resumes, firm experience, financial capability, and price sheet, as well as additional terms and prohibition on conflicting </a:t>
            </a:r>
            <a:r>
              <a:rPr lang="en-US" dirty="0"/>
              <a:t>terms and </a:t>
            </a:r>
            <a:r>
              <a:rPr lang="en-US" dirty="0" smtClean="0"/>
              <a:t>conditions </a:t>
            </a:r>
          </a:p>
          <a:p>
            <a:r>
              <a:rPr lang="en-US" dirty="0" smtClean="0"/>
              <a:t>Section 5: Contractual language including term, staff substitutions, ownership of materials, additional work, supplemental indemnification</a:t>
            </a:r>
            <a:endParaRPr lang="en-US" dirty="0"/>
          </a:p>
        </p:txBody>
      </p:sp>
    </p:spTree>
    <p:extLst>
      <p:ext uri="{BB962C8B-B14F-4D97-AF65-F5344CB8AC3E}">
        <p14:creationId xmlns:p14="http://schemas.microsoft.com/office/powerpoint/2010/main" val="3686250624"/>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wipe(down)">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wipe(down)">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wipe(down)">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wipe(down)">
                                      <p:cBhvr>
                                        <p:cTn id="27" dur="500"/>
                                        <p:tgtEl>
                                          <p:spTgt spid="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3">
                                            <p:txEl>
                                              <p:pRg st="5" end="5"/>
                                            </p:txEl>
                                          </p:spTgt>
                                        </p:tgtEl>
                                        <p:attrNameLst>
                                          <p:attrName>style.visibility</p:attrName>
                                        </p:attrNameLst>
                                      </p:cBhvr>
                                      <p:to>
                                        <p:strVal val="visible"/>
                                      </p:to>
                                    </p:set>
                                    <p:animEffect transition="in" filter="wipe(down)">
                                      <p:cBhvr>
                                        <p:cTn id="32" dur="500"/>
                                        <p:tgtEl>
                                          <p:spTgt spid="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BID SOLICITATION AT A GLANCE</a:t>
            </a:r>
            <a:endParaRPr lang="en-US" dirty="0"/>
          </a:p>
        </p:txBody>
      </p:sp>
      <p:sp>
        <p:nvSpPr>
          <p:cNvPr id="3" name="Content Placeholder 2"/>
          <p:cNvSpPr>
            <a:spLocks noGrp="1"/>
          </p:cNvSpPr>
          <p:nvPr>
            <p:ph idx="1"/>
          </p:nvPr>
        </p:nvSpPr>
        <p:spPr/>
        <p:txBody>
          <a:bodyPr>
            <a:normAutofit fontScale="85000" lnSpcReduction="20000"/>
          </a:bodyPr>
          <a:lstStyle/>
          <a:p>
            <a:r>
              <a:rPr lang="en-US" dirty="0" smtClean="0"/>
              <a:t>Section 6: Evaluation criteria, clarifications, best and final offer</a:t>
            </a:r>
          </a:p>
          <a:p>
            <a:r>
              <a:rPr lang="en-US" dirty="0" smtClean="0"/>
              <a:t>Section 7: Pre-award requirements</a:t>
            </a:r>
          </a:p>
          <a:p>
            <a:r>
              <a:rPr lang="en-US" dirty="0" smtClean="0"/>
              <a:t>Section 8: State Contract Manager </a:t>
            </a:r>
          </a:p>
          <a:p>
            <a:r>
              <a:rPr lang="en-US" dirty="0" smtClean="0"/>
              <a:t>Section 9: Standard Terms and Conditions</a:t>
            </a:r>
          </a:p>
          <a:p>
            <a:endParaRPr lang="en-US" dirty="0"/>
          </a:p>
          <a:p>
            <a:r>
              <a:rPr lang="en-US" dirty="0" smtClean="0"/>
              <a:t>Reminders</a:t>
            </a:r>
          </a:p>
          <a:p>
            <a:pPr lvl="1"/>
            <a:r>
              <a:rPr lang="en-US" dirty="0" smtClean="0"/>
              <a:t>Review Bid Solicitation in its entirety and submit any questions prior to the deadline including exceptions. Updated documents will be posted in NJSTART and should be reviewed as posted.</a:t>
            </a:r>
          </a:p>
          <a:p>
            <a:pPr lvl="1"/>
            <a:r>
              <a:rPr lang="en-US" dirty="0" smtClean="0"/>
              <a:t>Submit Quotes on time addressing all mandatory requirements including forms, or Quote may be deemed non-responsive. “Shall” denotes a mandatory requirement; however, not submitting requested information (“should”) could impact technical score</a:t>
            </a:r>
          </a:p>
          <a:p>
            <a:pPr lvl="1"/>
            <a:r>
              <a:rPr lang="en-US" dirty="0" smtClean="0"/>
              <a:t>Price </a:t>
            </a:r>
            <a:r>
              <a:rPr lang="en-US" dirty="0"/>
              <a:t>Sheet must be </a:t>
            </a:r>
            <a:r>
              <a:rPr lang="en-US" dirty="0" smtClean="0"/>
              <a:t>completed in its entirety with </a:t>
            </a:r>
            <a:r>
              <a:rPr lang="en-US" dirty="0"/>
              <a:t>no </a:t>
            </a:r>
            <a:r>
              <a:rPr lang="en-US" dirty="0" smtClean="0"/>
              <a:t>lines added or removed, or additional language or fees referenced</a:t>
            </a:r>
            <a:endParaRPr lang="en-US" dirty="0"/>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5" presetClass="entr" presetSubtype="0"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2000"/>
                                        <p:tgtEl>
                                          <p:spTgt spid="3">
                                            <p:txEl>
                                              <p:pRg st="0" end="0"/>
                                            </p:txEl>
                                          </p:spTgt>
                                        </p:tgtEl>
                                      </p:cBhvr>
                                    </p:animEffect>
                                    <p:anim calcmode="lin" valueType="num">
                                      <p:cBhvr>
                                        <p:cTn id="8" dur="2000" fill="hold"/>
                                        <p:tgtEl>
                                          <p:spTgt spid="3">
                                            <p:txEl>
                                              <p:pRg st="0" end="0"/>
                                            </p:txEl>
                                          </p:spTgt>
                                        </p:tgtEl>
                                        <p:attrNameLst>
                                          <p:attrName>ppt_w</p:attrName>
                                        </p:attrNameLst>
                                      </p:cBhvr>
                                      <p:tavLst>
                                        <p:tav tm="0" fmla="#ppt_w*sin(2.5*pi*$)">
                                          <p:val>
                                            <p:fltVal val="0"/>
                                          </p:val>
                                        </p:tav>
                                        <p:tav tm="100000">
                                          <p:val>
                                            <p:fltVal val="1"/>
                                          </p:val>
                                        </p:tav>
                                      </p:tavLst>
                                    </p:anim>
                                    <p:anim calcmode="lin" valueType="num">
                                      <p:cBhvr>
                                        <p:cTn id="9" dur="2000" fill="hold"/>
                                        <p:tgtEl>
                                          <p:spTgt spid="3">
                                            <p:txEl>
                                              <p:pRg st="0" end="0"/>
                                            </p:txEl>
                                          </p:spTgt>
                                        </p:tgtEl>
                                        <p:attrNameLst>
                                          <p:attrName>ppt_h</p:attrName>
                                        </p:attrNameLst>
                                      </p:cBhvr>
                                      <p:tavLst>
                                        <p:tav tm="0">
                                          <p:val>
                                            <p:strVal val="#ppt_h"/>
                                          </p:val>
                                        </p:tav>
                                        <p:tav tm="100000">
                                          <p:val>
                                            <p:strVal val="#ppt_h"/>
                                          </p:val>
                                        </p:tav>
                                      </p:tavLst>
                                    </p:anim>
                                  </p:childTnLst>
                                </p:cTn>
                              </p:par>
                            </p:childTnLst>
                          </p:cTn>
                        </p:par>
                      </p:childTnLst>
                    </p:cTn>
                  </p:par>
                  <p:par>
                    <p:cTn id="10" fill="hold">
                      <p:stCondLst>
                        <p:cond delay="indefinite"/>
                      </p:stCondLst>
                      <p:childTnLst>
                        <p:par>
                          <p:cTn id="11" fill="hold">
                            <p:stCondLst>
                              <p:cond delay="0"/>
                            </p:stCondLst>
                            <p:childTnLst>
                              <p:par>
                                <p:cTn id="12" presetID="45" presetClass="entr" presetSubtype="0" fill="hold" grpId="0" nodeType="clickEffect">
                                  <p:stCondLst>
                                    <p:cond delay="0"/>
                                  </p:stCondLst>
                                  <p:childTnLst>
                                    <p:set>
                                      <p:cBhvr>
                                        <p:cTn id="13" dur="1" fill="hold">
                                          <p:stCondLst>
                                            <p:cond delay="0"/>
                                          </p:stCondLst>
                                        </p:cTn>
                                        <p:tgtEl>
                                          <p:spTgt spid="3">
                                            <p:txEl>
                                              <p:pRg st="1" end="1"/>
                                            </p:txEl>
                                          </p:spTgt>
                                        </p:tgtEl>
                                        <p:attrNameLst>
                                          <p:attrName>style.visibility</p:attrName>
                                        </p:attrNameLst>
                                      </p:cBhvr>
                                      <p:to>
                                        <p:strVal val="visible"/>
                                      </p:to>
                                    </p:set>
                                    <p:animEffect transition="in" filter="fade">
                                      <p:cBhvr>
                                        <p:cTn id="14" dur="2000"/>
                                        <p:tgtEl>
                                          <p:spTgt spid="3">
                                            <p:txEl>
                                              <p:pRg st="1" end="1"/>
                                            </p:txEl>
                                          </p:spTgt>
                                        </p:tgtEl>
                                      </p:cBhvr>
                                    </p:animEffect>
                                    <p:anim calcmode="lin" valueType="num">
                                      <p:cBhvr>
                                        <p:cTn id="15" dur="2000" fill="hold"/>
                                        <p:tgtEl>
                                          <p:spTgt spid="3">
                                            <p:txEl>
                                              <p:pRg st="1" end="1"/>
                                            </p:txEl>
                                          </p:spTgt>
                                        </p:tgtEl>
                                        <p:attrNameLst>
                                          <p:attrName>ppt_w</p:attrName>
                                        </p:attrNameLst>
                                      </p:cBhvr>
                                      <p:tavLst>
                                        <p:tav tm="0" fmla="#ppt_w*sin(2.5*pi*$)">
                                          <p:val>
                                            <p:fltVal val="0"/>
                                          </p:val>
                                        </p:tav>
                                        <p:tav tm="100000">
                                          <p:val>
                                            <p:fltVal val="1"/>
                                          </p:val>
                                        </p:tav>
                                      </p:tavLst>
                                    </p:anim>
                                    <p:anim calcmode="lin" valueType="num">
                                      <p:cBhvr>
                                        <p:cTn id="16" dur="2000" fill="hold"/>
                                        <p:tgtEl>
                                          <p:spTgt spid="3">
                                            <p:txEl>
                                              <p:pRg st="1" end="1"/>
                                            </p:txEl>
                                          </p:spTgt>
                                        </p:tgtEl>
                                        <p:attrNameLst>
                                          <p:attrName>ppt_h</p:attrName>
                                        </p:attrNameLst>
                                      </p:cBhvr>
                                      <p:tavLst>
                                        <p:tav tm="0">
                                          <p:val>
                                            <p:strVal val="#ppt_h"/>
                                          </p:val>
                                        </p:tav>
                                        <p:tav tm="100000">
                                          <p:val>
                                            <p:strVal val="#ppt_h"/>
                                          </p:val>
                                        </p:tav>
                                      </p:tavLst>
                                    </p:anim>
                                  </p:childTnLst>
                                </p:cTn>
                              </p:par>
                            </p:childTnLst>
                          </p:cTn>
                        </p:par>
                      </p:childTnLst>
                    </p:cTn>
                  </p:par>
                  <p:par>
                    <p:cTn id="17" fill="hold">
                      <p:stCondLst>
                        <p:cond delay="indefinite"/>
                      </p:stCondLst>
                      <p:childTnLst>
                        <p:par>
                          <p:cTn id="18" fill="hold">
                            <p:stCondLst>
                              <p:cond delay="0"/>
                            </p:stCondLst>
                            <p:childTnLst>
                              <p:par>
                                <p:cTn id="19" presetID="45" presetClass="entr" presetSubtype="0" fill="hold" grpId="0" nodeType="clickEffect">
                                  <p:stCondLst>
                                    <p:cond delay="0"/>
                                  </p:stCondLst>
                                  <p:childTnLst>
                                    <p:set>
                                      <p:cBhvr>
                                        <p:cTn id="20" dur="1" fill="hold">
                                          <p:stCondLst>
                                            <p:cond delay="0"/>
                                          </p:stCondLst>
                                        </p:cTn>
                                        <p:tgtEl>
                                          <p:spTgt spid="3">
                                            <p:txEl>
                                              <p:pRg st="2" end="2"/>
                                            </p:txEl>
                                          </p:spTgt>
                                        </p:tgtEl>
                                        <p:attrNameLst>
                                          <p:attrName>style.visibility</p:attrName>
                                        </p:attrNameLst>
                                      </p:cBhvr>
                                      <p:to>
                                        <p:strVal val="visible"/>
                                      </p:to>
                                    </p:set>
                                    <p:animEffect transition="in" filter="fade">
                                      <p:cBhvr>
                                        <p:cTn id="21" dur="2000"/>
                                        <p:tgtEl>
                                          <p:spTgt spid="3">
                                            <p:txEl>
                                              <p:pRg st="2" end="2"/>
                                            </p:txEl>
                                          </p:spTgt>
                                        </p:tgtEl>
                                      </p:cBhvr>
                                    </p:animEffect>
                                    <p:anim calcmode="lin" valueType="num">
                                      <p:cBhvr>
                                        <p:cTn id="22" dur="2000" fill="hold"/>
                                        <p:tgtEl>
                                          <p:spTgt spid="3">
                                            <p:txEl>
                                              <p:pRg st="2" end="2"/>
                                            </p:txEl>
                                          </p:spTgt>
                                        </p:tgtEl>
                                        <p:attrNameLst>
                                          <p:attrName>ppt_w</p:attrName>
                                        </p:attrNameLst>
                                      </p:cBhvr>
                                      <p:tavLst>
                                        <p:tav tm="0" fmla="#ppt_w*sin(2.5*pi*$)">
                                          <p:val>
                                            <p:fltVal val="0"/>
                                          </p:val>
                                        </p:tav>
                                        <p:tav tm="100000">
                                          <p:val>
                                            <p:fltVal val="1"/>
                                          </p:val>
                                        </p:tav>
                                      </p:tavLst>
                                    </p:anim>
                                    <p:anim calcmode="lin" valueType="num">
                                      <p:cBhvr>
                                        <p:cTn id="23" dur="2000" fill="hold"/>
                                        <p:tgtEl>
                                          <p:spTgt spid="3">
                                            <p:txEl>
                                              <p:pRg st="2" end="2"/>
                                            </p:txEl>
                                          </p:spTgt>
                                        </p:tgtEl>
                                        <p:attrNameLst>
                                          <p:attrName>ppt_h</p:attrName>
                                        </p:attrNameLst>
                                      </p:cBhvr>
                                      <p:tavLst>
                                        <p:tav tm="0">
                                          <p:val>
                                            <p:strVal val="#ppt_h"/>
                                          </p:val>
                                        </p:tav>
                                        <p:tav tm="100000">
                                          <p:val>
                                            <p:strVal val="#ppt_h"/>
                                          </p:val>
                                        </p:tav>
                                      </p:tavLst>
                                    </p:anim>
                                  </p:childTnLst>
                                </p:cTn>
                              </p:par>
                            </p:childTnLst>
                          </p:cTn>
                        </p:par>
                      </p:childTnLst>
                    </p:cTn>
                  </p:par>
                  <p:par>
                    <p:cTn id="24" fill="hold">
                      <p:stCondLst>
                        <p:cond delay="indefinite"/>
                      </p:stCondLst>
                      <p:childTnLst>
                        <p:par>
                          <p:cTn id="25" fill="hold">
                            <p:stCondLst>
                              <p:cond delay="0"/>
                            </p:stCondLst>
                            <p:childTnLst>
                              <p:par>
                                <p:cTn id="26" presetID="45" presetClass="entr" presetSubtype="0" fill="hold" grpId="0" nodeType="clickEffect">
                                  <p:stCondLst>
                                    <p:cond delay="0"/>
                                  </p:stCondLst>
                                  <p:childTnLst>
                                    <p:set>
                                      <p:cBhvr>
                                        <p:cTn id="27" dur="1" fill="hold">
                                          <p:stCondLst>
                                            <p:cond delay="0"/>
                                          </p:stCondLst>
                                        </p:cTn>
                                        <p:tgtEl>
                                          <p:spTgt spid="3">
                                            <p:txEl>
                                              <p:pRg st="3" end="3"/>
                                            </p:txEl>
                                          </p:spTgt>
                                        </p:tgtEl>
                                        <p:attrNameLst>
                                          <p:attrName>style.visibility</p:attrName>
                                        </p:attrNameLst>
                                      </p:cBhvr>
                                      <p:to>
                                        <p:strVal val="visible"/>
                                      </p:to>
                                    </p:set>
                                    <p:animEffect transition="in" filter="fade">
                                      <p:cBhvr>
                                        <p:cTn id="28" dur="2000"/>
                                        <p:tgtEl>
                                          <p:spTgt spid="3">
                                            <p:txEl>
                                              <p:pRg st="3" end="3"/>
                                            </p:txEl>
                                          </p:spTgt>
                                        </p:tgtEl>
                                      </p:cBhvr>
                                    </p:animEffect>
                                    <p:anim calcmode="lin" valueType="num">
                                      <p:cBhvr>
                                        <p:cTn id="29" dur="2000" fill="hold"/>
                                        <p:tgtEl>
                                          <p:spTgt spid="3">
                                            <p:txEl>
                                              <p:pRg st="3" end="3"/>
                                            </p:txEl>
                                          </p:spTgt>
                                        </p:tgtEl>
                                        <p:attrNameLst>
                                          <p:attrName>ppt_w</p:attrName>
                                        </p:attrNameLst>
                                      </p:cBhvr>
                                      <p:tavLst>
                                        <p:tav tm="0" fmla="#ppt_w*sin(2.5*pi*$)">
                                          <p:val>
                                            <p:fltVal val="0"/>
                                          </p:val>
                                        </p:tav>
                                        <p:tav tm="100000">
                                          <p:val>
                                            <p:fltVal val="1"/>
                                          </p:val>
                                        </p:tav>
                                      </p:tavLst>
                                    </p:anim>
                                    <p:anim calcmode="lin" valueType="num">
                                      <p:cBhvr>
                                        <p:cTn id="30" dur="2000" fill="hold"/>
                                        <p:tgtEl>
                                          <p:spTgt spid="3">
                                            <p:txEl>
                                              <p:pRg st="3" end="3"/>
                                            </p:txEl>
                                          </p:spTgt>
                                        </p:tgtEl>
                                        <p:attrNameLst>
                                          <p:attrName>ppt_h</p:attrName>
                                        </p:attrNameLst>
                                      </p:cBhvr>
                                      <p:tavLst>
                                        <p:tav tm="0">
                                          <p:val>
                                            <p:strVal val="#ppt_h"/>
                                          </p:val>
                                        </p:tav>
                                        <p:tav tm="100000">
                                          <p:val>
                                            <p:strVal val="#ppt_h"/>
                                          </p:val>
                                        </p:tav>
                                      </p:tavLst>
                                    </p:anim>
                                  </p:childTnLst>
                                </p:cTn>
                              </p:par>
                            </p:childTnLst>
                          </p:cTn>
                        </p:par>
                      </p:childTnLst>
                    </p:cTn>
                  </p:par>
                  <p:par>
                    <p:cTn id="31" fill="hold">
                      <p:stCondLst>
                        <p:cond delay="indefinite"/>
                      </p:stCondLst>
                      <p:childTnLst>
                        <p:par>
                          <p:cTn id="32" fill="hold">
                            <p:stCondLst>
                              <p:cond delay="0"/>
                            </p:stCondLst>
                            <p:childTnLst>
                              <p:par>
                                <p:cTn id="33" presetID="45" presetClass="entr" presetSubtype="0" fill="hold" grpId="0" nodeType="clickEffect">
                                  <p:stCondLst>
                                    <p:cond delay="0"/>
                                  </p:stCondLst>
                                  <p:childTnLst>
                                    <p:set>
                                      <p:cBhvr>
                                        <p:cTn id="34" dur="1" fill="hold">
                                          <p:stCondLst>
                                            <p:cond delay="0"/>
                                          </p:stCondLst>
                                        </p:cTn>
                                        <p:tgtEl>
                                          <p:spTgt spid="3">
                                            <p:txEl>
                                              <p:pRg st="5" end="5"/>
                                            </p:txEl>
                                          </p:spTgt>
                                        </p:tgtEl>
                                        <p:attrNameLst>
                                          <p:attrName>style.visibility</p:attrName>
                                        </p:attrNameLst>
                                      </p:cBhvr>
                                      <p:to>
                                        <p:strVal val="visible"/>
                                      </p:to>
                                    </p:set>
                                    <p:animEffect transition="in" filter="fade">
                                      <p:cBhvr>
                                        <p:cTn id="35" dur="2000"/>
                                        <p:tgtEl>
                                          <p:spTgt spid="3">
                                            <p:txEl>
                                              <p:pRg st="5" end="5"/>
                                            </p:txEl>
                                          </p:spTgt>
                                        </p:tgtEl>
                                      </p:cBhvr>
                                    </p:animEffect>
                                    <p:anim calcmode="lin" valueType="num">
                                      <p:cBhvr>
                                        <p:cTn id="36" dur="2000" fill="hold"/>
                                        <p:tgtEl>
                                          <p:spTgt spid="3">
                                            <p:txEl>
                                              <p:pRg st="5" end="5"/>
                                            </p:txEl>
                                          </p:spTgt>
                                        </p:tgtEl>
                                        <p:attrNameLst>
                                          <p:attrName>ppt_w</p:attrName>
                                        </p:attrNameLst>
                                      </p:cBhvr>
                                      <p:tavLst>
                                        <p:tav tm="0" fmla="#ppt_w*sin(2.5*pi*$)">
                                          <p:val>
                                            <p:fltVal val="0"/>
                                          </p:val>
                                        </p:tav>
                                        <p:tav tm="100000">
                                          <p:val>
                                            <p:fltVal val="1"/>
                                          </p:val>
                                        </p:tav>
                                      </p:tavLst>
                                    </p:anim>
                                    <p:anim calcmode="lin" valueType="num">
                                      <p:cBhvr>
                                        <p:cTn id="37" dur="2000" fill="hold"/>
                                        <p:tgtEl>
                                          <p:spTgt spid="3">
                                            <p:txEl>
                                              <p:pRg st="5" end="5"/>
                                            </p:txEl>
                                          </p:spTgt>
                                        </p:tgtEl>
                                        <p:attrNameLst>
                                          <p:attrName>ppt_h</p:attrName>
                                        </p:attrNameLst>
                                      </p:cBhvr>
                                      <p:tavLst>
                                        <p:tav tm="0">
                                          <p:val>
                                            <p:strVal val="#ppt_h"/>
                                          </p:val>
                                        </p:tav>
                                        <p:tav tm="100000">
                                          <p:val>
                                            <p:strVal val="#ppt_h"/>
                                          </p:val>
                                        </p:tav>
                                      </p:tavLst>
                                    </p:anim>
                                  </p:childTnLst>
                                </p:cTn>
                              </p:par>
                              <p:par>
                                <p:cTn id="38" presetID="45" presetClass="entr" presetSubtype="0" fill="hold" grpId="0" nodeType="withEffect">
                                  <p:stCondLst>
                                    <p:cond delay="0"/>
                                  </p:stCondLst>
                                  <p:childTnLst>
                                    <p:set>
                                      <p:cBhvr>
                                        <p:cTn id="39" dur="1" fill="hold">
                                          <p:stCondLst>
                                            <p:cond delay="0"/>
                                          </p:stCondLst>
                                        </p:cTn>
                                        <p:tgtEl>
                                          <p:spTgt spid="3">
                                            <p:txEl>
                                              <p:pRg st="6" end="6"/>
                                            </p:txEl>
                                          </p:spTgt>
                                        </p:tgtEl>
                                        <p:attrNameLst>
                                          <p:attrName>style.visibility</p:attrName>
                                        </p:attrNameLst>
                                      </p:cBhvr>
                                      <p:to>
                                        <p:strVal val="visible"/>
                                      </p:to>
                                    </p:set>
                                    <p:animEffect transition="in" filter="fade">
                                      <p:cBhvr>
                                        <p:cTn id="40" dur="2000"/>
                                        <p:tgtEl>
                                          <p:spTgt spid="3">
                                            <p:txEl>
                                              <p:pRg st="6" end="6"/>
                                            </p:txEl>
                                          </p:spTgt>
                                        </p:tgtEl>
                                      </p:cBhvr>
                                    </p:animEffect>
                                    <p:anim calcmode="lin" valueType="num">
                                      <p:cBhvr>
                                        <p:cTn id="41" dur="2000" fill="hold"/>
                                        <p:tgtEl>
                                          <p:spTgt spid="3">
                                            <p:txEl>
                                              <p:pRg st="6" end="6"/>
                                            </p:txEl>
                                          </p:spTgt>
                                        </p:tgtEl>
                                        <p:attrNameLst>
                                          <p:attrName>ppt_w</p:attrName>
                                        </p:attrNameLst>
                                      </p:cBhvr>
                                      <p:tavLst>
                                        <p:tav tm="0" fmla="#ppt_w*sin(2.5*pi*$)">
                                          <p:val>
                                            <p:fltVal val="0"/>
                                          </p:val>
                                        </p:tav>
                                        <p:tav tm="100000">
                                          <p:val>
                                            <p:fltVal val="1"/>
                                          </p:val>
                                        </p:tav>
                                      </p:tavLst>
                                    </p:anim>
                                    <p:anim calcmode="lin" valueType="num">
                                      <p:cBhvr>
                                        <p:cTn id="42" dur="2000" fill="hold"/>
                                        <p:tgtEl>
                                          <p:spTgt spid="3">
                                            <p:txEl>
                                              <p:pRg st="6" end="6"/>
                                            </p:txEl>
                                          </p:spTgt>
                                        </p:tgtEl>
                                        <p:attrNameLst>
                                          <p:attrName>ppt_h</p:attrName>
                                        </p:attrNameLst>
                                      </p:cBhvr>
                                      <p:tavLst>
                                        <p:tav tm="0">
                                          <p:val>
                                            <p:strVal val="#ppt_h"/>
                                          </p:val>
                                        </p:tav>
                                        <p:tav tm="100000">
                                          <p:val>
                                            <p:strVal val="#ppt_h"/>
                                          </p:val>
                                        </p:tav>
                                      </p:tavLst>
                                    </p:anim>
                                  </p:childTnLst>
                                </p:cTn>
                              </p:par>
                              <p:par>
                                <p:cTn id="43" presetID="45" presetClass="entr" presetSubtype="0" fill="hold" grpId="0" nodeType="withEffect">
                                  <p:stCondLst>
                                    <p:cond delay="0"/>
                                  </p:stCondLst>
                                  <p:childTnLst>
                                    <p:set>
                                      <p:cBhvr>
                                        <p:cTn id="44" dur="1" fill="hold">
                                          <p:stCondLst>
                                            <p:cond delay="0"/>
                                          </p:stCondLst>
                                        </p:cTn>
                                        <p:tgtEl>
                                          <p:spTgt spid="3">
                                            <p:txEl>
                                              <p:pRg st="7" end="7"/>
                                            </p:txEl>
                                          </p:spTgt>
                                        </p:tgtEl>
                                        <p:attrNameLst>
                                          <p:attrName>style.visibility</p:attrName>
                                        </p:attrNameLst>
                                      </p:cBhvr>
                                      <p:to>
                                        <p:strVal val="visible"/>
                                      </p:to>
                                    </p:set>
                                    <p:animEffect transition="in" filter="fade">
                                      <p:cBhvr>
                                        <p:cTn id="45" dur="2000"/>
                                        <p:tgtEl>
                                          <p:spTgt spid="3">
                                            <p:txEl>
                                              <p:pRg st="7" end="7"/>
                                            </p:txEl>
                                          </p:spTgt>
                                        </p:tgtEl>
                                      </p:cBhvr>
                                    </p:animEffect>
                                    <p:anim calcmode="lin" valueType="num">
                                      <p:cBhvr>
                                        <p:cTn id="46" dur="2000" fill="hold"/>
                                        <p:tgtEl>
                                          <p:spTgt spid="3">
                                            <p:txEl>
                                              <p:pRg st="7" end="7"/>
                                            </p:txEl>
                                          </p:spTgt>
                                        </p:tgtEl>
                                        <p:attrNameLst>
                                          <p:attrName>ppt_w</p:attrName>
                                        </p:attrNameLst>
                                      </p:cBhvr>
                                      <p:tavLst>
                                        <p:tav tm="0" fmla="#ppt_w*sin(2.5*pi*$)">
                                          <p:val>
                                            <p:fltVal val="0"/>
                                          </p:val>
                                        </p:tav>
                                        <p:tav tm="100000">
                                          <p:val>
                                            <p:fltVal val="1"/>
                                          </p:val>
                                        </p:tav>
                                      </p:tavLst>
                                    </p:anim>
                                    <p:anim calcmode="lin" valueType="num">
                                      <p:cBhvr>
                                        <p:cTn id="47" dur="2000" fill="hold"/>
                                        <p:tgtEl>
                                          <p:spTgt spid="3">
                                            <p:txEl>
                                              <p:pRg st="7" end="7"/>
                                            </p:txEl>
                                          </p:spTgt>
                                        </p:tgtEl>
                                        <p:attrNameLst>
                                          <p:attrName>ppt_h</p:attrName>
                                        </p:attrNameLst>
                                      </p:cBhvr>
                                      <p:tavLst>
                                        <p:tav tm="0">
                                          <p:val>
                                            <p:strVal val="#ppt_h"/>
                                          </p:val>
                                        </p:tav>
                                        <p:tav tm="100000">
                                          <p:val>
                                            <p:strVal val="#ppt_h"/>
                                          </p:val>
                                        </p:tav>
                                      </p:tavLst>
                                    </p:anim>
                                  </p:childTnLst>
                                </p:cTn>
                              </p:par>
                              <p:par>
                                <p:cTn id="48" presetID="45" presetClass="entr" presetSubtype="0" fill="hold" grpId="0" nodeType="withEffect">
                                  <p:stCondLst>
                                    <p:cond delay="0"/>
                                  </p:stCondLst>
                                  <p:childTnLst>
                                    <p:set>
                                      <p:cBhvr>
                                        <p:cTn id="49" dur="1" fill="hold">
                                          <p:stCondLst>
                                            <p:cond delay="0"/>
                                          </p:stCondLst>
                                        </p:cTn>
                                        <p:tgtEl>
                                          <p:spTgt spid="3">
                                            <p:txEl>
                                              <p:pRg st="8" end="8"/>
                                            </p:txEl>
                                          </p:spTgt>
                                        </p:tgtEl>
                                        <p:attrNameLst>
                                          <p:attrName>style.visibility</p:attrName>
                                        </p:attrNameLst>
                                      </p:cBhvr>
                                      <p:to>
                                        <p:strVal val="visible"/>
                                      </p:to>
                                    </p:set>
                                    <p:animEffect transition="in" filter="fade">
                                      <p:cBhvr>
                                        <p:cTn id="50" dur="2000"/>
                                        <p:tgtEl>
                                          <p:spTgt spid="3">
                                            <p:txEl>
                                              <p:pRg st="8" end="8"/>
                                            </p:txEl>
                                          </p:spTgt>
                                        </p:tgtEl>
                                      </p:cBhvr>
                                    </p:animEffect>
                                    <p:anim calcmode="lin" valueType="num">
                                      <p:cBhvr>
                                        <p:cTn id="51" dur="2000" fill="hold"/>
                                        <p:tgtEl>
                                          <p:spTgt spid="3">
                                            <p:txEl>
                                              <p:pRg st="8" end="8"/>
                                            </p:txEl>
                                          </p:spTgt>
                                        </p:tgtEl>
                                        <p:attrNameLst>
                                          <p:attrName>ppt_w</p:attrName>
                                        </p:attrNameLst>
                                      </p:cBhvr>
                                      <p:tavLst>
                                        <p:tav tm="0" fmla="#ppt_w*sin(2.5*pi*$)">
                                          <p:val>
                                            <p:fltVal val="0"/>
                                          </p:val>
                                        </p:tav>
                                        <p:tav tm="100000">
                                          <p:val>
                                            <p:fltVal val="1"/>
                                          </p:val>
                                        </p:tav>
                                      </p:tavLst>
                                    </p:anim>
                                    <p:anim calcmode="lin" valueType="num">
                                      <p:cBhvr>
                                        <p:cTn id="52" dur="2000" fill="hold"/>
                                        <p:tgtEl>
                                          <p:spTgt spid="3">
                                            <p:txEl>
                                              <p:pRg st="8" end="8"/>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PRICE SHEET PITFALLS</a:t>
            </a:r>
            <a:endParaRPr lang="en-US" dirty="0"/>
          </a:p>
        </p:txBody>
      </p:sp>
      <p:sp>
        <p:nvSpPr>
          <p:cNvPr id="3" name="Content Placeholder 2"/>
          <p:cNvSpPr>
            <a:spLocks noGrp="1"/>
          </p:cNvSpPr>
          <p:nvPr>
            <p:ph idx="1"/>
          </p:nvPr>
        </p:nvSpPr>
        <p:spPr/>
        <p:txBody>
          <a:bodyPr>
            <a:normAutofit fontScale="92500" lnSpcReduction="10000"/>
          </a:bodyPr>
          <a:lstStyle/>
          <a:p>
            <a:r>
              <a:rPr lang="en-US" dirty="0" smtClean="0"/>
              <a:t>Complete all required price lines on the Price Sheet, pursuant to the instructions in 4.4.5.2 or the Quote may be deemed non-responsive. </a:t>
            </a:r>
          </a:p>
          <a:p>
            <a:r>
              <a:rPr lang="en-US" dirty="0" smtClean="0"/>
              <a:t>Indicate “no charge” if the cost is $0.  Do not leave any price lines blank. </a:t>
            </a:r>
          </a:p>
          <a:p>
            <a:r>
              <a:rPr lang="en-US" dirty="0" smtClean="0"/>
              <a:t>Do not make formatting changes to the Price Sheet.  If the price line requires a dollar amount, don’t change it to a percentage, or vice versa.    If the price line includes 2 decimal places, don’t change the settings to allow 4 decimals.  </a:t>
            </a:r>
            <a:endParaRPr lang="en-US" dirty="0"/>
          </a:p>
          <a:p>
            <a:r>
              <a:rPr lang="en-US" dirty="0" smtClean="0"/>
              <a:t>Confirm that you have completed all tabs on the Price Sheet.</a:t>
            </a:r>
          </a:p>
          <a:p>
            <a:r>
              <a:rPr lang="en-US" dirty="0" smtClean="0"/>
              <a:t>Do not add additional language, assumptions, or fees on the Price Sheet. Do not add or remove any price lines.</a:t>
            </a:r>
          </a:p>
          <a:p>
            <a:r>
              <a:rPr lang="en-US" dirty="0" smtClean="0"/>
              <a:t>Confirm you have completed the proper version of the Price Sheet; it may have been revised via Bid Amendment.</a:t>
            </a:r>
          </a:p>
          <a:p>
            <a:endParaRPr lang="en-US" dirty="0" smtClean="0"/>
          </a:p>
          <a:p>
            <a:endParaRPr lang="en-US" dirty="0"/>
          </a:p>
        </p:txBody>
      </p:sp>
    </p:spTree>
    <p:extLst>
      <p:ext uri="{BB962C8B-B14F-4D97-AF65-F5344CB8AC3E}">
        <p14:creationId xmlns:p14="http://schemas.microsoft.com/office/powerpoint/2010/main" val="1914936668"/>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3">
                                            <p:txEl>
                                              <p:pRg st="3" end="3"/>
                                            </p:txEl>
                                          </p:spTgt>
                                        </p:tgtEl>
                                        <p:attrNameLst>
                                          <p:attrName>style.visibility</p:attrName>
                                        </p:attrNameLst>
                                      </p:cBhvr>
                                      <p:to>
                                        <p:strVal val="visible"/>
                                      </p:to>
                                    </p:set>
                                    <p:anim calcmode="lin" valueType="num">
                                      <p:cBhvr additive="base">
                                        <p:cTn id="25"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3">
                                            <p:txEl>
                                              <p:pRg st="4" end="4"/>
                                            </p:txEl>
                                          </p:spTgt>
                                        </p:tgtEl>
                                        <p:attrNameLst>
                                          <p:attrName>style.visibility</p:attrName>
                                        </p:attrNameLst>
                                      </p:cBhvr>
                                      <p:to>
                                        <p:strVal val="visible"/>
                                      </p:to>
                                    </p:set>
                                    <p:anim calcmode="lin" valueType="num">
                                      <p:cBhvr additive="base">
                                        <p:cTn id="31"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p:stCondLst>
                        <p:cond delay="indefinite"/>
                      </p:stCondLst>
                      <p:childTnLst>
                        <p:par>
                          <p:cTn id="34" fill="hold">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3">
                                            <p:txEl>
                                              <p:pRg st="5" end="5"/>
                                            </p:txEl>
                                          </p:spTgt>
                                        </p:tgtEl>
                                        <p:attrNameLst>
                                          <p:attrName>style.visibility</p:attrName>
                                        </p:attrNameLst>
                                      </p:cBhvr>
                                      <p:to>
                                        <p:strVal val="visible"/>
                                      </p:to>
                                    </p:set>
                                    <p:anim calcmode="lin" valueType="num">
                                      <p:cBhvr additive="base">
                                        <p:cTn id="37"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OTHER </a:t>
            </a:r>
            <a:r>
              <a:rPr lang="en-US" dirty="0"/>
              <a:t>HELPFUL TIPS</a:t>
            </a:r>
          </a:p>
        </p:txBody>
      </p:sp>
      <p:sp>
        <p:nvSpPr>
          <p:cNvPr id="3" name="Content Placeholder 2"/>
          <p:cNvSpPr>
            <a:spLocks noGrp="1"/>
          </p:cNvSpPr>
          <p:nvPr>
            <p:ph idx="1"/>
          </p:nvPr>
        </p:nvSpPr>
        <p:spPr/>
        <p:txBody>
          <a:bodyPr>
            <a:normAutofit fontScale="92500" lnSpcReduction="10000"/>
          </a:bodyPr>
          <a:lstStyle/>
          <a:p>
            <a:r>
              <a:rPr lang="en-US" dirty="0" smtClean="0"/>
              <a:t>Do NOT include language such as this:</a:t>
            </a:r>
            <a:endParaRPr lang="en-US" dirty="0"/>
          </a:p>
          <a:p>
            <a:pPr lvl="1"/>
            <a:r>
              <a:rPr lang="en-US" dirty="0" smtClean="0"/>
              <a:t>Vendor </a:t>
            </a:r>
            <a:r>
              <a:rPr lang="en-US" dirty="0"/>
              <a:t>accepts all terms and conditions of this </a:t>
            </a:r>
            <a:r>
              <a:rPr lang="en-US" dirty="0" smtClean="0"/>
              <a:t>Bid Solicitation with </a:t>
            </a:r>
            <a:r>
              <a:rPr lang="en-US" dirty="0"/>
              <a:t>the following additional language</a:t>
            </a:r>
            <a:r>
              <a:rPr lang="en-US" dirty="0" smtClean="0"/>
              <a:t>: Section X </a:t>
            </a:r>
            <a:r>
              <a:rPr lang="en-US" dirty="0"/>
              <a:t>- Agree, as it applies to changes that impact administrative fees as outlined in this provision, provided that Vendor reserves the right to modify </a:t>
            </a:r>
            <a:r>
              <a:rPr lang="en-US" dirty="0" smtClean="0"/>
              <a:t>Contracted </a:t>
            </a:r>
            <a:r>
              <a:rPr lang="en-US" dirty="0"/>
              <a:t>Terms based on changes by the </a:t>
            </a:r>
            <a:r>
              <a:rPr lang="en-US" dirty="0" smtClean="0"/>
              <a:t>State.</a:t>
            </a:r>
          </a:p>
          <a:p>
            <a:pPr lvl="1"/>
            <a:r>
              <a:rPr lang="en-US" dirty="0" smtClean="0"/>
              <a:t>Vendor reserves the right to charge additional fees for services that require extensive time and effort.</a:t>
            </a:r>
          </a:p>
          <a:p>
            <a:pPr lvl="1"/>
            <a:r>
              <a:rPr lang="en-US" dirty="0"/>
              <a:t>This </a:t>
            </a:r>
            <a:r>
              <a:rPr lang="en-US" dirty="0" smtClean="0"/>
              <a:t>Quote </a:t>
            </a:r>
            <a:r>
              <a:rPr lang="en-US" dirty="0"/>
              <a:t>is a nonbinding expression of interest only and is not intended to create a binding commitment on either party unless and until a definitive agreement has been executed between the parties.</a:t>
            </a:r>
          </a:p>
          <a:p>
            <a:pPr lvl="1"/>
            <a:r>
              <a:rPr lang="en-US" dirty="0"/>
              <a:t>This </a:t>
            </a:r>
            <a:r>
              <a:rPr lang="en-US" dirty="0" smtClean="0"/>
              <a:t>Quote </a:t>
            </a:r>
            <a:r>
              <a:rPr lang="en-US" dirty="0"/>
              <a:t>may include statements regarding plans for future products and services, or future versions of existing products and services. Any such statements are provided solely for your general information and are not part of this </a:t>
            </a:r>
            <a:r>
              <a:rPr lang="en-US" dirty="0" smtClean="0"/>
              <a:t>Quote </a:t>
            </a:r>
            <a:r>
              <a:rPr lang="en-US" dirty="0"/>
              <a:t>unless specifically stated in writing in this </a:t>
            </a:r>
            <a:r>
              <a:rPr lang="en-US" dirty="0" smtClean="0"/>
              <a:t>Quote.</a:t>
            </a:r>
            <a:endParaRPr lang="en-US" dirty="0"/>
          </a:p>
          <a:p>
            <a:pPr lvl="1"/>
            <a:endParaRPr lang="en-US" dirty="0"/>
          </a:p>
        </p:txBody>
      </p:sp>
    </p:spTree>
    <p:extLst>
      <p:ext uri="{BB962C8B-B14F-4D97-AF65-F5344CB8AC3E}">
        <p14:creationId xmlns:p14="http://schemas.microsoft.com/office/powerpoint/2010/main" val="1306346831"/>
      </p:ext>
    </p:extLst>
  </p:cSld>
  <p:clrMapOvr>
    <a:masterClrMapping/>
  </p:clrMapOvr>
  <p:transition spd="slow">
    <p:randomBar dir="vert"/>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3">
                                            <p:txEl>
                                              <p:pRg st="2" end="2"/>
                                            </p:txEl>
                                          </p:spTgt>
                                        </p:tgtEl>
                                        <p:attrNameLst>
                                          <p:attrName>style.visibility</p:attrName>
                                        </p:attrNameLst>
                                      </p:cBhvr>
                                      <p:to>
                                        <p:strVal val="visible"/>
                                      </p:to>
                                    </p:set>
                                    <p:anim calcmode="lin" valueType="num">
                                      <p:cBhvr additive="base">
                                        <p:cTn id="15"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6" dur="500" fill="hold"/>
                                        <p:tgtEl>
                                          <p:spTgt spid="3">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build="p"/>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343164" cy="5795682"/>
          </a:xfrm>
        </p:spPr>
      </p:pic>
    </p:spTree>
    <p:extLst>
      <p:ext uri="{BB962C8B-B14F-4D97-AF65-F5344CB8AC3E}">
        <p14:creationId xmlns:p14="http://schemas.microsoft.com/office/powerpoint/2010/main" val="3881544256"/>
      </p:ext>
    </p:extLst>
  </p:cSld>
  <p:clrMapOvr>
    <a:masterClrMapping/>
  </p:clrMapOvr>
  <mc:AlternateContent xmlns:mc="http://schemas.openxmlformats.org/markup-compatibility/2006" xmlns:p14="http://schemas.microsoft.com/office/powerpoint/2010/main">
    <mc:Choice Requires="p14">
      <p:transition spd="slow" p14:dur="3400">
        <p14:reveal/>
      </p:transition>
    </mc:Choice>
    <mc:Fallback xmlns="">
      <p:transition spd="slow">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descr="NJ Division of Purchase and Property - Ethics - Internet Explorer">
            <a:hlinkClick r:id="rId2"/>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646112" y="452718"/>
            <a:ext cx="10450256" cy="5795682"/>
          </a:xfrm>
        </p:spPr>
      </p:pic>
    </p:spTree>
    <p:extLst>
      <p:ext uri="{BB962C8B-B14F-4D97-AF65-F5344CB8AC3E}">
        <p14:creationId xmlns:p14="http://schemas.microsoft.com/office/powerpoint/2010/main" val="2870850160"/>
      </p:ext>
    </p:extLst>
  </p:cSld>
  <p:clrMapOvr>
    <a:masterClrMapping/>
  </p:clrMapOvr>
  <p:transition spd="med">
    <p:pull/>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a:p>
        </p:txBody>
      </p:sp>
      <p:pic>
        <p:nvPicPr>
          <p:cNvPr id="4" name="Content Placeholder 3"/>
          <p:cNvPicPr>
            <a:picLocks noGrp="1" noChangeAspect="1"/>
          </p:cNvPicPr>
          <p:nvPr>
            <p:ph idx="1"/>
          </p:nvPr>
        </p:nvPicPr>
        <p:blipFill>
          <a:blip r:embed="rId2"/>
          <a:stretch>
            <a:fillRect/>
          </a:stretch>
        </p:blipFill>
        <p:spPr>
          <a:xfrm>
            <a:off x="540327" y="452718"/>
            <a:ext cx="10623666" cy="5831704"/>
          </a:xfrm>
          <a:prstGeom prst="rect">
            <a:avLst/>
          </a:prstGeom>
        </p:spPr>
      </p:pic>
    </p:spTree>
    <p:extLst>
      <p:ext uri="{BB962C8B-B14F-4D97-AF65-F5344CB8AC3E}">
        <p14:creationId xmlns:p14="http://schemas.microsoft.com/office/powerpoint/2010/main" val="261314464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THANK YOU FOR ATTENDING</a:t>
            </a:r>
            <a:endParaRPr lang="en-US" dirty="0"/>
          </a:p>
        </p:txBody>
      </p:sp>
      <p:sp>
        <p:nvSpPr>
          <p:cNvPr id="3" name="Content Placeholder 2"/>
          <p:cNvSpPr>
            <a:spLocks noGrp="1"/>
          </p:cNvSpPr>
          <p:nvPr>
            <p:ph idx="1"/>
          </p:nvPr>
        </p:nvSpPr>
        <p:spPr/>
        <p:txBody>
          <a:bodyPr/>
          <a:lstStyle/>
          <a:p>
            <a:endParaRPr lang="en-US" dirty="0" smtClean="0"/>
          </a:p>
          <a:p>
            <a:endParaRPr lang="en-US" dirty="0"/>
          </a:p>
          <a:p>
            <a:endParaRPr lang="en-US" dirty="0" smtClean="0"/>
          </a:p>
        </p:txBody>
      </p:sp>
      <p:sp>
        <p:nvSpPr>
          <p:cNvPr id="4" name="Rectangle 3"/>
          <p:cNvSpPr/>
          <p:nvPr/>
        </p:nvSpPr>
        <p:spPr>
          <a:xfrm>
            <a:off x="353085" y="3105835"/>
            <a:ext cx="11307778" cy="1938992"/>
          </a:xfrm>
          <a:prstGeom prst="rect">
            <a:avLst/>
          </a:prstGeom>
        </p:spPr>
        <p:txBody>
          <a:bodyPr wrap="square">
            <a:spAutoFit/>
          </a:bodyPr>
          <a:lstStyle/>
          <a:p>
            <a:r>
              <a:rPr lang="en-US" sz="4000" dirty="0" smtClean="0"/>
              <a:t>Q&amp;A </a:t>
            </a:r>
            <a:r>
              <a:rPr lang="en-US" sz="4000" dirty="0"/>
              <a:t>due by 2pm </a:t>
            </a:r>
            <a:r>
              <a:rPr lang="en-US" sz="4000" dirty="0" smtClean="0"/>
              <a:t>March 03, 2021</a:t>
            </a:r>
          </a:p>
          <a:p>
            <a:endParaRPr lang="en-US" sz="4000" dirty="0"/>
          </a:p>
          <a:p>
            <a:r>
              <a:rPr lang="en-US" sz="4000" dirty="0"/>
              <a:t>Quotes due by 2pm </a:t>
            </a:r>
            <a:r>
              <a:rPr lang="en-US" sz="4000" dirty="0" smtClean="0"/>
              <a:t>April 14, 2021</a:t>
            </a:r>
            <a:endParaRPr lang="en-US" sz="4000" dirty="0"/>
          </a:p>
        </p:txBody>
      </p:sp>
    </p:spTree>
    <p:extLst>
      <p:ext uri="{BB962C8B-B14F-4D97-AF65-F5344CB8AC3E}">
        <p14:creationId xmlns:p14="http://schemas.microsoft.com/office/powerpoint/2010/main" val="4238527766"/>
      </p:ext>
    </p:extLst>
  </p:cSld>
  <p:clrMapOvr>
    <a:masterClrMapping/>
  </p:clrMapOvr>
  <mc:AlternateContent xmlns:mc="http://schemas.openxmlformats.org/markup-compatibility/2006" xmlns:p15="http://schemas.microsoft.com/office/powerpoint/2012/main">
    <mc:Choice Requires="p15">
      <p:transition xmlns:p14="http://schemas.microsoft.com/office/powerpoint/2010/main" spd="slow" p14:dur="6000">
        <p15:prstTrans prst="curtains"/>
      </p:transition>
    </mc:Choice>
    <mc:Fallback xmlns="">
      <p:transition spd="slow">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716064" y="872837"/>
            <a:ext cx="8825658" cy="1244472"/>
          </a:xfrm>
        </p:spPr>
        <p:txBody>
          <a:bodyPr/>
          <a:lstStyle/>
          <a:p>
            <a:pPr algn="ctr"/>
            <a:r>
              <a:rPr lang="en-US" dirty="0" smtClean="0"/>
              <a:t>Attendees List</a:t>
            </a:r>
            <a:endParaRPr lang="en-US" dirty="0"/>
          </a:p>
        </p:txBody>
      </p:sp>
      <p:sp>
        <p:nvSpPr>
          <p:cNvPr id="3" name="Subtitle 2"/>
          <p:cNvSpPr>
            <a:spLocks noGrp="1"/>
          </p:cNvSpPr>
          <p:nvPr>
            <p:ph type="subTitle" idx="1"/>
          </p:nvPr>
        </p:nvSpPr>
        <p:spPr>
          <a:xfrm>
            <a:off x="540328" y="2595289"/>
            <a:ext cx="10702636" cy="2620947"/>
          </a:xfrm>
        </p:spPr>
        <p:txBody>
          <a:bodyPr>
            <a:normAutofit/>
          </a:bodyPr>
          <a:lstStyle/>
          <a:p>
            <a:pPr marL="342900" indent="-342900">
              <a:buFont typeface="Wingdings" panose="05000000000000000000" pitchFamily="2" charset="2"/>
              <a:buChar char="Ø"/>
            </a:pPr>
            <a:r>
              <a:rPr lang="en-US" cap="none" dirty="0" smtClean="0"/>
              <a:t>Cyber Security Consulting Ops - Tony Wittock, </a:t>
            </a:r>
            <a:r>
              <a:rPr lang="en-US" cap="none" dirty="0" err="1" smtClean="0">
                <a:hlinkClick r:id="rId2"/>
              </a:rPr>
              <a:t>tonyw@csco-it.Com</a:t>
            </a:r>
            <a:endParaRPr lang="en-US" cap="none" dirty="0" smtClean="0"/>
          </a:p>
          <a:p>
            <a:pPr marL="342900" indent="-342900">
              <a:buFont typeface="Wingdings" panose="05000000000000000000" pitchFamily="2" charset="2"/>
              <a:buChar char="Ø"/>
            </a:pPr>
            <a:endParaRPr lang="en-US" cap="none" dirty="0" smtClean="0"/>
          </a:p>
          <a:p>
            <a:pPr marL="342900" indent="-342900">
              <a:buFont typeface="Wingdings" panose="05000000000000000000" pitchFamily="2" charset="2"/>
              <a:buChar char="Ø"/>
            </a:pPr>
            <a:endParaRPr lang="en-US" cap="none" dirty="0" smtClean="0"/>
          </a:p>
          <a:p>
            <a:pPr marL="342900" indent="-342900">
              <a:buFont typeface="Wingdings" panose="05000000000000000000" pitchFamily="2" charset="2"/>
              <a:buChar char="Ø"/>
            </a:pPr>
            <a:r>
              <a:rPr lang="en-US" cap="none" dirty="0" smtClean="0"/>
              <a:t>For a copy of the conference recording, please contact </a:t>
            </a:r>
            <a:r>
              <a:rPr lang="en-US" b="1" cap="none" dirty="0" smtClean="0"/>
              <a:t>NJSTART@TREAS.NJ.GOV</a:t>
            </a:r>
            <a:endParaRPr lang="en-US" b="1" cap="none" dirty="0"/>
          </a:p>
        </p:txBody>
      </p:sp>
    </p:spTree>
    <p:extLst>
      <p:ext uri="{BB962C8B-B14F-4D97-AF65-F5344CB8AC3E}">
        <p14:creationId xmlns:p14="http://schemas.microsoft.com/office/powerpoint/2010/main" val="237955332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86C443EF009E224696F402374B858BDB" ma:contentTypeVersion="2" ma:contentTypeDescription="Create a new document." ma:contentTypeScope="" ma:versionID="7b8189d791ff02392b63f63fa00f80c7">
  <xsd:schema xmlns:xsd="http://www.w3.org/2001/XMLSchema" xmlns:xs="http://www.w3.org/2001/XMLSchema" xmlns:p="http://schemas.microsoft.com/office/2006/metadata/properties" xmlns:ns1="http://schemas.microsoft.com/sharepoint/v3" xmlns:ns2="035e97a8-7486-4082-94c4-ab983c563e82" targetNamespace="http://schemas.microsoft.com/office/2006/metadata/properties" ma:root="true" ma:fieldsID="f3a2e62ca701fe28c22c4658e424a6c6" ns1:_="" ns2:_="">
    <xsd:import namespace="http://schemas.microsoft.com/sharepoint/v3"/>
    <xsd:import namespace="035e97a8-7486-4082-94c4-ab983c563e82"/>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true">
      <xsd:simpleType>
        <xsd:restriction base="dms:Number"/>
      </xsd:simpleType>
    </xsd:element>
    <xsd:element name="RatingCount" ma:index="12" nillable="true" ma:displayName="Number of Ratings" ma:decimals="0" ma:description="Number of ratings submitted" ma:internalName="RatingCount" ma:readOnly="true">
      <xsd:simpleType>
        <xsd:restriction base="dms:Number"/>
      </xsd:simpleType>
    </xsd:element>
  </xsd:schema>
  <xsd:schema xmlns:xsd="http://www.w3.org/2001/XMLSchema" xmlns:xs="http://www.w3.org/2001/XMLSchema" xmlns:dms="http://schemas.microsoft.com/office/2006/documentManagement/types" xmlns:pc="http://schemas.microsoft.com/office/infopath/2007/PartnerControls" targetNamespace="035e97a8-7486-4082-94c4-ab983c563e8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4.xml><?xml version="1.0" encoding="utf-8"?>
<p:properties xmlns:p="http://schemas.microsoft.com/office/2006/metadata/properties" xmlns:xsi="http://www.w3.org/2001/XMLSchema-instance" xmlns:pc="http://schemas.microsoft.com/office/infopath/2007/PartnerControls">
  <documentManagement>
    <_dlc_DocId xmlns="035e97a8-7486-4082-94c4-ab983c563e82">DXV2RQSVUS77-2605-531</_dlc_DocId>
    <_dlc_DocIdUrl xmlns="035e97a8-7486-4082-94c4-ab983c563e82">
      <Url>http://treassp/purchase/NJSTART Document Templates/_layouts/DocIdRedir.aspx?ID=DXV2RQSVUS77-2605-531</Url>
      <Description>DXV2RQSVUS77-2605-531</Description>
    </_dlc_DocIdUrl>
    <AverageRating xmlns="http://schemas.microsoft.com/sharepoint/v3" xsi:nil="true"/>
  </documentManagement>
</p:properties>
</file>

<file path=customXml/itemProps1.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2.xml><?xml version="1.0" encoding="utf-8"?>
<ds:datastoreItem xmlns:ds="http://schemas.openxmlformats.org/officeDocument/2006/customXml" ds:itemID="{1FAC89E0-C984-4469-B719-5F54B14463D8}">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035e97a8-7486-4082-94c4-ab983c563e8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ACE4C788-8061-4F55-89DF-3AEBD89094D6}">
  <ds:schemaRefs>
    <ds:schemaRef ds:uri="http://schemas.microsoft.com/sharepoint/events"/>
  </ds:schemaRefs>
</ds:datastoreItem>
</file>

<file path=customXml/itemProps4.xml><?xml version="1.0" encoding="utf-8"?>
<ds:datastoreItem xmlns:ds="http://schemas.openxmlformats.org/officeDocument/2006/customXml" ds:itemID="{312E865A-0D6C-468F-AD69-D8CD94906944}">
  <ds:schemaRefs>
    <ds:schemaRef ds:uri="http://schemas.microsoft.com/office/infopath/2007/PartnerControls"/>
    <ds:schemaRef ds:uri="035e97a8-7486-4082-94c4-ab983c563e82"/>
    <ds:schemaRef ds:uri="http://purl.org/dc/elements/1.1/"/>
    <ds:schemaRef ds:uri="http://schemas.microsoft.com/office/2006/metadata/properties"/>
    <ds:schemaRef ds:uri="http://schemas.microsoft.com/sharepoint/v3"/>
    <ds:schemaRef ds:uri="http://purl.org/dc/terms/"/>
    <ds:schemaRef ds:uri="http://schemas.openxmlformats.org/package/2006/metadata/core-properties"/>
    <ds:schemaRef ds:uri="http://schemas.microsoft.com/office/2006/documentManagement/types"/>
    <ds:schemaRef ds:uri="http://purl.org/dc/dcmitype/"/>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Ion</Template>
  <TotalTime>1045</TotalTime>
  <Words>788</Words>
  <Application>Microsoft Office PowerPoint</Application>
  <PresentationFormat>Widescreen</PresentationFormat>
  <Paragraphs>58</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Arial</vt:lpstr>
      <vt:lpstr>Century Gothic</vt:lpstr>
      <vt:lpstr>Wingdings</vt:lpstr>
      <vt:lpstr>Wingdings 3</vt:lpstr>
      <vt:lpstr>Ion</vt:lpstr>
      <vt:lpstr>Optional Pre-Quote Conference T1403 Publishing of the New Jersey Register and the New Jersey Administrative Code 21DPP00611 </vt:lpstr>
      <vt:lpstr>WELCOME &amp; INTRODUCTIONS </vt:lpstr>
      <vt:lpstr>PURPOSE &amp; GENERAL INFORMATION</vt:lpstr>
      <vt:lpstr>BID SOLICITATION AT A GLANCE</vt:lpstr>
      <vt:lpstr>BID SOLICITATION AT A GLANCE</vt:lpstr>
      <vt:lpstr>PRICE SHEET PITFALLS</vt:lpstr>
      <vt:lpstr>OTHER HELPFUL TIPS</vt:lpstr>
      <vt:lpstr>PowerPoint Presentation</vt:lpstr>
      <vt:lpstr>PowerPoint Presentation</vt:lpstr>
      <vt:lpstr>PowerPoint Presentation</vt:lpstr>
      <vt:lpstr>THANK YOU FOR ATTENDING</vt:lpstr>
      <vt:lpstr>Attendees List</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McCormack, Rebecca</cp:lastModifiedBy>
  <cp:revision>52</cp:revision>
  <cp:lastPrinted>2020-02-11T14:28:14Z</cp:lastPrinted>
  <dcterms:created xsi:type="dcterms:W3CDTF">2020-01-31T19:31:42Z</dcterms:created>
  <dcterms:modified xsi:type="dcterms:W3CDTF">2021-02-24T13:33:28Z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0x01010086C443EF009E224696F402374B858BDB</vt:lpwstr>
  </property>
  <property fmtid="{D5CDD505-2E9C-101B-9397-08002B2CF9AE}" pid="3" name="_dlc_DocIdItemGuid">
    <vt:lpwstr>cde61685-ca08-456a-8e8b-7d5e3b696d6f</vt:lpwstr>
  </property>
</Properties>
</file>