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8" r:id="rId12"/>
    <p:sldId id="279" r:id="rId13"/>
    <p:sldId id="281" r:id="rId14"/>
    <p:sldId id="282"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pPr/>
              <a:t>7/30/2021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pPr/>
              <a:t>7/30/2021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7/30/2021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pPr/>
              <a:t>7/30/2021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AA_%20Supplement.pdf" TargetMode="External"/><Relationship Id="rId2" Type="http://schemas.openxmlformats.org/officeDocument/2006/relationships/hyperlink" Target="http://www.state.nj.us/treasury/purchase/forms/eo134/Chapter51.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ourceDisclosureCertificatio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581892"/>
            <a:ext cx="9784595" cy="3956857"/>
          </a:xfrm>
        </p:spPr>
        <p:txBody>
          <a:bodyPr/>
          <a:lstStyle/>
          <a:p>
            <a:r>
              <a:rPr lang="en-US" sz="5400" dirty="0" smtClean="0"/>
              <a:t>Optional Pre-Quote Conference</a:t>
            </a:r>
            <a:br>
              <a:rPr lang="en-US" sz="5400" dirty="0" smtClean="0"/>
            </a:br>
            <a:r>
              <a:rPr lang="en-US" sz="3600" b="1" dirty="0" smtClean="0"/>
              <a:t>T2957 – Appraisal Services for NJ Department of Environmental Protection</a:t>
            </a:r>
            <a:br>
              <a:rPr lang="en-US" sz="3600" b="1" dirty="0" smtClean="0"/>
            </a:br>
            <a:r>
              <a:rPr lang="en-US" sz="3600" b="1" dirty="0"/>
              <a:t/>
            </a:r>
            <a:br>
              <a:rPr lang="en-US" sz="3600" b="1" dirty="0"/>
            </a:br>
            <a:r>
              <a:rPr lang="en-US" sz="3600" dirty="0" smtClean="0"/>
              <a:t>20DPP00580</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on </a:t>
            </a:r>
            <a:r>
              <a:rPr lang="en-US" sz="2800" b="1" u="sng" dirty="0" smtClean="0"/>
              <a:t>August 18, </a:t>
            </a:r>
            <a:r>
              <a:rPr lang="en-US" sz="2800" b="1" u="sng" dirty="0"/>
              <a:t>2021</a:t>
            </a:r>
          </a:p>
          <a:p>
            <a:r>
              <a:rPr lang="en-US" sz="2800" dirty="0"/>
              <a:t>Quotes due by 2pm on </a:t>
            </a:r>
            <a:r>
              <a:rPr lang="en-US" sz="2800" b="1" u="sng" dirty="0" smtClean="0"/>
              <a:t>September 15, </a:t>
            </a:r>
            <a:r>
              <a:rPr lang="en-US" sz="2800" b="1" u="sng" dirty="0"/>
              <a:t>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Please identify yourself and the firm you represent when prompted during roll-call so that you are properly logged for attending the conference.</a:t>
            </a:r>
          </a:p>
          <a:p>
            <a:r>
              <a:rPr lang="en-US" dirty="0" smtClean="0"/>
              <a:t>Please mute your phone at all times unless speaking.</a:t>
            </a:r>
            <a:endParaRPr lang="en-US" dirty="0"/>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Cover page: Submission dates and set-aside requirements</a:t>
            </a:r>
          </a:p>
          <a:p>
            <a:r>
              <a:rPr lang="en-US" dirty="0" smtClean="0"/>
              <a:t>Section 1: Purpose, background, Q&amp;A and exceptions, Bid Amendments, Quote content, support</a:t>
            </a:r>
          </a:p>
          <a:p>
            <a:r>
              <a:rPr lang="en-US" dirty="0" smtClean="0"/>
              <a:t>Section 2: Definitions</a:t>
            </a:r>
          </a:p>
          <a:p>
            <a:r>
              <a:rPr lang="en-US" dirty="0" smtClean="0"/>
              <a:t>Section 3: Scope of Work</a:t>
            </a:r>
          </a:p>
          <a:p>
            <a:r>
              <a:rPr lang="en-US" dirty="0" smtClean="0"/>
              <a:t>Section 4: Quote submission requirements including forms, Vendor {Bidder} demonstration of its ability to complete the Scope of Work, financial capability, and price sheet, as well as additional terms and prohibition on conflicting </a:t>
            </a:r>
            <a:r>
              <a:rPr lang="en-US" dirty="0"/>
              <a:t>terms and </a:t>
            </a:r>
            <a:r>
              <a:rPr lang="en-US" dirty="0" smtClean="0"/>
              <a:t>conditions </a:t>
            </a:r>
          </a:p>
          <a:p>
            <a:r>
              <a:rPr lang="en-US" dirty="0" smtClean="0"/>
              <a:t>Section 5: Contractual language including term, staff substitutions, ownership of materials, additional work, additional insurance requirements.</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r>
              <a:rPr lang="en-US" sz="1900" dirty="0" smtClean="0"/>
              <a:t>Section 6: Evaluation criteria, clarifications, best and final offer</a:t>
            </a:r>
          </a:p>
          <a:p>
            <a:r>
              <a:rPr lang="en-US" sz="1900" dirty="0" smtClean="0"/>
              <a:t>Section 7: Pre-award requirements</a:t>
            </a:r>
          </a:p>
          <a:p>
            <a:r>
              <a:rPr lang="en-US" sz="1900" dirty="0" smtClean="0"/>
              <a:t>Section 8: State Contract Manager </a:t>
            </a:r>
          </a:p>
          <a:p>
            <a:r>
              <a:rPr lang="en-US" sz="1900" dirty="0" smtClean="0"/>
              <a:t>Section 9: Standard Terms and Conditions</a:t>
            </a:r>
            <a:endParaRPr lang="en-US" sz="1900" dirty="0"/>
          </a:p>
          <a:p>
            <a:r>
              <a:rPr lang="en-US" sz="1900" dirty="0" smtClean="0"/>
              <a:t>Reminders</a:t>
            </a:r>
          </a:p>
          <a:p>
            <a:pPr lvl="1"/>
            <a:r>
              <a:rPr lang="en-US" sz="1900" dirty="0" smtClean="0"/>
              <a:t>Review Bid Solicitation in its entirety and submit any questions prior to the deadline including exceptions. Updated documents will be posted in NJSTART and should be reviewed as posted.</a:t>
            </a:r>
          </a:p>
          <a:p>
            <a:pPr lvl="1"/>
            <a:r>
              <a:rPr lang="en-US" sz="1900"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sz="1900" dirty="0" smtClean="0"/>
              <a:t>Price </a:t>
            </a:r>
            <a:r>
              <a:rPr lang="en-US" sz="1900" dirty="0"/>
              <a:t>Sheet must be </a:t>
            </a:r>
            <a:r>
              <a:rPr lang="en-US" sz="1900" dirty="0" smtClean="0"/>
              <a:t>completed in its entirety with </a:t>
            </a:r>
            <a:r>
              <a:rPr lang="en-US" sz="1900" dirty="0"/>
              <a:t>no </a:t>
            </a:r>
            <a:r>
              <a:rPr lang="en-US" sz="1900" dirty="0" smtClean="0"/>
              <a:t>lines added or removed, or additional language or fees referenced</a:t>
            </a:r>
            <a:endParaRPr lang="en-US" sz="19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2000"/>
                                        <p:tgtEl>
                                          <p:spTgt spid="3">
                                            <p:txEl>
                                              <p:pRg st="5" end="5"/>
                                            </p:txEl>
                                          </p:spTgt>
                                        </p:tgtEl>
                                      </p:cBhvr>
                                    </p:animEffect>
                                    <p:anim calcmode="lin" valueType="num">
                                      <p:cBhvr>
                                        <p:cTn id="41"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5" end="5"/>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2000"/>
                                        <p:tgtEl>
                                          <p:spTgt spid="3">
                                            <p:txEl>
                                              <p:pRg st="6" end="6"/>
                                            </p:txEl>
                                          </p:spTgt>
                                        </p:tgtEl>
                                      </p:cBhvr>
                                    </p:animEffect>
                                    <p:anim calcmode="lin" valueType="num">
                                      <p:cBhvr>
                                        <p:cTn id="46"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6" end="6"/>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2000"/>
                                        <p:tgtEl>
                                          <p:spTgt spid="3">
                                            <p:txEl>
                                              <p:pRg st="7" end="7"/>
                                            </p:txEl>
                                          </p:spTgt>
                                        </p:tgtEl>
                                      </p:cBhvr>
                                    </p:animEffect>
                                    <p:anim calcmode="lin" valueType="num">
                                      <p:cBhvr>
                                        <p:cTn id="51"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D</a:t>
            </a:r>
            <a:r>
              <a:rPr lang="en-US" b="1" dirty="0" smtClean="0"/>
              <a:t>. </a:t>
            </a:r>
            <a:r>
              <a:rPr lang="en-US" b="1" u="sng" dirty="0"/>
              <a:t>STATE-SUPPLIED PRICE </a:t>
            </a:r>
            <a:r>
              <a:rPr lang="en-US" b="1" u="sng" dirty="0" smtClean="0"/>
              <a:t>SHEET</a:t>
            </a:r>
            <a:r>
              <a:rPr lang="en-US" b="1" dirty="0"/>
              <a:t> </a:t>
            </a:r>
            <a:r>
              <a:rPr lang="en-US" dirty="0"/>
              <a:t>(See Bid Solicitation Section §4.4.5)  </a:t>
            </a:r>
          </a:p>
          <a:p>
            <a:endParaRPr lang="en-US" dirty="0"/>
          </a:p>
        </p:txBody>
      </p:sp>
    </p:spTree>
    <p:extLst>
      <p:ext uri="{BB962C8B-B14F-4D97-AF65-F5344CB8AC3E}">
        <p14:creationId xmlns:p14="http://schemas.microsoft.com/office/powerpoint/2010/main" val="8858602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677880"/>
            <a:ext cx="10557163" cy="4616648"/>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smtClean="0"/>
              <a:t>A. </a:t>
            </a:r>
            <a:r>
              <a:rPr lang="en-US" sz="1400" b="1" u="sng" dirty="0" smtClean="0"/>
              <a:t>DISCLOSURE </a:t>
            </a:r>
            <a:r>
              <a:rPr lang="en-US" sz="1400" b="1" u="sng" dirty="0"/>
              <a:t>OF INVESTIGATIONS AND OTHER ACTIONS INVOLVING VENDOR</a:t>
            </a:r>
            <a:r>
              <a:rPr lang="en-US" sz="1400" b="1" dirty="0"/>
              <a:t>  (</a:t>
            </a:r>
            <a:r>
              <a:rPr lang="en-US" sz="1400" dirty="0"/>
              <a:t>Bid Solicitation §4.4.2.2) </a:t>
            </a:r>
            <a:endParaRPr lang="en-US" sz="1400" dirty="0"/>
          </a:p>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smtClean="0"/>
              <a:t>B</a:t>
            </a:r>
            <a:r>
              <a:rPr lang="en-US" sz="1400" dirty="0" smtClean="0"/>
              <a:t>. </a:t>
            </a:r>
            <a:r>
              <a:rPr lang="en-US" sz="1400" b="1" u="sng" dirty="0" smtClean="0"/>
              <a:t>DISCLOSURE OF INVESTMENT ACTIVITIES IN IRAN FORM </a:t>
            </a:r>
            <a:r>
              <a:rPr lang="en-US" sz="1400" b="1" dirty="0"/>
              <a:t>(</a:t>
            </a:r>
            <a:r>
              <a:rPr lang="en-US" sz="1400" dirty="0"/>
              <a:t>Bid Solicitation §</a:t>
            </a:r>
            <a:r>
              <a:rPr lang="en-US" sz="1400" dirty="0" smtClean="0"/>
              <a:t>4.4.2.3)</a:t>
            </a:r>
            <a:r>
              <a:rPr lang="en-US" sz="1400" dirty="0"/>
              <a:t> </a:t>
            </a:r>
            <a:endParaRPr lang="en-US" sz="1400" b="1" u="sng"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smtClean="0"/>
              <a:t>C</a:t>
            </a:r>
            <a:r>
              <a:rPr lang="en-US" sz="1400" b="1" dirty="0" smtClean="0"/>
              <a:t>. </a:t>
            </a:r>
            <a:r>
              <a:rPr lang="en-US" sz="1400" b="1" dirty="0"/>
              <a:t>PROOF OF BUSINESS REGISTRATION</a:t>
            </a:r>
            <a:r>
              <a:rPr lang="en-US" sz="1400"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a:t>D</a:t>
            </a:r>
            <a:r>
              <a:rPr lang="en-US" sz="1400" b="1" dirty="0" smtClean="0"/>
              <a:t>. </a:t>
            </a:r>
            <a:r>
              <a:rPr lang="en-US" sz="1400" b="1" dirty="0" smtClean="0"/>
              <a:t>CERTIFICATE </a:t>
            </a:r>
            <a:r>
              <a:rPr lang="en-US" sz="1400" b="1" dirty="0"/>
              <a:t>OF INSURANCE / ACORD</a:t>
            </a:r>
            <a:r>
              <a:rPr lang="en-US" sz="1400" dirty="0"/>
              <a:t> </a:t>
            </a:r>
            <a:endParaRPr lang="en-US" sz="1400"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a:t>E</a:t>
            </a:r>
            <a:r>
              <a:rPr lang="en-US" sz="1400" b="1" dirty="0" smtClean="0"/>
              <a:t>. </a:t>
            </a:r>
            <a:r>
              <a:rPr lang="en-US" sz="1400" b="1" u="sng" dirty="0">
                <a:hlinkClick r:id="rId2"/>
              </a:rPr>
              <a:t>TWO-YEAR CHAPTER 51/EXECUTIVE ORDER 117 VENDOR CERTIFICATION AND DISCLOSURE OF      POLITICAL CONTRIBUTIONS</a:t>
            </a:r>
            <a:r>
              <a:rPr lang="en-US" sz="1400" b="1" dirty="0"/>
              <a:t> </a:t>
            </a:r>
            <a:r>
              <a:rPr lang="en-US" sz="1400" dirty="0"/>
              <a:t>(Bid Solicitation §7.1.1) </a:t>
            </a:r>
            <a:endParaRPr lang="en-US" sz="1400"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400" b="1" dirty="0"/>
              <a:t>F</a:t>
            </a:r>
            <a:r>
              <a:rPr lang="en-US" sz="1400" b="1" dirty="0" smtClean="0"/>
              <a:t>. </a:t>
            </a:r>
            <a:r>
              <a:rPr lang="en-US" sz="1400" b="1" dirty="0"/>
              <a:t>AFFIRMATIVE ACTION COMPLIANCE </a:t>
            </a:r>
            <a:r>
              <a:rPr lang="en-US" sz="1400" dirty="0"/>
              <a:t>(Bid Solicitation §7.1.3) </a:t>
            </a:r>
            <a:r>
              <a:rPr lang="en-US" sz="1400" b="1" dirty="0"/>
              <a:t>Submit one of the following:</a:t>
            </a:r>
            <a:r>
              <a:rPr lang="en-US" sz="1400" dirty="0"/>
              <a:t> </a:t>
            </a:r>
            <a:endParaRPr lang="en-US" sz="1400" dirty="0" smtClean="0"/>
          </a:p>
          <a:p>
            <a:pPr marL="742950" lvl="1" indent="-285750" fontAlgn="base">
              <a:lnSpc>
                <a:spcPct val="150000"/>
              </a:lnSpc>
              <a:buFont typeface="Arial" panose="020B0604020202020204" pitchFamily="34" charset="0"/>
              <a:buChar char="•"/>
            </a:pPr>
            <a:r>
              <a:rPr lang="en-US" sz="1400" b="1" dirty="0" smtClean="0"/>
              <a:t>NEW </a:t>
            </a:r>
            <a:r>
              <a:rPr lang="en-US" sz="1400" b="1" dirty="0"/>
              <a:t>JERSEY CERTIFICATE OF EMPLOYEE INFORMATION REPORT</a:t>
            </a:r>
            <a:r>
              <a:rPr lang="en-US" sz="1400" dirty="0"/>
              <a:t> </a:t>
            </a:r>
            <a:endParaRPr lang="en-US" sz="1400" dirty="0" smtClean="0"/>
          </a:p>
          <a:p>
            <a:pPr marL="742950" lvl="1" indent="-285750" fontAlgn="base">
              <a:lnSpc>
                <a:spcPct val="150000"/>
              </a:lnSpc>
              <a:buFont typeface="Arial" panose="020B0604020202020204" pitchFamily="34" charset="0"/>
              <a:buChar char="•"/>
            </a:pPr>
            <a:r>
              <a:rPr lang="en-US" sz="1400" b="1" dirty="0" smtClean="0"/>
              <a:t>FEDERAL </a:t>
            </a:r>
            <a:r>
              <a:rPr lang="en-US" sz="1400" b="1" dirty="0"/>
              <a:t>LETTER OF APPROVAL VERIFYING A FEDERALLY APPROVED OR SANCTIONED AFFIRMATIVE ACTION PROGRAM (Dated within 1 year of the Quote submission)</a:t>
            </a:r>
            <a:r>
              <a:rPr lang="en-US" sz="1400" dirty="0"/>
              <a:t> </a:t>
            </a:r>
            <a:endParaRPr lang="en-US" sz="1400" dirty="0" smtClean="0"/>
          </a:p>
          <a:p>
            <a:pPr marL="742950" lvl="1" indent="-285750" fontAlgn="base">
              <a:lnSpc>
                <a:spcPct val="150000"/>
              </a:lnSpc>
              <a:buFont typeface="Arial" panose="020B0604020202020204" pitchFamily="34" charset="0"/>
              <a:buChar char="•"/>
            </a:pPr>
            <a:r>
              <a:rPr lang="en-US" sz="1400" b="1" u="sng" dirty="0" smtClean="0">
                <a:hlinkClick r:id="rId3"/>
              </a:rPr>
              <a:t>AFFIRMATIVE </a:t>
            </a:r>
            <a:r>
              <a:rPr lang="en-US" sz="1400" b="1" u="sng" dirty="0">
                <a:hlinkClick r:id="rId3"/>
              </a:rPr>
              <a:t>ACTION EMPLOYEE INFORMATION REPORT (FORM AA302)</a:t>
            </a:r>
            <a:r>
              <a:rPr lang="en-US" sz="1400" dirty="0"/>
              <a:t> </a:t>
            </a:r>
            <a:endParaRPr lang="en-US" sz="1400"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sz="1400" b="1" dirty="0"/>
              <a:t>G</a:t>
            </a:r>
            <a:r>
              <a:rPr lang="en-US" sz="1400" b="1" dirty="0" smtClean="0"/>
              <a:t>. </a:t>
            </a:r>
            <a:r>
              <a:rPr lang="en-US" sz="1400" b="1" u="sng" dirty="0" smtClean="0">
                <a:hlinkClick r:id="rId4"/>
              </a:rPr>
              <a:t>SOURCE </a:t>
            </a:r>
            <a:r>
              <a:rPr lang="en-US" sz="1400" b="1" u="sng" dirty="0">
                <a:hlinkClick r:id="rId4"/>
              </a:rPr>
              <a:t>DISCLOSURE FORM</a:t>
            </a:r>
            <a:r>
              <a:rPr lang="en-US" sz="1400" b="1" dirty="0"/>
              <a:t> </a:t>
            </a:r>
            <a:r>
              <a:rPr lang="en-US" sz="1400" dirty="0"/>
              <a:t>(Bid Solicitation §§</a:t>
            </a:r>
            <a:r>
              <a:rPr lang="en-US" sz="1400" dirty="0" smtClean="0"/>
              <a:t>4.4.2.4 </a:t>
            </a:r>
            <a:r>
              <a:rPr lang="en-US" sz="1400" dirty="0"/>
              <a:t>and 7.1.2) </a:t>
            </a:r>
            <a:endParaRPr lang="en-US" sz="1400"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sz="1400" b="1" dirty="0" smtClean="0"/>
              <a:t>H. </a:t>
            </a:r>
            <a:r>
              <a:rPr lang="en-US" sz="1400" dirty="0" smtClean="0"/>
              <a:t>CONFIDENTIALITY/COMMITMENT TO DEFEND FORM </a:t>
            </a:r>
          </a:p>
          <a:p>
            <a:pPr marL="285750" indent="-285750" fontAlgn="base">
              <a:lnSpc>
                <a:spcPct val="150000"/>
              </a:lnSpc>
              <a:buClr>
                <a:schemeClr val="bg2">
                  <a:lumMod val="40000"/>
                  <a:lumOff val="60000"/>
                </a:schemeClr>
              </a:buClr>
              <a:buFont typeface="Wingdings 3" panose="05040102010807070707" pitchFamily="18" charset="2"/>
              <a:buChar char="u"/>
            </a:pPr>
            <a:r>
              <a:rPr lang="en-US" sz="1400" b="1" dirty="0" smtClean="0"/>
              <a:t>I. </a:t>
            </a:r>
            <a:r>
              <a:rPr lang="en-US" sz="1400" dirty="0" smtClean="0"/>
              <a:t>COOPERATIVE PURCHASING FORM </a:t>
            </a:r>
            <a:endParaRPr lang="en-US" sz="1400" dirty="0"/>
          </a:p>
        </p:txBody>
      </p:sp>
    </p:spTree>
    <p:extLst>
      <p:ext uri="{BB962C8B-B14F-4D97-AF65-F5344CB8AC3E}">
        <p14:creationId xmlns:p14="http://schemas.microsoft.com/office/powerpoint/2010/main" val="32015921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T2957 – Appraisal Services for</a:t>
            </a:r>
            <a:r>
              <a:rPr kumimoji="0" lang="en-US" sz="3200" b="1" i="0" u="none" strike="noStrike" kern="1200" cap="none" spc="0" normalizeH="0" noProof="0" dirty="0" smtClean="0">
                <a:ln>
                  <a:noFill/>
                </a:ln>
                <a:solidFill>
                  <a:srgbClr val="EBEBEB"/>
                </a:solidFill>
                <a:effectLst/>
                <a:uLnTx/>
                <a:uFillTx/>
                <a:latin typeface="Century Gothic" panose="020B0502020202020204"/>
                <a:ea typeface="+mj-ea"/>
                <a:cs typeface="+mj-cs"/>
              </a:rPr>
              <a:t> NJ</a:t>
            </a: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 Department of Environmental Protection</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3484" y="1750909"/>
            <a:ext cx="6080706" cy="4807489"/>
          </a:xfrm>
          <a:prstGeom prst="rect">
            <a:avLst/>
          </a:prstGeom>
        </p:spPr>
      </p:pic>
    </p:spTree>
    <p:extLst>
      <p:ext uri="{BB962C8B-B14F-4D97-AF65-F5344CB8AC3E}">
        <p14:creationId xmlns:p14="http://schemas.microsoft.com/office/powerpoint/2010/main" val="22644824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August 18, 2021</a:t>
            </a:r>
          </a:p>
          <a:p>
            <a:endParaRPr lang="en-US" sz="4000" dirty="0"/>
          </a:p>
          <a:p>
            <a:r>
              <a:rPr lang="en-US" sz="4000" dirty="0"/>
              <a:t>Quotes due by </a:t>
            </a:r>
            <a:r>
              <a:rPr lang="en-US" sz="4000" dirty="0" smtClean="0"/>
              <a:t>2pm on </a:t>
            </a:r>
            <a:r>
              <a:rPr lang="en-US" sz="4000" b="1" u="sng" dirty="0" smtClean="0"/>
              <a:t>September 15, 2021</a:t>
            </a:r>
            <a:endParaRPr lang="en-US" sz="4000" b="1" u="sng" dirty="0">
              <a:highlight>
                <a:srgbClr val="00FFFF"/>
              </a:highlight>
            </a:endParaRPr>
          </a:p>
        </p:txBody>
      </p:sp>
    </p:spTree>
    <p:extLst>
      <p:ext uri="{BB962C8B-B14F-4D97-AF65-F5344CB8AC3E}">
        <p14:creationId xmlns:p14="http://schemas.microsoft.com/office/powerpoint/2010/main" val="681594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1079</TotalTime>
  <Words>1152</Words>
  <Application>Microsoft Office PowerPoint</Application>
  <PresentationFormat>Widescreen</PresentationFormat>
  <Paragraphs>73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Times New Roman</vt:lpstr>
      <vt:lpstr>Wingdings 3</vt:lpstr>
      <vt:lpstr>Ion</vt:lpstr>
      <vt:lpstr>Optional Pre-Quote Conference T2957 – Appraisal Services for NJ Department of Environmental Protection  20DPP00580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State-Supplied Price Sheet T2957 – Appraisal Services for NJ Department of Environmental Protection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 [TREAS]</cp:lastModifiedBy>
  <cp:revision>63</cp:revision>
  <cp:lastPrinted>2020-02-11T14:28:14Z</cp:lastPrinted>
  <dcterms:created xsi:type="dcterms:W3CDTF">2020-01-31T19:31:42Z</dcterms:created>
  <dcterms:modified xsi:type="dcterms:W3CDTF">2021-07-30T12:49:23Z</dcterms:modified>
</cp:coreProperties>
</file>