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1" r:id="rId14"/>
    <p:sldId id="280" r:id="rId15"/>
    <p:sldId id="283" r:id="rId16"/>
    <p:sldId id="290" r:id="rId17"/>
    <p:sldId id="284" r:id="rId18"/>
    <p:sldId id="288" r:id="rId19"/>
    <p:sldId id="287" r:id="rId20"/>
    <p:sldId id="282" r:id="rId21"/>
    <p:sldId id="289" r:id="rId22"/>
    <p:sldId id="291" r:id="rId23"/>
    <p:sldId id="292" r:id="rId24"/>
    <p:sldId id="267" r:id="rId2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3" autoAdjust="0"/>
    <p:restoredTop sz="94660"/>
  </p:normalViewPr>
  <p:slideViewPr>
    <p:cSldViewPr snapToGrid="0">
      <p:cViewPr varScale="1">
        <p:scale>
          <a:sx n="112" d="100"/>
          <a:sy n="112" d="100"/>
        </p:scale>
        <p:origin x="552" y="19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10/21/20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10/21/20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10/21/20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10/21/20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10/21/20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10/21/20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10/21/20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10/21/20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10/21/20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10/21/20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10/21/20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10/21/20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10/21/20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10/21/20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10/21/20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state.nj.us/treasury/purchase/forms/OwnershipDisclosure.pdf" TargetMode="External"/><Relationship Id="rId2" Type="http://schemas.openxmlformats.org/officeDocument/2006/relationships/hyperlink" Target="https://www.state.nj.us/treasury/purchase/forms/OfferandAcceptance.pdf" TargetMode="External"/><Relationship Id="rId1" Type="http://schemas.openxmlformats.org/officeDocument/2006/relationships/slideLayout" Target="../slideLayouts/slideLayout2.xml"/><Relationship Id="rId5" Type="http://schemas.openxmlformats.org/officeDocument/2006/relationships/hyperlink" Target="https://www.state.nj.us/treasury/purchase/forms/SubcontractorUtilizationPlan.pdf" TargetMode="External"/><Relationship Id="rId4" Type="http://schemas.openxmlformats.org/officeDocument/2006/relationships/hyperlink" Target="https://www.state.nj.us/treasury/purchase/forms/DisclosureofInvestmentActivitiesinIran.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state.nj.us/treasury/revenue/busregcert.shtml" TargetMode="External"/><Relationship Id="rId7" Type="http://schemas.openxmlformats.org/officeDocument/2006/relationships/hyperlink" Target="https://www.state.nj.us/treasury/purchase/forms/SourceDisclosureCertification.pdf" TargetMode="External"/><Relationship Id="rId2" Type="http://schemas.openxmlformats.org/officeDocument/2006/relationships/hyperlink" Target="https://www.nj.gov/treasury/purchase/forms/DisclosureofInvestigations.pdf" TargetMode="External"/><Relationship Id="rId1" Type="http://schemas.openxmlformats.org/officeDocument/2006/relationships/slideLayout" Target="../slideLayouts/slideLayout2.xml"/><Relationship Id="rId6" Type="http://schemas.openxmlformats.org/officeDocument/2006/relationships/hyperlink" Target="https://www.state.nj.us/treasury/purchase/forms/AA_%20Supplement.pdf" TargetMode="External"/><Relationship Id="rId5" Type="http://schemas.openxmlformats.org/officeDocument/2006/relationships/hyperlink" Target="https://www.state.nj.us/treasury/purchase/forms/eo134/Chapter51.pdf" TargetMode="External"/><Relationship Id="rId4" Type="http://schemas.openxmlformats.org/officeDocument/2006/relationships/hyperlink" Target="https://www1.state.nj.us/TYTR_BRC/jsp/BRCLoginJsp.jsp"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68166"/>
            <a:ext cx="8825658" cy="5113711"/>
          </a:xfrm>
        </p:spPr>
        <p:txBody>
          <a:bodyPr/>
          <a:lstStyle/>
          <a:p>
            <a:br>
              <a:rPr lang="en-US" sz="5400" u="sng" dirty="0"/>
            </a:br>
            <a:br>
              <a:rPr lang="en-US" sz="5400" u="sng" dirty="0"/>
            </a:br>
            <a:br>
              <a:rPr lang="en-US" sz="5400" u="sng" dirty="0"/>
            </a:br>
            <a:br>
              <a:rPr lang="en-US" sz="5400" u="sng" dirty="0"/>
            </a:br>
            <a:br>
              <a:rPr lang="en-US" sz="5400" u="sng" dirty="0"/>
            </a:br>
            <a:br>
              <a:rPr lang="en-US" sz="5400" u="sng" dirty="0"/>
            </a:br>
            <a:br>
              <a:rPr lang="en-US" sz="5400" u="sng" dirty="0"/>
            </a:br>
            <a:br>
              <a:rPr lang="en-US" sz="5400" u="sng" dirty="0"/>
            </a:br>
            <a:br>
              <a:rPr lang="en-US" sz="5400" u="sng" dirty="0"/>
            </a:br>
            <a:r>
              <a:rPr lang="en-US" sz="5400" u="sng" dirty="0"/>
              <a:t>Optional Pre-Quote Conference:</a:t>
            </a:r>
            <a:br>
              <a:rPr lang="en-US" sz="5400" dirty="0"/>
            </a:br>
            <a:r>
              <a:rPr lang="en-US" sz="3200" b="1" dirty="0"/>
              <a:t>T1243 – Food Service for the NJ National Guard Training Center, Sea Girt</a:t>
            </a:r>
            <a:br>
              <a:rPr lang="en-US" sz="3200" b="1" dirty="0"/>
            </a:br>
            <a:br>
              <a:rPr lang="en-US" sz="5400" dirty="0"/>
            </a:br>
            <a:r>
              <a:rPr lang="en-US" sz="5400" dirty="0"/>
              <a:t>Bid Solicitation #20DPP00554</a:t>
            </a:r>
          </a:p>
        </p:txBody>
      </p:sp>
      <p:sp>
        <p:nvSpPr>
          <p:cNvPr id="3" name="Subtitle 2"/>
          <p:cNvSpPr>
            <a:spLocks noGrp="1"/>
          </p:cNvSpPr>
          <p:nvPr>
            <p:ph type="subTitle" idx="1"/>
          </p:nvPr>
        </p:nvSpPr>
        <p:spPr>
          <a:xfrm>
            <a:off x="1154955" y="5281877"/>
            <a:ext cx="8825658" cy="1279388"/>
          </a:xfrm>
        </p:spPr>
        <p:txBody>
          <a:bodyPr>
            <a:normAutofit/>
          </a:bodyPr>
          <a:lstStyle/>
          <a:p>
            <a:r>
              <a:rPr lang="en-US" sz="2800" dirty="0"/>
              <a:t>Q&amp;a due by </a:t>
            </a:r>
            <a:r>
              <a:rPr lang="en-US" sz="2800" b="1" dirty="0"/>
              <a:t>2pm </a:t>
            </a:r>
            <a:r>
              <a:rPr lang="en-US" sz="2800" dirty="0"/>
              <a:t>on</a:t>
            </a:r>
            <a:r>
              <a:rPr lang="en-US" sz="2800" b="1" dirty="0"/>
              <a:t> November 12, 2020 </a:t>
            </a:r>
          </a:p>
          <a:p>
            <a:r>
              <a:rPr lang="en-US" sz="2800" dirty="0"/>
              <a:t>Quotes due by </a:t>
            </a:r>
            <a:r>
              <a:rPr lang="en-US" sz="2800" b="1" dirty="0"/>
              <a:t>2pm</a:t>
            </a:r>
            <a:r>
              <a:rPr lang="en-US" sz="2800" dirty="0"/>
              <a:t> on </a:t>
            </a:r>
            <a:r>
              <a:rPr lang="en-US" sz="2800" b="1" dirty="0"/>
              <a:t>December 3, 2020</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when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32878"/>
            <a:ext cx="8946541" cy="4473612"/>
          </a:xfrm>
        </p:spPr>
        <p:txBody>
          <a:bodyPr>
            <a:normAutofit fontScale="77500" lnSpcReduction="20000"/>
          </a:bodyPr>
          <a:lstStyle/>
          <a:p>
            <a:r>
              <a:rPr lang="en-US" sz="2400" dirty="0"/>
              <a:t>Section 6: Evaluation criteria, clarifications, best and final offer</a:t>
            </a:r>
          </a:p>
          <a:p>
            <a:r>
              <a:rPr lang="en-US" sz="2400" dirty="0"/>
              <a:t>Section 7: Pre-award requirements</a:t>
            </a:r>
          </a:p>
          <a:p>
            <a:r>
              <a:rPr lang="en-US" sz="2400" dirty="0"/>
              <a:t>Section 8: State Contract Manager </a:t>
            </a:r>
          </a:p>
          <a:p>
            <a:r>
              <a:rPr lang="en-US" sz="2400" dirty="0"/>
              <a:t>Section 9: Standard Terms and Conditions</a:t>
            </a:r>
          </a:p>
          <a:p>
            <a:endParaRPr lang="en-US" sz="2400" dirty="0"/>
          </a:p>
          <a:p>
            <a:r>
              <a:rPr lang="en-US" sz="2400" dirty="0"/>
              <a:t>Reminders</a:t>
            </a:r>
          </a:p>
          <a:p>
            <a:pPr lvl="1"/>
            <a:r>
              <a:rPr lang="en-US" sz="2100" dirty="0"/>
              <a:t>Review Bid Solicitation in its entirety and submit any questions prior to the deadline including exceptions. Updated documents will be posted in NJSTART and should be reviewed as posted.</a:t>
            </a:r>
          </a:p>
          <a:p>
            <a:pPr lvl="1"/>
            <a:r>
              <a:rPr lang="en-US" sz="2100"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sz="2100"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br>
              <a:rPr lang="en-US" sz="6600" dirty="0"/>
            </a:br>
            <a:endParaRPr lang="en-US" sz="3600" dirty="0"/>
          </a:p>
        </p:txBody>
      </p:sp>
      <p:sp>
        <p:nvSpPr>
          <p:cNvPr id="8" name="TextBox 7">
            <a:extLst>
              <a:ext uri="{FF2B5EF4-FFF2-40B4-BE49-F238E27FC236}">
                <a16:creationId xmlns:a16="http://schemas.microsoft.com/office/drawing/2014/main" id="{84EED7D3-2F76-3746-A7AF-2171AD3EB1D4}"/>
              </a:ext>
            </a:extLst>
          </p:cNvPr>
          <p:cNvSpPr txBox="1"/>
          <p:nvPr/>
        </p:nvSpPr>
        <p:spPr>
          <a:xfrm>
            <a:off x="966951" y="2068497"/>
            <a:ext cx="10258097" cy="3539430"/>
          </a:xfrm>
          <a:prstGeom prst="rect">
            <a:avLst/>
          </a:prstGeom>
          <a:noFill/>
        </p:spPr>
        <p:txBody>
          <a:bodyPr wrap="square" rtlCol="0">
            <a:spAutoFit/>
          </a:bodyPr>
          <a:lstStyle/>
          <a:p>
            <a:pPr marL="285750" indent="-285750">
              <a:buFont typeface="Arial" panose="020B0604020202020204" pitchFamily="34" charset="0"/>
              <a:buChar char="•"/>
            </a:pPr>
            <a:r>
              <a:rPr lang="en-US" sz="1600" b="1" u="sng" dirty="0">
                <a:latin typeface="Times New Roman" panose="02020603050405020304" pitchFamily="18" charset="0"/>
                <a:ea typeface="Calibri" panose="020F0502020204030204" pitchFamily="34" charset="0"/>
                <a:cs typeface="Times New Roman" panose="02020603050405020304" pitchFamily="18" charset="0"/>
                <a:hlinkClick r:id="rId2"/>
              </a:rPr>
              <a:t>OFFER AND ACCEPTANCE PAGE</a:t>
            </a:r>
            <a:r>
              <a:rPr lang="en-US" sz="1600" b="1" dirty="0">
                <a:latin typeface="Times New Roman" panose="02020603050405020304" pitchFamily="18" charset="0"/>
                <a:ea typeface="Calibri" panose="020F0502020204030204" pitchFamily="34" charset="0"/>
                <a:cs typeface="Times New Roman" panose="02020603050405020304" pitchFamily="18" charset="0"/>
                <a:hlinkClick r:id="rId2"/>
              </a:rPr>
              <a:t>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(Bid Solicitation §4.4.1.1)</a:t>
            </a:r>
            <a:endParaRPr lang="en-US" sz="1600" b="1" i="1" dirty="0">
              <a:latin typeface="Times New Roman" panose="02020603050405020304" pitchFamily="18" charset="0"/>
              <a:cs typeface="Times New Roman" panose="02020603050405020304" pitchFamily="18" charset="0"/>
            </a:endParaRPr>
          </a:p>
          <a:p>
            <a:endParaRPr lang="en-US" sz="1600" b="1" i="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hlinkClick r:id="rId3"/>
              </a:rPr>
              <a:t>OWNERSHIP DISCLOSURE FORM</a:t>
            </a:r>
            <a:r>
              <a:rPr lang="en-US" sz="1600" b="1" dirty="0">
                <a:latin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(Bid Solicitation §4.4.1.2.1)</a:t>
            </a:r>
            <a:endParaRPr lang="en-US" sz="1600" b="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1600"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hlinkClick r:id="rId4"/>
              </a:rPr>
              <a:t>DISCLOSURE OF INVESTMENT ACTIVITIES IN IRAN FORM</a:t>
            </a:r>
            <a:r>
              <a:rPr lang="en-US" sz="1600" b="1" dirty="0">
                <a:latin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(Bid Solicitation §4.4.1.2.2)</a:t>
            </a:r>
          </a:p>
          <a:p>
            <a:pPr marL="285750" indent="-285750">
              <a:buFont typeface="Arial" panose="020B0604020202020204" pitchFamily="34" charset="0"/>
              <a:buChar char="•"/>
            </a:pPr>
            <a:endParaRPr lang="en-US" sz="1600" b="1" i="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ea typeface="Calibri" panose="020F0502020204030204" pitchFamily="34" charset="0"/>
                <a:cs typeface="Times New Roman" panose="02020603050405020304" pitchFamily="18" charset="0"/>
                <a:hlinkClick r:id="rId5"/>
              </a:rPr>
              <a:t>SUBCONTRACTOR UTILIZATION PLAN</a:t>
            </a:r>
            <a:r>
              <a:rPr lang="en-US" sz="1600" b="1" i="1" dirty="0">
                <a:latin typeface="Times New Roman" panose="02020603050405020304" pitchFamily="18" charset="0"/>
                <a:ea typeface="Calibri" panose="020F0502020204030204" pitchFamily="34" charset="0"/>
                <a:cs typeface="Times New Roman" panose="02020603050405020304" pitchFamily="18" charset="0"/>
              </a:rPr>
              <a:t> </a:t>
            </a:r>
            <a:r>
              <a:rPr lang="en-US" sz="1600" dirty="0">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latin typeface="Times New Roman" panose="02020603050405020304" pitchFamily="18" charset="0"/>
                <a:ea typeface="Calibri" panose="020F0502020204030204" pitchFamily="34" charset="0"/>
                <a:cs typeface="Times New Roman" panose="02020603050405020304" pitchFamily="18" charset="0"/>
              </a:rPr>
              <a:t>Bid Solicitation §4.4.1.3)</a:t>
            </a:r>
          </a:p>
          <a:p>
            <a:pPr marL="742950" lvl="1" indent="-285750">
              <a:buFont typeface="Arial" panose="020B0604020202020204" pitchFamily="34" charset="0"/>
              <a:buChar char="•"/>
            </a:pPr>
            <a:r>
              <a:rPr lang="en-US" sz="1600" dirty="0">
                <a:latin typeface="Times New Roman" panose="02020603050405020304" pitchFamily="18" charset="0"/>
                <a:ea typeface="Calibri" panose="020F0502020204030204" pitchFamily="34" charset="0"/>
                <a:cs typeface="Times New Roman" panose="02020603050405020304" pitchFamily="18" charset="0"/>
              </a:rPr>
              <a:t>If this Bid Solicitation has a Subcontracting Set-Aside Requirement, the Vendor </a:t>
            </a:r>
            <a:r>
              <a:rPr lang="en-US" sz="1600" u="sng" dirty="0">
                <a:latin typeface="Times New Roman" panose="02020603050405020304" pitchFamily="18" charset="0"/>
                <a:ea typeface="Calibri" panose="020F0502020204030204" pitchFamily="34" charset="0"/>
                <a:cs typeface="Times New Roman" panose="02020603050405020304" pitchFamily="18" charset="0"/>
              </a:rPr>
              <a:t>MUST</a:t>
            </a:r>
            <a:r>
              <a:rPr lang="en-US" sz="1600" dirty="0">
                <a:latin typeface="Times New Roman" panose="02020603050405020304" pitchFamily="18" charset="0"/>
                <a:ea typeface="Calibri" panose="020F0502020204030204" pitchFamily="34" charset="0"/>
                <a:cs typeface="Times New Roman" panose="02020603050405020304" pitchFamily="18" charset="0"/>
              </a:rPr>
              <a:t> consult The Division of Revenue &amp; Enterprise Services at (609) 292-2146 for information regarding registered Small Businesses and/or Disabled Veteran Businesses.</a:t>
            </a:r>
          </a:p>
          <a:p>
            <a:pPr lvl="1"/>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ea typeface="Calibri" panose="020F0502020204030204" pitchFamily="34" charset="0"/>
                <a:cs typeface="Times New Roman" panose="02020603050405020304" pitchFamily="18" charset="0"/>
              </a:rPr>
              <a:t>STATE-SUPPLIED PRICE SHEET</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buFont typeface="Arial" panose="020B0604020202020204" pitchFamily="34" charset="0"/>
              <a:buChar char="•"/>
            </a:pPr>
            <a:endParaRPr lang="en-US" sz="1600" b="1" i="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sz="16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1799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QUOTE. THESE FORMS </a:t>
            </a:r>
            <a:r>
              <a:rPr lang="en-US" sz="2000" b="1" u="sng" dirty="0">
                <a:solidFill>
                  <a:srgbClr val="FFFF00"/>
                </a:solidFill>
              </a:rPr>
              <a:t>MUST</a:t>
            </a:r>
            <a:r>
              <a:rPr lang="en-US" sz="2000" b="1" dirty="0">
                <a:solidFill>
                  <a:srgbClr val="EBEBEB"/>
                </a:solidFill>
              </a:rPr>
              <a:t> BE SUBMITTED PRIOR TO THE AWARD OF THE MASTER BLANKET PURCHASE ORDER.</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sp>
        <p:nvSpPr>
          <p:cNvPr id="4" name="TextBox 3">
            <a:extLst>
              <a:ext uri="{FF2B5EF4-FFF2-40B4-BE49-F238E27FC236}">
                <a16:creationId xmlns:a16="http://schemas.microsoft.com/office/drawing/2014/main" id="{78C1F746-A591-EA44-9ECF-6609AB6B1140}"/>
              </a:ext>
            </a:extLst>
          </p:cNvPr>
          <p:cNvSpPr txBox="1"/>
          <p:nvPr/>
        </p:nvSpPr>
        <p:spPr>
          <a:xfrm>
            <a:off x="830591" y="1562266"/>
            <a:ext cx="10258097" cy="6001643"/>
          </a:xfrm>
          <a:prstGeom prst="rect">
            <a:avLst/>
          </a:prstGeom>
          <a:noFill/>
        </p:spPr>
        <p:txBody>
          <a:bodyPr wrap="square" rtlCol="0">
            <a:spAutoFit/>
          </a:bodyPr>
          <a:lstStyle/>
          <a:p>
            <a:pPr marL="285750" indent="-285750">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hlinkClick r:id="rId2"/>
              </a:rPr>
              <a:t>DISCLOSURE OF INVESTIGATIONS AND OTHER ACTIONS INVOLVING THE VENDOR {BIDDER}</a:t>
            </a:r>
            <a:r>
              <a:rPr lang="en-US" sz="1600" b="1" dirty="0">
                <a:latin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cs typeface="Times New Roman" panose="02020603050405020304" pitchFamily="18" charset="0"/>
              </a:rPr>
              <a:t>(Bid Solicitation Section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latin typeface="Times New Roman" panose="02020603050405020304" pitchFamily="18" charset="0"/>
                <a:cs typeface="Times New Roman" panose="02020603050405020304" pitchFamily="18" charset="0"/>
              </a:rPr>
              <a:t>4.4.2.2)</a:t>
            </a:r>
          </a:p>
          <a:p>
            <a:endParaRPr lang="en-US" sz="1600" b="1" i="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rPr>
              <a:t>PROOF OF REGISTRATION</a:t>
            </a:r>
          </a:p>
          <a:p>
            <a:pPr marL="742950" lvl="1"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You may register your business </a:t>
            </a:r>
            <a:r>
              <a:rPr lang="en-US" sz="1600" u="sng" dirty="0">
                <a:latin typeface="Times New Roman" panose="02020603050405020304" pitchFamily="18" charset="0"/>
                <a:cs typeface="Times New Roman" panose="02020603050405020304" pitchFamily="18" charset="0"/>
                <a:hlinkClick r:id="rId3"/>
              </a:rPr>
              <a:t>HERE</a:t>
            </a:r>
            <a:r>
              <a:rPr lang="en-US" sz="1600" dirty="0">
                <a:latin typeface="Times New Roman" panose="02020603050405020304" pitchFamily="18" charset="0"/>
                <a:cs typeface="Times New Roman" panose="02020603050405020304" pitchFamily="18" charset="0"/>
              </a:rPr>
              <a:t> or obtain a copy of the Business Registration Certificate </a:t>
            </a:r>
            <a:r>
              <a:rPr lang="en-US" sz="1600" u="sng" dirty="0">
                <a:latin typeface="Times New Roman" panose="02020603050405020304" pitchFamily="18" charset="0"/>
                <a:cs typeface="Times New Roman" panose="02020603050405020304" pitchFamily="18" charset="0"/>
                <a:hlinkClick r:id="rId4"/>
              </a:rPr>
              <a:t>HERE</a:t>
            </a:r>
            <a:endParaRPr lang="en-US" sz="1600" u="sng" dirty="0">
              <a:latin typeface="Times New Roman" panose="02020603050405020304" pitchFamily="18" charset="0"/>
              <a:cs typeface="Times New Roman" panose="02020603050405020304" pitchFamily="18" charset="0"/>
            </a:endParaRPr>
          </a:p>
          <a:p>
            <a:pPr lvl="1"/>
            <a:endParaRPr lang="en-US" sz="1600"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rPr>
              <a:t>CERTIFICATE OF INSURANCE / ACCORD</a:t>
            </a:r>
          </a:p>
          <a:p>
            <a:endParaRPr lang="en-US" sz="1600" b="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hlinkClick r:id="rId5"/>
              </a:rPr>
              <a:t>TWO-YEAR CHAPTER 51/EXECUTIVE ORDER 117 VENDOR CERTIFICATION AND DISCLOSURE OF POLITICAL CONTRIBUTIONS</a:t>
            </a:r>
            <a:r>
              <a:rPr lang="en-US" sz="1600" dirty="0">
                <a:latin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cs typeface="Times New Roman" panose="02020603050405020304" pitchFamily="18" charset="0"/>
              </a:rPr>
              <a:t>(Bid Solicitation Section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§7.1.1)</a:t>
            </a:r>
            <a:endParaRPr lang="en-US" sz="1600" b="1" i="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1600" b="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rPr>
              <a:t>AFFIRMATIVE ACTION REQUIREMENTS COMPLIANCE</a:t>
            </a:r>
            <a:r>
              <a:rPr lang="en-US" sz="1600" dirty="0">
                <a:latin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cs typeface="Times New Roman" panose="02020603050405020304" pitchFamily="18" charset="0"/>
              </a:rPr>
              <a:t>(Bid Solicitation Section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§7.1.3) - </a:t>
            </a:r>
            <a:r>
              <a:rPr lang="en-US" sz="1600" b="1" dirty="0">
                <a:latin typeface="Times New Roman" panose="02020603050405020304" pitchFamily="18" charset="0"/>
                <a:ea typeface="Calibri" panose="020F0502020204030204" pitchFamily="34" charset="0"/>
                <a:cs typeface="Times New Roman" panose="02020603050405020304" pitchFamily="18" charset="0"/>
              </a:rPr>
              <a:t>Submit one of the following:</a:t>
            </a:r>
          </a:p>
          <a:p>
            <a:pPr marL="742950" lvl="1" indent="-285750">
              <a:buFont typeface="Arial" panose="020B0604020202020204" pitchFamily="34" charset="0"/>
              <a:buChar char="•"/>
            </a:pPr>
            <a:r>
              <a:rPr lang="en-US" sz="1600" b="1" dirty="0">
                <a:latin typeface="Times New Roman" panose="02020603050405020304" pitchFamily="18" charset="0"/>
                <a:ea typeface="Calibri" panose="020F0502020204030204" pitchFamily="34" charset="0"/>
                <a:cs typeface="Times New Roman" panose="02020603050405020304" pitchFamily="18" charset="0"/>
              </a:rPr>
              <a:t>New Jersey Certification Of Employee Information</a:t>
            </a:r>
          </a:p>
          <a:p>
            <a:pPr marL="742950" lvl="1" indent="-285750">
              <a:buFont typeface="Arial" panose="020B0604020202020204" pitchFamily="34" charset="0"/>
              <a:buChar char="•"/>
            </a:pPr>
            <a:r>
              <a:rPr lang="en-US" sz="1600" b="1" dirty="0">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p>
          <a:p>
            <a:pPr marL="742950" lvl="1" indent="-285750">
              <a:buFont typeface="Arial" panose="020B0604020202020204" pitchFamily="34" charset="0"/>
              <a:buChar char="•"/>
            </a:pPr>
            <a:r>
              <a:rPr lang="en-US" sz="1600" b="1" dirty="0">
                <a:latin typeface="Times New Roman" panose="02020603050405020304" pitchFamily="18" charset="0"/>
                <a:ea typeface="Calibri" panose="020F0502020204030204" pitchFamily="34" charset="0"/>
                <a:cs typeface="Times New Roman" panose="02020603050405020304" pitchFamily="18" charset="0"/>
                <a:hlinkClick r:id="rId6"/>
              </a:rPr>
              <a:t>Affirmative Action Employee Information Report (AA302 FORM)</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a:p>
            <a:pPr lvl="1"/>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600" b="1" dirty="0">
                <a:latin typeface="Times New Roman" panose="02020603050405020304" pitchFamily="18" charset="0"/>
                <a:ea typeface="Calibri" panose="020F0502020204030204" pitchFamily="34" charset="0"/>
                <a:cs typeface="Times New Roman" panose="02020603050405020304" pitchFamily="18" charset="0"/>
              </a:rPr>
              <a:t>SERVSAFE MANAGER CERTIFICATION AND FOOD HANDLER’S PERMIT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latin typeface="Times New Roman" panose="02020603050405020304" pitchFamily="18" charset="0"/>
                <a:cs typeface="Times New Roman" panose="02020603050405020304" pitchFamily="18" charset="0"/>
              </a:rPr>
              <a:t>Bid Solicitation Section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§4.4.3.4.1)</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600" b="1" dirty="0">
                <a:latin typeface="Times New Roman" panose="02020603050405020304" pitchFamily="18" charset="0"/>
                <a:ea typeface="Calibri" panose="020F0502020204030204" pitchFamily="34" charset="0"/>
                <a:cs typeface="Times New Roman" panose="02020603050405020304" pitchFamily="18" charset="0"/>
                <a:hlinkClick r:id="rId7"/>
              </a:rPr>
              <a:t>SOURCE DISCLOSURE FORM</a:t>
            </a:r>
            <a:r>
              <a:rPr lang="en-US" sz="1600" b="1" dirty="0">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latin typeface="Times New Roman" panose="02020603050405020304" pitchFamily="18" charset="0"/>
                <a:cs typeface="Times New Roman" panose="02020603050405020304" pitchFamily="18" charset="0"/>
              </a:rPr>
              <a:t>(Bid Solicitation Section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§4.4.2.3 and 7.1.2)</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buFont typeface="Arial" panose="020B0604020202020204" pitchFamily="34" charset="0"/>
              <a:buChar char="•"/>
            </a:pP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buFont typeface="Arial" panose="020B0604020202020204" pitchFamily="34" charset="0"/>
              <a:buChar char="•"/>
            </a:pPr>
            <a:endParaRPr lang="en-US" sz="1600" b="1" i="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sz="16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910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FE6AC-88B0-40F0-A36A-07153EB595B6}"/>
              </a:ext>
            </a:extLst>
          </p:cNvPr>
          <p:cNvSpPr>
            <a:spLocks noGrp="1"/>
          </p:cNvSpPr>
          <p:nvPr>
            <p:ph type="title"/>
          </p:nvPr>
        </p:nvSpPr>
        <p:spPr/>
        <p:txBody>
          <a:bodyPr/>
          <a:lstStyle/>
          <a:p>
            <a:r>
              <a:rPr lang="en-US" sz="2800" u="sng" dirty="0" err="1"/>
              <a:t>ServSafe</a:t>
            </a:r>
            <a:r>
              <a:rPr lang="en-US" sz="2800" u="sng" dirty="0"/>
              <a:t> Certification</a:t>
            </a:r>
            <a:br>
              <a:rPr lang="en-US" sz="2800" dirty="0"/>
            </a:br>
            <a:r>
              <a:rPr lang="en-US" sz="2800" b="1" dirty="0"/>
              <a:t>T1243 – Food Service for NJ National Guard Training Center, Sea Girt</a:t>
            </a:r>
          </a:p>
        </p:txBody>
      </p:sp>
      <p:sp>
        <p:nvSpPr>
          <p:cNvPr id="7" name="Content Placeholder 2">
            <a:extLst>
              <a:ext uri="{FF2B5EF4-FFF2-40B4-BE49-F238E27FC236}">
                <a16:creationId xmlns:a16="http://schemas.microsoft.com/office/drawing/2014/main" id="{2BD74656-2C1A-4654-8FA5-E00EDFE5CAC2}"/>
              </a:ext>
            </a:extLst>
          </p:cNvPr>
          <p:cNvSpPr txBox="1">
            <a:spLocks/>
          </p:cNvSpPr>
          <p:nvPr/>
        </p:nvSpPr>
        <p:spPr>
          <a:xfrm>
            <a:off x="646111" y="2067169"/>
            <a:ext cx="4605460" cy="139287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900" dirty="0"/>
              <a:t>See Bid Solicitation Section 4.4.3.4 </a:t>
            </a:r>
            <a:r>
              <a:rPr lang="en-US" sz="1900" i="1" dirty="0">
                <a:solidFill>
                  <a:srgbClr val="FFFF00"/>
                </a:solidFill>
              </a:rPr>
              <a:t>Additional Submittals</a:t>
            </a:r>
          </a:p>
        </p:txBody>
      </p:sp>
      <p:sp>
        <p:nvSpPr>
          <p:cNvPr id="9" name="Content Placeholder 2">
            <a:extLst>
              <a:ext uri="{FF2B5EF4-FFF2-40B4-BE49-F238E27FC236}">
                <a16:creationId xmlns:a16="http://schemas.microsoft.com/office/drawing/2014/main" id="{3BB20071-ECF8-497B-A2DC-52C35062BAF0}"/>
              </a:ext>
            </a:extLst>
          </p:cNvPr>
          <p:cNvSpPr txBox="1">
            <a:spLocks/>
          </p:cNvSpPr>
          <p:nvPr/>
        </p:nvSpPr>
        <p:spPr>
          <a:xfrm>
            <a:off x="5509260" y="2028470"/>
            <a:ext cx="5525700" cy="140053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800" b="1" dirty="0">
                <a:solidFill>
                  <a:srgbClr val="FF0000"/>
                </a:solidFill>
              </a:rPr>
              <a:t>To all Vendors {Contractors}:</a:t>
            </a:r>
            <a:r>
              <a:rPr lang="en-US" sz="1800" b="1" dirty="0"/>
              <a:t> </a:t>
            </a:r>
            <a:r>
              <a:rPr lang="en-US" sz="1800" dirty="0"/>
              <a:t>Please make sure your firm has its </a:t>
            </a:r>
            <a:r>
              <a:rPr lang="en-US" sz="1800" dirty="0" err="1">
                <a:solidFill>
                  <a:srgbClr val="FFFF00"/>
                </a:solidFill>
              </a:rPr>
              <a:t>ServSafe</a:t>
            </a:r>
            <a:r>
              <a:rPr lang="en-US" sz="1800" dirty="0">
                <a:solidFill>
                  <a:srgbClr val="FFFF00"/>
                </a:solidFill>
              </a:rPr>
              <a:t> Certification </a:t>
            </a:r>
            <a:r>
              <a:rPr lang="en-US" sz="1800" b="1" u="sng"/>
              <a:t>before award</a:t>
            </a:r>
            <a:r>
              <a:rPr lang="en-US" sz="1800"/>
              <a:t>.</a:t>
            </a:r>
            <a:endParaRPr lang="en-US" sz="1800" b="1" u="sng" dirty="0">
              <a:solidFill>
                <a:srgbClr val="FF0000"/>
              </a:solidFill>
            </a:endParaRPr>
          </a:p>
        </p:txBody>
      </p:sp>
      <p:pic>
        <p:nvPicPr>
          <p:cNvPr id="3" name="Picture 2">
            <a:extLst>
              <a:ext uri="{FF2B5EF4-FFF2-40B4-BE49-F238E27FC236}">
                <a16:creationId xmlns:a16="http://schemas.microsoft.com/office/drawing/2014/main" id="{CD53A59E-E6C3-D445-ABEA-E68CB4E867C4}"/>
              </a:ext>
            </a:extLst>
          </p:cNvPr>
          <p:cNvPicPr>
            <a:picLocks noChangeAspect="1"/>
          </p:cNvPicPr>
          <p:nvPr/>
        </p:nvPicPr>
        <p:blipFill>
          <a:blip r:embed="rId2"/>
          <a:stretch>
            <a:fillRect/>
          </a:stretch>
        </p:blipFill>
        <p:spPr>
          <a:xfrm>
            <a:off x="1466562" y="3024671"/>
            <a:ext cx="9258875" cy="3521487"/>
          </a:xfrm>
          <a:prstGeom prst="rect">
            <a:avLst/>
          </a:prstGeom>
        </p:spPr>
      </p:pic>
    </p:spTree>
    <p:extLst>
      <p:ext uri="{BB962C8B-B14F-4D97-AF65-F5344CB8AC3E}">
        <p14:creationId xmlns:p14="http://schemas.microsoft.com/office/powerpoint/2010/main" val="540968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1"/>
            <a:ext cx="9404723" cy="1710501"/>
          </a:xfrm>
        </p:spPr>
        <p:txBody>
          <a:bodyPr/>
          <a:lstStyle/>
          <a:p>
            <a:r>
              <a:rPr lang="en-US" u="sng" dirty="0"/>
              <a:t>State-Supplied Price Sheet</a:t>
            </a:r>
            <a:br>
              <a:rPr lang="en-US" dirty="0"/>
            </a:br>
            <a:r>
              <a:rPr kumimoji="0" lang="en-US" sz="3200" b="1" i="0" u="none" strike="noStrike" kern="1200" cap="none" spc="0" normalizeH="0" baseline="0" noProof="0" dirty="0">
                <a:ln>
                  <a:noFill/>
                </a:ln>
                <a:solidFill>
                  <a:srgbClr val="EBEBEB"/>
                </a:solidFill>
                <a:effectLst/>
                <a:uLnTx/>
                <a:uFillTx/>
                <a:latin typeface="Century Gothic" panose="020B0502020202020204"/>
                <a:ea typeface="+mj-ea"/>
                <a:cs typeface="+mj-cs"/>
              </a:rPr>
              <a:t>T1243 – Food Service for NJ National Guard Training Center, Sea Girt</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319547" y="2890030"/>
            <a:ext cx="4382814" cy="228394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a:t>
            </a:r>
            <a:r>
              <a:rPr lang="en-US" i="1" dirty="0">
                <a:solidFill>
                  <a:srgbClr val="FFFF00"/>
                </a:solidFill>
              </a:rPr>
              <a:t>State–Supplied Price Sheet Instructions, </a:t>
            </a:r>
            <a:r>
              <a:rPr lang="en-US" dirty="0"/>
              <a:t>for directions. </a:t>
            </a:r>
          </a:p>
          <a:p>
            <a:r>
              <a:rPr lang="en-US" dirty="0"/>
              <a:t>Total of </a:t>
            </a:r>
            <a:r>
              <a:rPr lang="en-US" dirty="0">
                <a:solidFill>
                  <a:srgbClr val="FFFF00"/>
                </a:solidFill>
              </a:rPr>
              <a:t>Seventeen (17) Price Lines</a:t>
            </a:r>
            <a:r>
              <a:rPr lang="en-US" dirty="0"/>
              <a:t>.</a:t>
            </a:r>
          </a:p>
        </p:txBody>
      </p:sp>
      <p:pic>
        <p:nvPicPr>
          <p:cNvPr id="7" name="Picture 6">
            <a:extLst>
              <a:ext uri="{FF2B5EF4-FFF2-40B4-BE49-F238E27FC236}">
                <a16:creationId xmlns:a16="http://schemas.microsoft.com/office/drawing/2014/main" id="{BC954617-2545-3A4C-B8FB-2008C66E3B17}"/>
              </a:ext>
            </a:extLst>
          </p:cNvPr>
          <p:cNvPicPr>
            <a:picLocks noChangeAspect="1"/>
          </p:cNvPicPr>
          <p:nvPr/>
        </p:nvPicPr>
        <p:blipFill>
          <a:blip r:embed="rId2"/>
          <a:stretch>
            <a:fillRect/>
          </a:stretch>
        </p:blipFill>
        <p:spPr>
          <a:xfrm>
            <a:off x="5013254" y="1458251"/>
            <a:ext cx="6233996" cy="5147500"/>
          </a:xfrm>
          <a:prstGeom prst="rect">
            <a:avLst/>
          </a:prstGeom>
        </p:spPr>
      </p:pic>
    </p:spTree>
    <p:extLst>
      <p:ext uri="{BB962C8B-B14F-4D97-AF65-F5344CB8AC3E}">
        <p14:creationId xmlns:p14="http://schemas.microsoft.com/office/powerpoint/2010/main" val="603770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FE6AC-88B0-40F0-A36A-07153EB595B6}"/>
              </a:ext>
            </a:extLst>
          </p:cNvPr>
          <p:cNvSpPr>
            <a:spLocks noGrp="1"/>
          </p:cNvSpPr>
          <p:nvPr>
            <p:ph type="title"/>
          </p:nvPr>
        </p:nvSpPr>
        <p:spPr/>
        <p:txBody>
          <a:bodyPr/>
          <a:lstStyle/>
          <a:p>
            <a:r>
              <a:rPr lang="en-US" sz="2800" u="sng" dirty="0"/>
              <a:t>Dining Facility Use Agreement</a:t>
            </a:r>
            <a:br>
              <a:rPr lang="en-US" sz="2800" dirty="0"/>
            </a:br>
            <a:r>
              <a:rPr lang="en-US" sz="2800" b="1" dirty="0"/>
              <a:t>T1243 – Food Service for NJ National Guard Training Center, Sea Girt</a:t>
            </a:r>
          </a:p>
        </p:txBody>
      </p:sp>
      <p:sp>
        <p:nvSpPr>
          <p:cNvPr id="7" name="Content Placeholder 2">
            <a:extLst>
              <a:ext uri="{FF2B5EF4-FFF2-40B4-BE49-F238E27FC236}">
                <a16:creationId xmlns:a16="http://schemas.microsoft.com/office/drawing/2014/main" id="{2BD74656-2C1A-4654-8FA5-E00EDFE5CAC2}"/>
              </a:ext>
            </a:extLst>
          </p:cNvPr>
          <p:cNvSpPr txBox="1">
            <a:spLocks/>
          </p:cNvSpPr>
          <p:nvPr/>
        </p:nvSpPr>
        <p:spPr>
          <a:xfrm>
            <a:off x="646111" y="2153496"/>
            <a:ext cx="4605460" cy="139287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900" dirty="0"/>
              <a:t>See Bid Solicitation Section 3.1.1 and Section 5.22 </a:t>
            </a:r>
            <a:r>
              <a:rPr lang="en-US" sz="1900" i="1" dirty="0">
                <a:solidFill>
                  <a:srgbClr val="FFFF00"/>
                </a:solidFill>
              </a:rPr>
              <a:t>Dinning Facility Use Fee</a:t>
            </a:r>
          </a:p>
        </p:txBody>
      </p:sp>
      <p:pic>
        <p:nvPicPr>
          <p:cNvPr id="4" name="Picture 3">
            <a:extLst>
              <a:ext uri="{FF2B5EF4-FFF2-40B4-BE49-F238E27FC236}">
                <a16:creationId xmlns:a16="http://schemas.microsoft.com/office/drawing/2014/main" id="{DCC426D9-F9B0-F549-B11B-5456A6F0C758}"/>
              </a:ext>
            </a:extLst>
          </p:cNvPr>
          <p:cNvPicPr>
            <a:picLocks noChangeAspect="1"/>
          </p:cNvPicPr>
          <p:nvPr/>
        </p:nvPicPr>
        <p:blipFill>
          <a:blip r:embed="rId2"/>
          <a:stretch>
            <a:fillRect/>
          </a:stretch>
        </p:blipFill>
        <p:spPr>
          <a:xfrm>
            <a:off x="956004" y="3429000"/>
            <a:ext cx="9880600" cy="2578100"/>
          </a:xfrm>
          <a:prstGeom prst="rect">
            <a:avLst/>
          </a:prstGeom>
        </p:spPr>
      </p:pic>
    </p:spTree>
    <p:extLst>
      <p:ext uri="{BB962C8B-B14F-4D97-AF65-F5344CB8AC3E}">
        <p14:creationId xmlns:p14="http://schemas.microsoft.com/office/powerpoint/2010/main" val="42280982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5B57D-E1AA-F545-8730-00DF16D076B9}"/>
              </a:ext>
            </a:extLst>
          </p:cNvPr>
          <p:cNvSpPr>
            <a:spLocks noGrp="1"/>
          </p:cNvSpPr>
          <p:nvPr>
            <p:ph type="title"/>
          </p:nvPr>
        </p:nvSpPr>
        <p:spPr/>
        <p:txBody>
          <a:bodyPr/>
          <a:lstStyle/>
          <a:p>
            <a:pPr algn="ctr"/>
            <a:r>
              <a:rPr lang="en-US" u="sng" dirty="0">
                <a:cs typeface="Times New Roman" panose="02020603050405020304" pitchFamily="18" charset="0"/>
              </a:rPr>
              <a:t>Dining Facility Pictures &amp; Floor Plans</a:t>
            </a:r>
          </a:p>
        </p:txBody>
      </p:sp>
      <p:pic>
        <p:nvPicPr>
          <p:cNvPr id="5" name="Picture 2" descr="950e7713-233a-40c7-89cb-c1f3edba424a@namprd09">
            <a:extLst>
              <a:ext uri="{FF2B5EF4-FFF2-40B4-BE49-F238E27FC236}">
                <a16:creationId xmlns:a16="http://schemas.microsoft.com/office/drawing/2014/main" id="{15685EA6-AA4E-B348-B146-29E02482BF4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1135116" y="1259642"/>
            <a:ext cx="8271641" cy="5419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55369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5B57D-E1AA-F545-8730-00DF16D076B9}"/>
              </a:ext>
            </a:extLst>
          </p:cNvPr>
          <p:cNvSpPr>
            <a:spLocks noGrp="1"/>
          </p:cNvSpPr>
          <p:nvPr>
            <p:ph type="title"/>
          </p:nvPr>
        </p:nvSpPr>
        <p:spPr/>
        <p:txBody>
          <a:bodyPr/>
          <a:lstStyle/>
          <a:p>
            <a:pPr algn="ctr"/>
            <a:r>
              <a:rPr lang="en-US" u="sng" dirty="0">
                <a:cs typeface="Times New Roman" panose="02020603050405020304" pitchFamily="18" charset="0"/>
              </a:rPr>
              <a:t>Dining Facility Pictures &amp; Floor Plans</a:t>
            </a:r>
          </a:p>
        </p:txBody>
      </p:sp>
      <p:pic>
        <p:nvPicPr>
          <p:cNvPr id="3" name="Picture 2">
            <a:extLst>
              <a:ext uri="{FF2B5EF4-FFF2-40B4-BE49-F238E27FC236}">
                <a16:creationId xmlns:a16="http://schemas.microsoft.com/office/drawing/2014/main" id="{4D081560-97C9-5E46-80F2-94B28FC0E2C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1273268" y="1253630"/>
            <a:ext cx="8150407" cy="538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02747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5B57D-E1AA-F545-8730-00DF16D076B9}"/>
              </a:ext>
            </a:extLst>
          </p:cNvPr>
          <p:cNvSpPr>
            <a:spLocks noGrp="1"/>
          </p:cNvSpPr>
          <p:nvPr>
            <p:ph type="title"/>
          </p:nvPr>
        </p:nvSpPr>
        <p:spPr/>
        <p:txBody>
          <a:bodyPr/>
          <a:lstStyle/>
          <a:p>
            <a:pPr algn="ctr"/>
            <a:r>
              <a:rPr lang="en-US" u="sng" dirty="0">
                <a:cs typeface="Times New Roman" panose="02020603050405020304" pitchFamily="18" charset="0"/>
              </a:rPr>
              <a:t>Dining Facility Pictures &amp; Floor Plans</a:t>
            </a:r>
          </a:p>
        </p:txBody>
      </p:sp>
      <p:pic>
        <p:nvPicPr>
          <p:cNvPr id="3" name="Picture 2">
            <a:extLst>
              <a:ext uri="{FF2B5EF4-FFF2-40B4-BE49-F238E27FC236}">
                <a16:creationId xmlns:a16="http://schemas.microsoft.com/office/drawing/2014/main" id="{FEA81672-E4B0-8E44-9D87-941E216FBC9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1303282" y="1366345"/>
            <a:ext cx="7912759" cy="503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58257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5B57D-E1AA-F545-8730-00DF16D076B9}"/>
              </a:ext>
            </a:extLst>
          </p:cNvPr>
          <p:cNvSpPr>
            <a:spLocks noGrp="1"/>
          </p:cNvSpPr>
          <p:nvPr>
            <p:ph type="title"/>
          </p:nvPr>
        </p:nvSpPr>
        <p:spPr/>
        <p:txBody>
          <a:bodyPr/>
          <a:lstStyle/>
          <a:p>
            <a:pPr algn="ctr"/>
            <a:r>
              <a:rPr lang="en-US" u="sng" dirty="0">
                <a:cs typeface="Times New Roman" panose="02020603050405020304" pitchFamily="18" charset="0"/>
              </a:rPr>
              <a:t>Dining Facility Pictures &amp; Floor Plans</a:t>
            </a:r>
          </a:p>
        </p:txBody>
      </p:sp>
      <p:pic>
        <p:nvPicPr>
          <p:cNvPr id="3" name="Picture 2">
            <a:extLst>
              <a:ext uri="{FF2B5EF4-FFF2-40B4-BE49-F238E27FC236}">
                <a16:creationId xmlns:a16="http://schemas.microsoft.com/office/drawing/2014/main" id="{259D94FC-E14C-2B45-B1B2-BD274060157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1702675" y="1313471"/>
            <a:ext cx="7642452" cy="5198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802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5B57D-E1AA-F545-8730-00DF16D076B9}"/>
              </a:ext>
            </a:extLst>
          </p:cNvPr>
          <p:cNvSpPr>
            <a:spLocks noGrp="1"/>
          </p:cNvSpPr>
          <p:nvPr>
            <p:ph type="title"/>
          </p:nvPr>
        </p:nvSpPr>
        <p:spPr/>
        <p:txBody>
          <a:bodyPr/>
          <a:lstStyle/>
          <a:p>
            <a:pPr algn="ctr"/>
            <a:r>
              <a:rPr lang="en-US" u="sng" dirty="0">
                <a:cs typeface="Times New Roman" panose="02020603050405020304" pitchFamily="18" charset="0"/>
              </a:rPr>
              <a:t>Dining Facility Pictures &amp; Floor Plans</a:t>
            </a:r>
          </a:p>
        </p:txBody>
      </p:sp>
      <p:pic>
        <p:nvPicPr>
          <p:cNvPr id="4" name="Picture 2">
            <a:extLst>
              <a:ext uri="{FF2B5EF4-FFF2-40B4-BE49-F238E27FC236}">
                <a16:creationId xmlns:a16="http://schemas.microsoft.com/office/drawing/2014/main" id="{189AEFF4-9E03-6245-963B-C30399404AD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1393668" y="1308648"/>
            <a:ext cx="7909608" cy="5096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1253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5B57D-E1AA-F545-8730-00DF16D076B9}"/>
              </a:ext>
            </a:extLst>
          </p:cNvPr>
          <p:cNvSpPr>
            <a:spLocks noGrp="1"/>
          </p:cNvSpPr>
          <p:nvPr>
            <p:ph type="title"/>
          </p:nvPr>
        </p:nvSpPr>
        <p:spPr/>
        <p:txBody>
          <a:bodyPr/>
          <a:lstStyle/>
          <a:p>
            <a:pPr algn="ctr"/>
            <a:r>
              <a:rPr lang="en-US" u="sng" dirty="0">
                <a:cs typeface="Times New Roman" panose="02020603050405020304" pitchFamily="18" charset="0"/>
              </a:rPr>
              <a:t>Dining Facility Pictures &amp; Floor Plans</a:t>
            </a:r>
          </a:p>
        </p:txBody>
      </p:sp>
      <p:pic>
        <p:nvPicPr>
          <p:cNvPr id="3" name="Picture 2">
            <a:extLst>
              <a:ext uri="{FF2B5EF4-FFF2-40B4-BE49-F238E27FC236}">
                <a16:creationId xmlns:a16="http://schemas.microsoft.com/office/drawing/2014/main" id="{9FF2A913-F398-5643-B0E4-0D9C3DB21E6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1353068" y="1263080"/>
            <a:ext cx="7990807" cy="5409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7500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5B57D-E1AA-F545-8730-00DF16D076B9}"/>
              </a:ext>
            </a:extLst>
          </p:cNvPr>
          <p:cNvSpPr>
            <a:spLocks noGrp="1"/>
          </p:cNvSpPr>
          <p:nvPr>
            <p:ph type="title"/>
          </p:nvPr>
        </p:nvSpPr>
        <p:spPr/>
        <p:txBody>
          <a:bodyPr/>
          <a:lstStyle/>
          <a:p>
            <a:pPr algn="ctr"/>
            <a:r>
              <a:rPr lang="en-US" u="sng" dirty="0">
                <a:cs typeface="Times New Roman" panose="02020603050405020304" pitchFamily="18" charset="0"/>
              </a:rPr>
              <a:t>Dining Facility Pictures &amp; Floor Plans</a:t>
            </a:r>
          </a:p>
        </p:txBody>
      </p:sp>
      <p:pic>
        <p:nvPicPr>
          <p:cNvPr id="4" name="Picture 2">
            <a:extLst>
              <a:ext uri="{FF2B5EF4-FFF2-40B4-BE49-F238E27FC236}">
                <a16:creationId xmlns:a16="http://schemas.microsoft.com/office/drawing/2014/main" id="{71D5D80B-D8EA-724D-85C4-D60C3CC2027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1751451" y="1258087"/>
            <a:ext cx="7194042" cy="5395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67505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BB65BA-F7FC-504B-A741-B7F3B0DADACB}"/>
              </a:ext>
            </a:extLst>
          </p:cNvPr>
          <p:cNvPicPr>
            <a:picLocks noChangeAspect="1"/>
          </p:cNvPicPr>
          <p:nvPr/>
        </p:nvPicPr>
        <p:blipFill>
          <a:blip r:embed="rId2"/>
          <a:stretch>
            <a:fillRect/>
          </a:stretch>
        </p:blipFill>
        <p:spPr>
          <a:xfrm>
            <a:off x="350623" y="292753"/>
            <a:ext cx="9404723" cy="6272493"/>
          </a:xfrm>
          <a:prstGeom prst="rect">
            <a:avLst/>
          </a:prstGeom>
        </p:spPr>
      </p:pic>
    </p:spTree>
    <p:extLst>
      <p:ext uri="{BB962C8B-B14F-4D97-AF65-F5344CB8AC3E}">
        <p14:creationId xmlns:p14="http://schemas.microsoft.com/office/powerpoint/2010/main" val="2664400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a:t>
            </a:r>
            <a:r>
              <a:rPr lang="en-US" sz="4000" b="1" dirty="0"/>
              <a:t>2pm</a:t>
            </a:r>
            <a:r>
              <a:rPr lang="en-US" sz="4000" dirty="0"/>
              <a:t> on</a:t>
            </a:r>
            <a:r>
              <a:rPr lang="en-US" sz="4000" b="1" dirty="0"/>
              <a:t> </a:t>
            </a:r>
            <a:r>
              <a:rPr lang="en-US" sz="4000" b="1"/>
              <a:t>November 12, </a:t>
            </a:r>
            <a:r>
              <a:rPr lang="en-US" sz="4000" b="1" dirty="0"/>
              <a:t>2020 </a:t>
            </a:r>
            <a:endParaRPr lang="en-US" sz="4000" dirty="0"/>
          </a:p>
          <a:p>
            <a:r>
              <a:rPr lang="en-US" sz="4000" dirty="0"/>
              <a:t>Quotes due by </a:t>
            </a:r>
            <a:r>
              <a:rPr lang="en-US" sz="4000" b="1" dirty="0"/>
              <a:t>2pm</a:t>
            </a:r>
            <a:r>
              <a:rPr lang="en-US" sz="4000" dirty="0"/>
              <a:t> on </a:t>
            </a:r>
            <a:r>
              <a:rPr lang="en-US" sz="4000" b="1" dirty="0"/>
              <a:t>December 3, 2020</a:t>
            </a:r>
            <a:endParaRPr lang="en-US" sz="4000"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4775</TotalTime>
  <Words>1249</Words>
  <Application>Microsoft Macintosh PowerPoint</Application>
  <PresentationFormat>Widescreen</PresentationFormat>
  <Paragraphs>94</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Century Gothic</vt:lpstr>
      <vt:lpstr>Times New Roman</vt:lpstr>
      <vt:lpstr>Wingdings 3</vt:lpstr>
      <vt:lpstr>Ion</vt:lpstr>
      <vt:lpstr>         Optional Pre-Quote Conference: T1243 – Food Service for the NJ National Guard Training Center, Sea Girt  Bid Solicitation #20DPP00554</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 OF THE MASTER BLANKET PURCHASE ORDER. </vt:lpstr>
      <vt:lpstr>ServSafe Certification T1243 – Food Service for NJ National Guard Training Center, Sea Girt</vt:lpstr>
      <vt:lpstr>State-Supplied Price Sheet T1243 – Food Service for NJ National Guard Training Center, Sea Girt</vt:lpstr>
      <vt:lpstr>Dining Facility Use Agreement T1243 – Food Service for NJ National Guard Training Center, Sea Girt</vt:lpstr>
      <vt:lpstr>Dining Facility Pictures &amp; Floor Plans</vt:lpstr>
      <vt:lpstr>Dining Facility Pictures &amp; Floor Plans</vt:lpstr>
      <vt:lpstr>Dining Facility Pictures &amp; Floor Plans</vt:lpstr>
      <vt:lpstr>Dining Facility Pictures &amp; Floor Plans</vt:lpstr>
      <vt:lpstr>Dining Facility Pictures &amp; Floor Plans</vt:lpstr>
      <vt:lpstr>Dining Facility Pictures &amp; Floor Plans</vt:lpstr>
      <vt:lpstr>Dining Facility Pictures &amp; Floor Plans</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Rubi, Christopher</cp:lastModifiedBy>
  <cp:revision>113</cp:revision>
  <cp:lastPrinted>2020-02-11T14:28:14Z</cp:lastPrinted>
  <dcterms:created xsi:type="dcterms:W3CDTF">2020-01-31T19:31:42Z</dcterms:created>
  <dcterms:modified xsi:type="dcterms:W3CDTF">2020-10-21T13:26:33Z</dcterms:modified>
</cp:coreProperties>
</file>