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tmp" ContentType="image/png"/>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60" r:id="rId4"/>
    <p:sldId id="270" r:id="rId5"/>
    <p:sldId id="271" r:id="rId6"/>
    <p:sldId id="272" r:id="rId7"/>
    <p:sldId id="274" r:id="rId8"/>
    <p:sldId id="268" r:id="rId9"/>
    <p:sldId id="269" r:id="rId10"/>
    <p:sldId id="273" r:id="rId11"/>
    <p:sldId id="277" r:id="rId12"/>
    <p:sldId id="278" r:id="rId13"/>
    <p:sldId id="281" r:id="rId14"/>
    <p:sldId id="280" r:id="rId15"/>
    <p:sldId id="279" r:id="rId16"/>
    <p:sldId id="267" r:id="rId17"/>
  </p:sldIdLst>
  <p:sldSz cx="12192000" cy="6858000"/>
  <p:notesSz cx="7023100" cy="93091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4" d="100"/>
          <a:sy n="114" d="100"/>
        </p:scale>
        <p:origin x="414" y="114"/>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AAD347D-5ACD-4C99-B74B-A9C85AD731AF}" type="datetimeFigureOut">
              <a:rPr lang="en-US" dirty="0"/>
              <a:t>10/8/2020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p>
            <a:fld id="{4509A250-FF31-4206-8172-F9D3106AACB1}" type="datetimeFigureOut">
              <a:rPr lang="en-US" dirty="0"/>
              <a:t>10/8/2020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796027F-7875-4030-9381-8BD8C4F21935}" type="datetimeFigureOut">
              <a:rPr lang="en-US" dirty="0"/>
              <a:t>10/8/2020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796027F-7875-4030-9381-8BD8C4F21935}" type="datetimeFigureOut">
              <a:rPr lang="en-US" dirty="0"/>
              <a:t>10/8/2020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796027F-7875-4030-9381-8BD8C4F21935}" type="datetimeFigureOut">
              <a:rPr lang="en-US" dirty="0"/>
              <a:t>10/8/2020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4509A250-FF31-4206-8172-F9D3106AACB1}" type="datetimeFigureOut">
              <a:rPr lang="en-US" dirty="0"/>
              <a:t>10/8/2020</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09A250-FF31-4206-8172-F9D3106AACB1}" type="datetimeFigureOut">
              <a:rPr lang="en-US" dirty="0"/>
              <a:t>10/8/2020</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4509A250-FF31-4206-8172-F9D3106AACB1}" type="datetimeFigureOut">
              <a:rPr lang="en-US" dirty="0"/>
              <a:t>10/8/2020</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10/8/2020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10/8/2020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10/8/2020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10/8/2020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10/8/2020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10/8/2020</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10/8/2020</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10/8/2020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10/8/2020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AAD347D-5ACD-4C99-B74B-A9C85AD731AF}" type="datetimeFigureOut">
              <a:rPr lang="en-US" dirty="0"/>
              <a:t>10/8/2020</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64" r:id="rId12"/>
    <p:sldLayoutId id="2147483662" r:id="rId13"/>
    <p:sldLayoutId id="2147483669" r:id="rId14"/>
    <p:sldLayoutId id="2147483670" r:id="rId15"/>
    <p:sldLayoutId id="2147483658" r:id="rId16"/>
    <p:sldLayoutId id="2147483659" r:id="rId17"/>
  </p:sldLayoutIdLs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state.nj.us/treasury/purchase/vendor.shtml"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tmp"/><Relationship Id="rId2" Type="http://schemas.openxmlformats.org/officeDocument/2006/relationships/hyperlink" Target="https://www.nj.gov/treasury/purchase/"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tmp"/><Relationship Id="rId2" Type="http://schemas.openxmlformats.org/officeDocument/2006/relationships/hyperlink" Target="https://www.nj.gov/treasury/purchase/forms.shtml"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http://www.state.nj.us/treasury/purchase/forms/OwnershipDisclosure.pdf" TargetMode="External"/><Relationship Id="rId2" Type="http://schemas.openxmlformats.org/officeDocument/2006/relationships/hyperlink" Target="http://www.state.nj.us/treasury/purchase/forms/OfferandAcceptance.pdf" TargetMode="External"/><Relationship Id="rId1" Type="http://schemas.openxmlformats.org/officeDocument/2006/relationships/slideLayout" Target="../slideLayouts/slideLayout2.xml"/><Relationship Id="rId6" Type="http://schemas.openxmlformats.org/officeDocument/2006/relationships/hyperlink" Target="https://www.nj.gov/labor/wagehour/regperm/pw_cont_reg.html" TargetMode="External"/><Relationship Id="rId5" Type="http://schemas.openxmlformats.org/officeDocument/2006/relationships/hyperlink" Target="http://www.state.nj.us/treasury/purchase/forms/SubcontractorUtilizationPlan.pdf" TargetMode="External"/><Relationship Id="rId4" Type="http://schemas.openxmlformats.org/officeDocument/2006/relationships/hyperlink" Target="http://www.state.nj.us/treasury/purchase/forms/DisclosureofInvestmentActivitiesinIran.pdf" TargetMode="External"/></Relationships>
</file>

<file path=ppt/slides/_rels/slide12.xml.rels><?xml version="1.0" encoding="UTF-8" standalone="yes"?>
<Relationships xmlns="http://schemas.openxmlformats.org/package/2006/relationships"><Relationship Id="rId8" Type="http://schemas.openxmlformats.org/officeDocument/2006/relationships/hyperlink" Target="http://www.state.nj.us/treasury/purchase/forms/CooperativePurchasingForm.pdf" TargetMode="External"/><Relationship Id="rId3" Type="http://schemas.openxmlformats.org/officeDocument/2006/relationships/hyperlink" Target="https://www.state.nj.us/treasury/revenue/busregcert.shtml" TargetMode="External"/><Relationship Id="rId7" Type="http://schemas.openxmlformats.org/officeDocument/2006/relationships/hyperlink" Target="http://www.state.nj.us/treasury/purchase/forms/SourceDisclosureCertification.pdf" TargetMode="External"/><Relationship Id="rId2" Type="http://schemas.openxmlformats.org/officeDocument/2006/relationships/hyperlink" Target="https://www.state.nj.us/treasury/purchase/forms/DisclosureofInvestigations.pdf" TargetMode="External"/><Relationship Id="rId1" Type="http://schemas.openxmlformats.org/officeDocument/2006/relationships/slideLayout" Target="../slideLayouts/slideLayout2.xml"/><Relationship Id="rId6" Type="http://schemas.openxmlformats.org/officeDocument/2006/relationships/hyperlink" Target="http://www.state.nj.us/treasury/purchase/forms/AA_%20Supplement.pdf" TargetMode="External"/><Relationship Id="rId5" Type="http://schemas.openxmlformats.org/officeDocument/2006/relationships/hyperlink" Target="http://www.state.nj.us/treasury/purchase/forms/eo134/Chapter51.pdf" TargetMode="External"/><Relationship Id="rId4" Type="http://schemas.openxmlformats.org/officeDocument/2006/relationships/hyperlink" Target="https://www1.state.nj.us/TYTR_BRC/jsp/BRCLoginJsp.jsp" TargetMode="External"/></Relationships>
</file>

<file path=ppt/slides/_rels/slide1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sz="5400" dirty="0"/>
              <a:t>Optional Pre-Quote Conference</a:t>
            </a:r>
            <a:br>
              <a:rPr lang="en-US" sz="5400" dirty="0"/>
            </a:br>
            <a:r>
              <a:rPr lang="en-US" sz="3200" b="1" dirty="0"/>
              <a:t>T1343 – Overhead/Rolling Doors &amp; Operators, Repair/Replace, DOT &amp; Other Agencies</a:t>
            </a:r>
            <a:br>
              <a:rPr lang="en-US" sz="5400" dirty="0"/>
            </a:br>
            <a:br>
              <a:rPr lang="en-US" sz="5400" dirty="0"/>
            </a:br>
            <a:r>
              <a:rPr lang="en-US" sz="5400" dirty="0"/>
              <a:t>20DPP00552</a:t>
            </a:r>
          </a:p>
        </p:txBody>
      </p:sp>
      <p:sp>
        <p:nvSpPr>
          <p:cNvPr id="3" name="Subtitle 2"/>
          <p:cNvSpPr>
            <a:spLocks noGrp="1"/>
          </p:cNvSpPr>
          <p:nvPr>
            <p:ph type="subTitle" idx="1"/>
          </p:nvPr>
        </p:nvSpPr>
        <p:spPr>
          <a:xfrm>
            <a:off x="1154955" y="4777380"/>
            <a:ext cx="8825658" cy="1279388"/>
          </a:xfrm>
        </p:spPr>
        <p:txBody>
          <a:bodyPr>
            <a:normAutofit/>
          </a:bodyPr>
          <a:lstStyle/>
          <a:p>
            <a:r>
              <a:rPr lang="en-US" sz="2800" dirty="0"/>
              <a:t>Q&amp;a due by </a:t>
            </a:r>
            <a:r>
              <a:rPr lang="en-US" sz="2800" b="1" dirty="0"/>
              <a:t>2pm </a:t>
            </a:r>
            <a:r>
              <a:rPr lang="en-US" sz="2800" dirty="0"/>
              <a:t>on</a:t>
            </a:r>
            <a:r>
              <a:rPr lang="en-US" sz="2800" b="1" dirty="0"/>
              <a:t> October 30, 2020 </a:t>
            </a:r>
          </a:p>
          <a:p>
            <a:r>
              <a:rPr lang="en-US" sz="2800" dirty="0"/>
              <a:t>Quotes due by </a:t>
            </a:r>
            <a:r>
              <a:rPr lang="en-US" sz="2800" b="1" dirty="0"/>
              <a:t>2pm</a:t>
            </a:r>
            <a:r>
              <a:rPr lang="en-US" sz="2800" dirty="0"/>
              <a:t> on </a:t>
            </a:r>
            <a:r>
              <a:rPr lang="en-US" sz="2800" b="1" dirty="0"/>
              <a:t>December 1, 2020</a:t>
            </a:r>
          </a:p>
        </p:txBody>
      </p:sp>
    </p:spTree>
    <p:extLst>
      <p:ext uri="{BB962C8B-B14F-4D97-AF65-F5344CB8AC3E}">
        <p14:creationId xmlns:p14="http://schemas.microsoft.com/office/powerpoint/2010/main" val="42416919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WELCOME &amp; INTRODUCTIONS</a:t>
            </a:r>
            <a:br>
              <a:rPr lang="en-US" dirty="0"/>
            </a:br>
            <a:endParaRPr lang="en-US" dirty="0"/>
          </a:p>
        </p:txBody>
      </p:sp>
      <p:sp>
        <p:nvSpPr>
          <p:cNvPr id="3" name="Content Placeholder 2"/>
          <p:cNvSpPr>
            <a:spLocks noGrp="1"/>
          </p:cNvSpPr>
          <p:nvPr>
            <p:ph idx="1"/>
          </p:nvPr>
        </p:nvSpPr>
        <p:spPr/>
        <p:txBody>
          <a:bodyPr>
            <a:normAutofit/>
          </a:bodyPr>
          <a:lstStyle/>
          <a:p>
            <a:r>
              <a:rPr lang="en-US" dirty="0"/>
              <a:t>Please identify yourself and the firm you represent when prompted during roll-call so that you are properly logged for attending the conference.</a:t>
            </a:r>
          </a:p>
          <a:p>
            <a:r>
              <a:rPr lang="en-US" dirty="0"/>
              <a:t>Please mute your phone at all times unless speaking.</a:t>
            </a:r>
          </a:p>
          <a:p>
            <a:r>
              <a:rPr lang="en-US" dirty="0"/>
              <a:t>Please identify yourself and the firm you represent prior to asking a question.</a:t>
            </a:r>
          </a:p>
          <a:p>
            <a:pPr lvl="0"/>
            <a:r>
              <a:rPr lang="en-US" dirty="0"/>
              <a:t>Please make sure you are registered in NJSTART, and that your contact information remains current.  </a:t>
            </a:r>
          </a:p>
          <a:p>
            <a:pPr lvl="1"/>
            <a:r>
              <a:rPr lang="en-US" dirty="0"/>
              <a:t>NJSTART Vendor email support: </a:t>
            </a:r>
            <a:r>
              <a:rPr lang="en-US" b="1" dirty="0"/>
              <a:t>njstart@treas.nj.gov</a:t>
            </a:r>
            <a:br>
              <a:rPr lang="en-US" dirty="0"/>
            </a:br>
            <a:r>
              <a:rPr lang="en-US" dirty="0">
                <a:hlinkClick r:id="rId2"/>
              </a:rPr>
              <a:t>https://www.state.nj.us/treasury/purchase/vendor.shtml</a:t>
            </a:r>
            <a:endParaRPr lang="en-US" dirty="0"/>
          </a:p>
          <a:p>
            <a:pPr marL="457200" lvl="1" indent="0">
              <a:buNone/>
            </a:pPr>
            <a:r>
              <a:rPr lang="en-US" dirty="0"/>
              <a:t>  </a:t>
            </a:r>
          </a:p>
          <a:p>
            <a:pPr marL="0" indent="0">
              <a:buNone/>
            </a:pPr>
            <a:endParaRPr lang="en-US" dirty="0"/>
          </a:p>
          <a:p>
            <a:pPr marL="0" indent="0">
              <a:buNone/>
            </a:pPr>
            <a:endParaRPr lang="en-US" dirty="0"/>
          </a:p>
          <a:p>
            <a:endParaRPr lang="en-US" dirty="0"/>
          </a:p>
          <a:p>
            <a:pPr marL="0" indent="0">
              <a:buNone/>
            </a:pPr>
            <a:endParaRPr lang="en-US" dirty="0"/>
          </a:p>
        </p:txBody>
      </p:sp>
    </p:spTree>
    <p:extLst>
      <p:ext uri="{BB962C8B-B14F-4D97-AF65-F5344CB8AC3E}">
        <p14:creationId xmlns:p14="http://schemas.microsoft.com/office/powerpoint/2010/main" val="297253668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PURPOSE &amp; GENERAL INFORMATION</a:t>
            </a:r>
          </a:p>
        </p:txBody>
      </p:sp>
      <p:sp>
        <p:nvSpPr>
          <p:cNvPr id="3" name="Content Placeholder 2"/>
          <p:cNvSpPr>
            <a:spLocks noGrp="1"/>
          </p:cNvSpPr>
          <p:nvPr>
            <p:ph idx="1"/>
          </p:nvPr>
        </p:nvSpPr>
        <p:spPr/>
        <p:txBody>
          <a:bodyPr>
            <a:normAutofit/>
          </a:bodyPr>
          <a:lstStyle/>
          <a:p>
            <a:r>
              <a:rPr lang="en-US" dirty="0"/>
              <a:t>The purpose of this conference is to address procedural questions only, regarding the Bid Solicitation and Quote submission requirements. </a:t>
            </a:r>
          </a:p>
          <a:p>
            <a:r>
              <a:rPr lang="en-US" dirty="0"/>
              <a:t>No questions relating to the Scope of Work or the services or products required in the Bid Solicitation will be addressed. Vendors should utilize the Q&amp;A Tab of the Bid Solicitation in NJSTART to submit those questions electronically.</a:t>
            </a:r>
          </a:p>
          <a:p>
            <a:r>
              <a:rPr lang="en-US" dirty="0"/>
              <a:t>The Bid Solicitation will be reviewed section by section with procedural questions being entertained on that basis.</a:t>
            </a:r>
          </a:p>
          <a:p>
            <a:pPr marL="0" indent="0">
              <a:buNone/>
            </a:pPr>
            <a:endParaRPr lang="en-US" dirty="0"/>
          </a:p>
        </p:txBody>
      </p:sp>
    </p:spTree>
    <p:extLst>
      <p:ext uri="{BB962C8B-B14F-4D97-AF65-F5344CB8AC3E}">
        <p14:creationId xmlns:p14="http://schemas.microsoft.com/office/powerpoint/2010/main" val="238203398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BID SOLICITATION AT A GLANCE</a:t>
            </a:r>
          </a:p>
        </p:txBody>
      </p:sp>
      <p:sp>
        <p:nvSpPr>
          <p:cNvPr id="3" name="Content Placeholder 2"/>
          <p:cNvSpPr>
            <a:spLocks noGrp="1"/>
          </p:cNvSpPr>
          <p:nvPr>
            <p:ph idx="1"/>
          </p:nvPr>
        </p:nvSpPr>
        <p:spPr/>
        <p:txBody>
          <a:bodyPr>
            <a:normAutofit lnSpcReduction="10000"/>
          </a:bodyPr>
          <a:lstStyle/>
          <a:p>
            <a:r>
              <a:rPr lang="en-US" dirty="0"/>
              <a:t>Cover page: Submission dates and set-aside requirements</a:t>
            </a:r>
          </a:p>
          <a:p>
            <a:r>
              <a:rPr lang="en-US" dirty="0"/>
              <a:t>Section 1: Purpose, background, Q&amp;A and exceptions, Bid Amendments, Quote content, support</a:t>
            </a:r>
          </a:p>
          <a:p>
            <a:r>
              <a:rPr lang="en-US" dirty="0"/>
              <a:t>Section 2: Definitions</a:t>
            </a:r>
          </a:p>
          <a:p>
            <a:r>
              <a:rPr lang="en-US" dirty="0"/>
              <a:t>Section 3: Scope of Work</a:t>
            </a:r>
          </a:p>
          <a:p>
            <a:r>
              <a:rPr lang="en-US" dirty="0"/>
              <a:t>Section 4: Quote submission requirements including forms, schedules, firm experience, product literature, financial capability, and price sheet, as well as additional terms and prohibition on conflicting terms and conditions </a:t>
            </a:r>
          </a:p>
          <a:p>
            <a:r>
              <a:rPr lang="en-US" dirty="0"/>
              <a:t>Section 5: Contractual language including term, staff substitutions, ownership of materials, additional work, supplemental indemnification</a:t>
            </a:r>
          </a:p>
        </p:txBody>
      </p:sp>
    </p:spTree>
    <p:extLst>
      <p:ext uri="{BB962C8B-B14F-4D97-AF65-F5344CB8AC3E}">
        <p14:creationId xmlns:p14="http://schemas.microsoft.com/office/powerpoint/2010/main" val="368625062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down)">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wipe(down)">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wipe(down)">
                                      <p:cBhvr>
                                        <p:cTn id="32"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BID SOLICITATION AT A GLANCE</a:t>
            </a:r>
          </a:p>
        </p:txBody>
      </p:sp>
      <p:sp>
        <p:nvSpPr>
          <p:cNvPr id="3" name="Content Placeholder 2"/>
          <p:cNvSpPr>
            <a:spLocks noGrp="1"/>
          </p:cNvSpPr>
          <p:nvPr>
            <p:ph idx="1"/>
          </p:nvPr>
        </p:nvSpPr>
        <p:spPr/>
        <p:txBody>
          <a:bodyPr>
            <a:normAutofit fontScale="85000" lnSpcReduction="20000"/>
          </a:bodyPr>
          <a:lstStyle/>
          <a:p>
            <a:r>
              <a:rPr lang="en-US" dirty="0"/>
              <a:t>Section 6: Evaluation criteria, clarifications, best and final offer</a:t>
            </a:r>
          </a:p>
          <a:p>
            <a:r>
              <a:rPr lang="en-US" dirty="0"/>
              <a:t>Section 7: Pre-award requirements</a:t>
            </a:r>
          </a:p>
          <a:p>
            <a:r>
              <a:rPr lang="en-US" dirty="0"/>
              <a:t>Section 8: State Contract Manager </a:t>
            </a:r>
          </a:p>
          <a:p>
            <a:r>
              <a:rPr lang="en-US" dirty="0"/>
              <a:t>Section 9: Standard Terms and Conditions</a:t>
            </a:r>
          </a:p>
          <a:p>
            <a:endParaRPr lang="en-US" dirty="0"/>
          </a:p>
          <a:p>
            <a:r>
              <a:rPr lang="en-US" dirty="0"/>
              <a:t>Reminders</a:t>
            </a:r>
          </a:p>
          <a:p>
            <a:pPr lvl="1"/>
            <a:r>
              <a:rPr lang="en-US" dirty="0"/>
              <a:t>Review Bid Solicitation in its entirety and submit any questions prior to the deadline including exceptions. Updated documents will be posted in NJSTART and should be reviewed as posted.</a:t>
            </a:r>
          </a:p>
          <a:p>
            <a:pPr lvl="1"/>
            <a:r>
              <a:rPr lang="en-US" dirty="0"/>
              <a:t>Submit Quotes on time addressing all mandatory requirements including forms, or Quote may be deemed non-responsive. “Shall” and “Must” denotes a mandatory requirement; however, not submitting requested information (“should”/”may”) could impact technical score.</a:t>
            </a:r>
          </a:p>
          <a:p>
            <a:pPr lvl="1"/>
            <a:r>
              <a:rPr lang="en-US" dirty="0"/>
              <a:t>Price Sheet must be completed in its entirety with no lines added or removed, or additional language or fees referenced.</a:t>
            </a:r>
          </a:p>
          <a:p>
            <a:pPr marL="457200" lvl="1" indent="0">
              <a:buNone/>
            </a:pPr>
            <a:endParaRPr lang="en-US" dirty="0"/>
          </a:p>
        </p:txBody>
      </p:sp>
    </p:spTree>
    <p:extLst>
      <p:ext uri="{BB962C8B-B14F-4D97-AF65-F5344CB8AC3E}">
        <p14:creationId xmlns:p14="http://schemas.microsoft.com/office/powerpoint/2010/main" val="17958086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anim calcmode="lin" valueType="num">
                                      <p:cBhvr>
                                        <p:cTn id="8" dur="2000" fill="hold"/>
                                        <p:tgtEl>
                                          <p:spTgt spid="3">
                                            <p:txEl>
                                              <p:pRg st="0" end="0"/>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5"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2000"/>
                                        <p:tgtEl>
                                          <p:spTgt spid="3">
                                            <p:txEl>
                                              <p:pRg st="1" end="1"/>
                                            </p:txEl>
                                          </p:spTgt>
                                        </p:tgtEl>
                                      </p:cBhvr>
                                    </p:animEffect>
                                    <p:anim calcmode="lin" valueType="num">
                                      <p:cBhvr>
                                        <p:cTn id="15" dur="2000" fill="hold"/>
                                        <p:tgtEl>
                                          <p:spTgt spid="3">
                                            <p:txEl>
                                              <p:pRg st="1" end="1"/>
                                            </p:txEl>
                                          </p:spTgt>
                                        </p:tgtEl>
                                        <p:attrNameLst>
                                          <p:attrName>ppt_w</p:attrName>
                                        </p:attrNameLst>
                                      </p:cBhvr>
                                      <p:tavLst>
                                        <p:tav tm="0" fmla="#ppt_w*sin(2.5*pi*$)">
                                          <p:val>
                                            <p:fltVal val="0"/>
                                          </p:val>
                                        </p:tav>
                                        <p:tav tm="100000">
                                          <p:val>
                                            <p:fltVal val="1"/>
                                          </p:val>
                                        </p:tav>
                                      </p:tavLst>
                                    </p:anim>
                                    <p:anim calcmode="lin" valueType="num">
                                      <p:cBhvr>
                                        <p:cTn id="16" dur="2000" fill="hold"/>
                                        <p:tgtEl>
                                          <p:spTgt spid="3">
                                            <p:txEl>
                                              <p:pRg st="1" end="1"/>
                                            </p:txEl>
                                          </p:spTgt>
                                        </p:tgtEl>
                                        <p:attrNameLst>
                                          <p:attrName>ppt_h</p:attrName>
                                        </p:attrNameLst>
                                      </p:cBhvr>
                                      <p:tavLst>
                                        <p:tav tm="0">
                                          <p:val>
                                            <p:strVal val="#ppt_h"/>
                                          </p:val>
                                        </p:tav>
                                        <p:tav tm="100000">
                                          <p:val>
                                            <p:strVal val="#ppt_h"/>
                                          </p:val>
                                        </p:tav>
                                      </p:tavLst>
                                    </p:anim>
                                  </p:childTnLst>
                                </p:cTn>
                              </p:par>
                            </p:childTnLst>
                          </p:cTn>
                        </p:par>
                      </p:childTnLst>
                    </p:cTn>
                  </p:par>
                  <p:par>
                    <p:cTn id="17" fill="hold">
                      <p:stCondLst>
                        <p:cond delay="indefinite"/>
                      </p:stCondLst>
                      <p:childTnLst>
                        <p:par>
                          <p:cTn id="18" fill="hold">
                            <p:stCondLst>
                              <p:cond delay="0"/>
                            </p:stCondLst>
                            <p:childTnLst>
                              <p:par>
                                <p:cTn id="19" presetID="45"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2000"/>
                                        <p:tgtEl>
                                          <p:spTgt spid="3">
                                            <p:txEl>
                                              <p:pRg st="2" end="2"/>
                                            </p:txEl>
                                          </p:spTgt>
                                        </p:tgtEl>
                                      </p:cBhvr>
                                    </p:animEffect>
                                    <p:anim calcmode="lin" valueType="num">
                                      <p:cBhvr>
                                        <p:cTn id="22" dur="2000" fill="hold"/>
                                        <p:tgtEl>
                                          <p:spTgt spid="3">
                                            <p:txEl>
                                              <p:pRg st="2" end="2"/>
                                            </p:txEl>
                                          </p:spTgt>
                                        </p:tgtEl>
                                        <p:attrNameLst>
                                          <p:attrName>ppt_w</p:attrName>
                                        </p:attrNameLst>
                                      </p:cBhvr>
                                      <p:tavLst>
                                        <p:tav tm="0" fmla="#ppt_w*sin(2.5*pi*$)">
                                          <p:val>
                                            <p:fltVal val="0"/>
                                          </p:val>
                                        </p:tav>
                                        <p:tav tm="100000">
                                          <p:val>
                                            <p:fltVal val="1"/>
                                          </p:val>
                                        </p:tav>
                                      </p:tavLst>
                                    </p:anim>
                                    <p:anim calcmode="lin" valueType="num">
                                      <p:cBhvr>
                                        <p:cTn id="23" dur="2000" fill="hold"/>
                                        <p:tgtEl>
                                          <p:spTgt spid="3">
                                            <p:txEl>
                                              <p:pRg st="2" end="2"/>
                                            </p:txEl>
                                          </p:spTgt>
                                        </p:tgtEl>
                                        <p:attrNameLst>
                                          <p:attrName>ppt_h</p:attrName>
                                        </p:attrNameLst>
                                      </p:cBhvr>
                                      <p:tavLst>
                                        <p:tav tm="0">
                                          <p:val>
                                            <p:strVal val="#ppt_h"/>
                                          </p:val>
                                        </p:tav>
                                        <p:tav tm="100000">
                                          <p:val>
                                            <p:strVal val="#ppt_h"/>
                                          </p:val>
                                        </p:tav>
                                      </p:tavLst>
                                    </p:anim>
                                  </p:childTnLst>
                                </p:cTn>
                              </p:par>
                            </p:childTnLst>
                          </p:cTn>
                        </p:par>
                      </p:childTnLst>
                    </p:cTn>
                  </p:par>
                  <p:par>
                    <p:cTn id="24" fill="hold">
                      <p:stCondLst>
                        <p:cond delay="indefinite"/>
                      </p:stCondLst>
                      <p:childTnLst>
                        <p:par>
                          <p:cTn id="25" fill="hold">
                            <p:stCondLst>
                              <p:cond delay="0"/>
                            </p:stCondLst>
                            <p:childTnLst>
                              <p:par>
                                <p:cTn id="26" presetID="45"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2000"/>
                                        <p:tgtEl>
                                          <p:spTgt spid="3">
                                            <p:txEl>
                                              <p:pRg st="3" end="3"/>
                                            </p:txEl>
                                          </p:spTgt>
                                        </p:tgtEl>
                                      </p:cBhvr>
                                    </p:animEffect>
                                    <p:anim calcmode="lin" valueType="num">
                                      <p:cBhvr>
                                        <p:cTn id="29" dur="2000" fill="hold"/>
                                        <p:tgtEl>
                                          <p:spTgt spid="3">
                                            <p:txEl>
                                              <p:pRg st="3" end="3"/>
                                            </p:txEl>
                                          </p:spTgt>
                                        </p:tgtEl>
                                        <p:attrNameLst>
                                          <p:attrName>ppt_w</p:attrName>
                                        </p:attrNameLst>
                                      </p:cBhvr>
                                      <p:tavLst>
                                        <p:tav tm="0" fmla="#ppt_w*sin(2.5*pi*$)">
                                          <p:val>
                                            <p:fltVal val="0"/>
                                          </p:val>
                                        </p:tav>
                                        <p:tav tm="100000">
                                          <p:val>
                                            <p:fltVal val="1"/>
                                          </p:val>
                                        </p:tav>
                                      </p:tavLst>
                                    </p:anim>
                                    <p:anim calcmode="lin" valueType="num">
                                      <p:cBhvr>
                                        <p:cTn id="30" dur="2000" fill="hold"/>
                                        <p:tgtEl>
                                          <p:spTgt spid="3">
                                            <p:txEl>
                                              <p:pRg st="3" end="3"/>
                                            </p:txEl>
                                          </p:spTgt>
                                        </p:tgtEl>
                                        <p:attrNameLst>
                                          <p:attrName>ppt_h</p:attrName>
                                        </p:attrNameLst>
                                      </p:cBhvr>
                                      <p:tavLst>
                                        <p:tav tm="0">
                                          <p:val>
                                            <p:strVal val="#ppt_h"/>
                                          </p:val>
                                        </p:tav>
                                        <p:tav tm="100000">
                                          <p:val>
                                            <p:strVal val="#ppt_h"/>
                                          </p:val>
                                        </p:tav>
                                      </p:tavLst>
                                    </p:anim>
                                  </p:childTnLst>
                                </p:cTn>
                              </p:par>
                            </p:childTnLst>
                          </p:cTn>
                        </p:par>
                      </p:childTnLst>
                    </p:cTn>
                  </p:par>
                  <p:par>
                    <p:cTn id="31" fill="hold">
                      <p:stCondLst>
                        <p:cond delay="indefinite"/>
                      </p:stCondLst>
                      <p:childTnLst>
                        <p:par>
                          <p:cTn id="32" fill="hold">
                            <p:stCondLst>
                              <p:cond delay="0"/>
                            </p:stCondLst>
                            <p:childTnLst>
                              <p:par>
                                <p:cTn id="33" presetID="45" presetClass="entr" presetSubtype="0" fill="hold" grpId="0" nodeType="clickEffect">
                                  <p:stCondLst>
                                    <p:cond delay="0"/>
                                  </p:stCondLst>
                                  <p:childTnLst>
                                    <p:set>
                                      <p:cBhvr>
                                        <p:cTn id="34" dur="1" fill="hold">
                                          <p:stCondLst>
                                            <p:cond delay="0"/>
                                          </p:stCondLst>
                                        </p:cTn>
                                        <p:tgtEl>
                                          <p:spTgt spid="3">
                                            <p:txEl>
                                              <p:pRg st="5" end="5"/>
                                            </p:txEl>
                                          </p:spTgt>
                                        </p:tgtEl>
                                        <p:attrNameLst>
                                          <p:attrName>style.visibility</p:attrName>
                                        </p:attrNameLst>
                                      </p:cBhvr>
                                      <p:to>
                                        <p:strVal val="visible"/>
                                      </p:to>
                                    </p:set>
                                    <p:animEffect transition="in" filter="fade">
                                      <p:cBhvr>
                                        <p:cTn id="35" dur="2000"/>
                                        <p:tgtEl>
                                          <p:spTgt spid="3">
                                            <p:txEl>
                                              <p:pRg st="5" end="5"/>
                                            </p:txEl>
                                          </p:spTgt>
                                        </p:tgtEl>
                                      </p:cBhvr>
                                    </p:animEffect>
                                    <p:anim calcmode="lin" valueType="num">
                                      <p:cBhvr>
                                        <p:cTn id="36" dur="2000" fill="hold"/>
                                        <p:tgtEl>
                                          <p:spTgt spid="3">
                                            <p:txEl>
                                              <p:pRg st="5" end="5"/>
                                            </p:txEl>
                                          </p:spTgt>
                                        </p:tgtEl>
                                        <p:attrNameLst>
                                          <p:attrName>ppt_w</p:attrName>
                                        </p:attrNameLst>
                                      </p:cBhvr>
                                      <p:tavLst>
                                        <p:tav tm="0" fmla="#ppt_w*sin(2.5*pi*$)">
                                          <p:val>
                                            <p:fltVal val="0"/>
                                          </p:val>
                                        </p:tav>
                                        <p:tav tm="100000">
                                          <p:val>
                                            <p:fltVal val="1"/>
                                          </p:val>
                                        </p:tav>
                                      </p:tavLst>
                                    </p:anim>
                                    <p:anim calcmode="lin" valueType="num">
                                      <p:cBhvr>
                                        <p:cTn id="37" dur="2000" fill="hold"/>
                                        <p:tgtEl>
                                          <p:spTgt spid="3">
                                            <p:txEl>
                                              <p:pRg st="5" end="5"/>
                                            </p:txEl>
                                          </p:spTgt>
                                        </p:tgtEl>
                                        <p:attrNameLst>
                                          <p:attrName>ppt_h</p:attrName>
                                        </p:attrNameLst>
                                      </p:cBhvr>
                                      <p:tavLst>
                                        <p:tav tm="0">
                                          <p:val>
                                            <p:strVal val="#ppt_h"/>
                                          </p:val>
                                        </p:tav>
                                        <p:tav tm="100000">
                                          <p:val>
                                            <p:strVal val="#ppt_h"/>
                                          </p:val>
                                        </p:tav>
                                      </p:tavLst>
                                    </p:anim>
                                  </p:childTnLst>
                                </p:cTn>
                              </p:par>
                              <p:par>
                                <p:cTn id="38" presetID="45" presetClass="entr" presetSubtype="0" fill="hold" grpId="0" nodeType="withEffect">
                                  <p:stCondLst>
                                    <p:cond delay="0"/>
                                  </p:stCondLst>
                                  <p:childTnLst>
                                    <p:set>
                                      <p:cBhvr>
                                        <p:cTn id="39" dur="1" fill="hold">
                                          <p:stCondLst>
                                            <p:cond delay="0"/>
                                          </p:stCondLst>
                                        </p:cTn>
                                        <p:tgtEl>
                                          <p:spTgt spid="3">
                                            <p:txEl>
                                              <p:pRg st="6" end="6"/>
                                            </p:txEl>
                                          </p:spTgt>
                                        </p:tgtEl>
                                        <p:attrNameLst>
                                          <p:attrName>style.visibility</p:attrName>
                                        </p:attrNameLst>
                                      </p:cBhvr>
                                      <p:to>
                                        <p:strVal val="visible"/>
                                      </p:to>
                                    </p:set>
                                    <p:animEffect transition="in" filter="fade">
                                      <p:cBhvr>
                                        <p:cTn id="40" dur="2000"/>
                                        <p:tgtEl>
                                          <p:spTgt spid="3">
                                            <p:txEl>
                                              <p:pRg st="6" end="6"/>
                                            </p:txEl>
                                          </p:spTgt>
                                        </p:tgtEl>
                                      </p:cBhvr>
                                    </p:animEffect>
                                    <p:anim calcmode="lin" valueType="num">
                                      <p:cBhvr>
                                        <p:cTn id="41" dur="2000" fill="hold"/>
                                        <p:tgtEl>
                                          <p:spTgt spid="3">
                                            <p:txEl>
                                              <p:pRg st="6" end="6"/>
                                            </p:txEl>
                                          </p:spTgt>
                                        </p:tgtEl>
                                        <p:attrNameLst>
                                          <p:attrName>ppt_w</p:attrName>
                                        </p:attrNameLst>
                                      </p:cBhvr>
                                      <p:tavLst>
                                        <p:tav tm="0" fmla="#ppt_w*sin(2.5*pi*$)">
                                          <p:val>
                                            <p:fltVal val="0"/>
                                          </p:val>
                                        </p:tav>
                                        <p:tav tm="100000">
                                          <p:val>
                                            <p:fltVal val="1"/>
                                          </p:val>
                                        </p:tav>
                                      </p:tavLst>
                                    </p:anim>
                                    <p:anim calcmode="lin" valueType="num">
                                      <p:cBhvr>
                                        <p:cTn id="42" dur="2000" fill="hold"/>
                                        <p:tgtEl>
                                          <p:spTgt spid="3">
                                            <p:txEl>
                                              <p:pRg st="6" end="6"/>
                                            </p:txEl>
                                          </p:spTgt>
                                        </p:tgtEl>
                                        <p:attrNameLst>
                                          <p:attrName>ppt_h</p:attrName>
                                        </p:attrNameLst>
                                      </p:cBhvr>
                                      <p:tavLst>
                                        <p:tav tm="0">
                                          <p:val>
                                            <p:strVal val="#ppt_h"/>
                                          </p:val>
                                        </p:tav>
                                        <p:tav tm="100000">
                                          <p:val>
                                            <p:strVal val="#ppt_h"/>
                                          </p:val>
                                        </p:tav>
                                      </p:tavLst>
                                    </p:anim>
                                  </p:childTnLst>
                                </p:cTn>
                              </p:par>
                              <p:par>
                                <p:cTn id="43" presetID="45" presetClass="entr" presetSubtype="0" fill="hold" grpId="0" nodeType="withEffect">
                                  <p:stCondLst>
                                    <p:cond delay="0"/>
                                  </p:stCondLst>
                                  <p:childTnLst>
                                    <p:set>
                                      <p:cBhvr>
                                        <p:cTn id="44" dur="1" fill="hold">
                                          <p:stCondLst>
                                            <p:cond delay="0"/>
                                          </p:stCondLst>
                                        </p:cTn>
                                        <p:tgtEl>
                                          <p:spTgt spid="3">
                                            <p:txEl>
                                              <p:pRg st="7" end="7"/>
                                            </p:txEl>
                                          </p:spTgt>
                                        </p:tgtEl>
                                        <p:attrNameLst>
                                          <p:attrName>style.visibility</p:attrName>
                                        </p:attrNameLst>
                                      </p:cBhvr>
                                      <p:to>
                                        <p:strVal val="visible"/>
                                      </p:to>
                                    </p:set>
                                    <p:animEffect transition="in" filter="fade">
                                      <p:cBhvr>
                                        <p:cTn id="45" dur="2000"/>
                                        <p:tgtEl>
                                          <p:spTgt spid="3">
                                            <p:txEl>
                                              <p:pRg st="7" end="7"/>
                                            </p:txEl>
                                          </p:spTgt>
                                        </p:tgtEl>
                                      </p:cBhvr>
                                    </p:animEffect>
                                    <p:anim calcmode="lin" valueType="num">
                                      <p:cBhvr>
                                        <p:cTn id="46" dur="2000" fill="hold"/>
                                        <p:tgtEl>
                                          <p:spTgt spid="3">
                                            <p:txEl>
                                              <p:pRg st="7" end="7"/>
                                            </p:txEl>
                                          </p:spTgt>
                                        </p:tgtEl>
                                        <p:attrNameLst>
                                          <p:attrName>ppt_w</p:attrName>
                                        </p:attrNameLst>
                                      </p:cBhvr>
                                      <p:tavLst>
                                        <p:tav tm="0" fmla="#ppt_w*sin(2.5*pi*$)">
                                          <p:val>
                                            <p:fltVal val="0"/>
                                          </p:val>
                                        </p:tav>
                                        <p:tav tm="100000">
                                          <p:val>
                                            <p:fltVal val="1"/>
                                          </p:val>
                                        </p:tav>
                                      </p:tavLst>
                                    </p:anim>
                                    <p:anim calcmode="lin" valueType="num">
                                      <p:cBhvr>
                                        <p:cTn id="47" dur="2000" fill="hold"/>
                                        <p:tgtEl>
                                          <p:spTgt spid="3">
                                            <p:txEl>
                                              <p:pRg st="7" end="7"/>
                                            </p:txEl>
                                          </p:spTgt>
                                        </p:tgtEl>
                                        <p:attrNameLst>
                                          <p:attrName>ppt_h</p:attrName>
                                        </p:attrNameLst>
                                      </p:cBhvr>
                                      <p:tavLst>
                                        <p:tav tm="0">
                                          <p:val>
                                            <p:strVal val="#ppt_h"/>
                                          </p:val>
                                        </p:tav>
                                        <p:tav tm="100000">
                                          <p:val>
                                            <p:strVal val="#ppt_h"/>
                                          </p:val>
                                        </p:tav>
                                      </p:tavLst>
                                    </p:anim>
                                  </p:childTnLst>
                                </p:cTn>
                              </p:par>
                              <p:par>
                                <p:cTn id="48" presetID="45" presetClass="entr" presetSubtype="0" fill="hold" grpId="0" nodeType="withEffect">
                                  <p:stCondLst>
                                    <p:cond delay="0"/>
                                  </p:stCondLst>
                                  <p:childTnLst>
                                    <p:set>
                                      <p:cBhvr>
                                        <p:cTn id="49" dur="1" fill="hold">
                                          <p:stCondLst>
                                            <p:cond delay="0"/>
                                          </p:stCondLst>
                                        </p:cTn>
                                        <p:tgtEl>
                                          <p:spTgt spid="3">
                                            <p:txEl>
                                              <p:pRg st="8" end="8"/>
                                            </p:txEl>
                                          </p:spTgt>
                                        </p:tgtEl>
                                        <p:attrNameLst>
                                          <p:attrName>style.visibility</p:attrName>
                                        </p:attrNameLst>
                                      </p:cBhvr>
                                      <p:to>
                                        <p:strVal val="visible"/>
                                      </p:to>
                                    </p:set>
                                    <p:animEffect transition="in" filter="fade">
                                      <p:cBhvr>
                                        <p:cTn id="50" dur="2000"/>
                                        <p:tgtEl>
                                          <p:spTgt spid="3">
                                            <p:txEl>
                                              <p:pRg st="8" end="8"/>
                                            </p:txEl>
                                          </p:spTgt>
                                        </p:tgtEl>
                                      </p:cBhvr>
                                    </p:animEffect>
                                    <p:anim calcmode="lin" valueType="num">
                                      <p:cBhvr>
                                        <p:cTn id="51" dur="2000" fill="hold"/>
                                        <p:tgtEl>
                                          <p:spTgt spid="3">
                                            <p:txEl>
                                              <p:pRg st="8" end="8"/>
                                            </p:txEl>
                                          </p:spTgt>
                                        </p:tgtEl>
                                        <p:attrNameLst>
                                          <p:attrName>ppt_w</p:attrName>
                                        </p:attrNameLst>
                                      </p:cBhvr>
                                      <p:tavLst>
                                        <p:tav tm="0" fmla="#ppt_w*sin(2.5*pi*$)">
                                          <p:val>
                                            <p:fltVal val="0"/>
                                          </p:val>
                                        </p:tav>
                                        <p:tav tm="100000">
                                          <p:val>
                                            <p:fltVal val="1"/>
                                          </p:val>
                                        </p:tav>
                                      </p:tavLst>
                                    </p:anim>
                                    <p:anim calcmode="lin" valueType="num">
                                      <p:cBhvr>
                                        <p:cTn id="52" dur="2000" fill="hold"/>
                                        <p:tgtEl>
                                          <p:spTgt spid="3">
                                            <p:txEl>
                                              <p:pRg st="8" end="8"/>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PRICE SHEET PITFALLS</a:t>
            </a:r>
          </a:p>
        </p:txBody>
      </p:sp>
      <p:sp>
        <p:nvSpPr>
          <p:cNvPr id="3" name="Content Placeholder 2"/>
          <p:cNvSpPr>
            <a:spLocks noGrp="1"/>
          </p:cNvSpPr>
          <p:nvPr>
            <p:ph idx="1"/>
          </p:nvPr>
        </p:nvSpPr>
        <p:spPr/>
        <p:txBody>
          <a:bodyPr>
            <a:normAutofit/>
          </a:bodyPr>
          <a:lstStyle/>
          <a:p>
            <a:r>
              <a:rPr lang="en-US" dirty="0"/>
              <a:t>Complete all required price lines on the Price Sheet, or Quote may be deemed non-responsive. Indicate “no charge” if the cost is $0.  Do not leave any price lines blank. </a:t>
            </a:r>
          </a:p>
          <a:p>
            <a:r>
              <a:rPr lang="en-US" dirty="0"/>
              <a:t>Do not make formatting changes to the Price Sheet.  If the price line requires a dollar amount, don’t change it to a percentage, or vice versa.    If the price line includes 2 decimal places, don’t change the settings to allow 4 decimals.  </a:t>
            </a:r>
          </a:p>
          <a:p>
            <a:r>
              <a:rPr lang="en-US" dirty="0"/>
              <a:t>Do not add additional language, assumptions, or fees on the Price Sheet. Do not add or remove any price lines.</a:t>
            </a:r>
          </a:p>
          <a:p>
            <a:r>
              <a:rPr lang="en-US" dirty="0"/>
              <a:t>Confirm you have completed the proper version of the Price Sheet; it may have been revised via Bid Amendment.</a:t>
            </a:r>
          </a:p>
          <a:p>
            <a:endParaRPr lang="en-US" dirty="0"/>
          </a:p>
          <a:p>
            <a:endParaRPr lang="en-US" dirty="0"/>
          </a:p>
        </p:txBody>
      </p:sp>
    </p:spTree>
    <p:extLst>
      <p:ext uri="{BB962C8B-B14F-4D97-AF65-F5344CB8AC3E}">
        <p14:creationId xmlns:p14="http://schemas.microsoft.com/office/powerpoint/2010/main" val="191493666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OTHER HELPFUL TIPS</a:t>
            </a:r>
          </a:p>
        </p:txBody>
      </p:sp>
      <p:sp>
        <p:nvSpPr>
          <p:cNvPr id="3" name="Content Placeholder 2"/>
          <p:cNvSpPr>
            <a:spLocks noGrp="1"/>
          </p:cNvSpPr>
          <p:nvPr>
            <p:ph idx="1"/>
          </p:nvPr>
        </p:nvSpPr>
        <p:spPr/>
        <p:txBody>
          <a:bodyPr>
            <a:normAutofit fontScale="92500" lnSpcReduction="10000"/>
          </a:bodyPr>
          <a:lstStyle/>
          <a:p>
            <a:r>
              <a:rPr lang="en-US" dirty="0"/>
              <a:t>Do NOT include language such as this:</a:t>
            </a:r>
          </a:p>
          <a:p>
            <a:pPr lvl="1"/>
            <a:r>
              <a:rPr lang="en-US" dirty="0"/>
              <a:t>Vendor accepts all terms and conditions of this Bid Solicitation with the following additional language: Section X - Agree, as it applies to changes that impact administrative fees as outlined in this provision, provided that Vendor reserves the right to modify Contracted Terms based on changes by the State.</a:t>
            </a:r>
          </a:p>
          <a:p>
            <a:pPr lvl="1"/>
            <a:r>
              <a:rPr lang="en-US" dirty="0"/>
              <a:t>Vendor reserves the right to charge additional fees for services that require extensive time and effort.</a:t>
            </a:r>
          </a:p>
          <a:p>
            <a:pPr lvl="1"/>
            <a:r>
              <a:rPr lang="en-US" dirty="0"/>
              <a:t>This Quote is a nonbinding expression of interest only and is not intended to create a binding commitment on either party unless and until a definitive agreement has been executed between the parties.</a:t>
            </a:r>
          </a:p>
          <a:p>
            <a:pPr lvl="1"/>
            <a:r>
              <a:rPr lang="en-US" dirty="0"/>
              <a:t>This Quote may include statements regarding plans for future products and services, or future versions of existing products and services. Any such statements are provided solely for your general information and are not part of this Quote unless specifically stated in writing in this Quote.</a:t>
            </a:r>
          </a:p>
          <a:p>
            <a:pPr lvl="1"/>
            <a:endParaRPr lang="en-US" dirty="0"/>
          </a:p>
        </p:txBody>
      </p:sp>
    </p:spTree>
    <p:extLst>
      <p:ext uri="{BB962C8B-B14F-4D97-AF65-F5344CB8AC3E}">
        <p14:creationId xmlns:p14="http://schemas.microsoft.com/office/powerpoint/2010/main" val="1306346831"/>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additive="base">
                                        <p:cTn id="2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NJ Division of Purchase and Property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343164" cy="5795682"/>
          </a:xfrm>
        </p:spPr>
      </p:pic>
    </p:spTree>
    <p:extLst>
      <p:ext uri="{BB962C8B-B14F-4D97-AF65-F5344CB8AC3E}">
        <p14:creationId xmlns:p14="http://schemas.microsoft.com/office/powerpoint/2010/main" val="388154425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NJ Division of Purchase and Property - Ethics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450256" cy="5795682"/>
          </a:xfrm>
        </p:spPr>
      </p:pic>
    </p:spTree>
    <p:extLst>
      <p:ext uri="{BB962C8B-B14F-4D97-AF65-F5344CB8AC3E}">
        <p14:creationId xmlns:p14="http://schemas.microsoft.com/office/powerpoint/2010/main" val="2870850160"/>
      </p:ext>
    </p:extLst>
  </p:cSld>
  <p:clrMapOvr>
    <a:masterClrMapping/>
  </p:clrMapOvr>
  <p:transition spd="med">
    <p:pull/>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p:cNvPicPr>
            <a:picLocks noGrp="1" noChangeAspect="1"/>
          </p:cNvPicPr>
          <p:nvPr>
            <p:ph idx="1"/>
          </p:nvPr>
        </p:nvPicPr>
        <p:blipFill>
          <a:blip r:embed="rId2"/>
          <a:stretch>
            <a:fillRect/>
          </a:stretch>
        </p:blipFill>
        <p:spPr>
          <a:xfrm>
            <a:off x="540327" y="452718"/>
            <a:ext cx="10623666" cy="5831704"/>
          </a:xfrm>
          <a:prstGeom prst="rect">
            <a:avLst/>
          </a:prstGeom>
        </p:spPr>
      </p:pic>
    </p:spTree>
    <p:extLst>
      <p:ext uri="{BB962C8B-B14F-4D97-AF65-F5344CB8AC3E}">
        <p14:creationId xmlns:p14="http://schemas.microsoft.com/office/powerpoint/2010/main" val="261314464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862043-7820-4FF0-A93B-C4CBCAE5BA75}"/>
              </a:ext>
            </a:extLst>
          </p:cNvPr>
          <p:cNvSpPr>
            <a:spLocks noGrp="1"/>
          </p:cNvSpPr>
          <p:nvPr>
            <p:ph type="title"/>
          </p:nvPr>
        </p:nvSpPr>
        <p:spPr>
          <a:xfrm>
            <a:off x="717019" y="310675"/>
            <a:ext cx="10122616" cy="1757822"/>
          </a:xfrm>
        </p:spPr>
        <p:txBody>
          <a:bodyPr/>
          <a:lstStyle/>
          <a:p>
            <a:pPr algn="ctr" fontAlgn="base"/>
            <a:r>
              <a:rPr lang="en-US" sz="2800" b="1" u="sng" dirty="0">
                <a:solidFill>
                  <a:srgbClr val="EBEBEB"/>
                </a:solidFill>
                <a:latin typeface="Times New Roman" panose="02020603050405020304" pitchFamily="18" charset="0"/>
              </a:rPr>
              <a:t>Vendor {Bidder} Checklist</a:t>
            </a:r>
            <a:br>
              <a:rPr lang="en-US" sz="2800" b="1" u="sng" dirty="0">
                <a:solidFill>
                  <a:srgbClr val="EBEBEB"/>
                </a:solidFill>
                <a:latin typeface="Times New Roman" panose="02020603050405020304" pitchFamily="18" charset="0"/>
              </a:rPr>
            </a:br>
            <a:r>
              <a:rPr lang="en-US" sz="2000" b="1" u="sng" dirty="0">
                <a:solidFill>
                  <a:srgbClr val="EBEBEB"/>
                </a:solidFill>
                <a:latin typeface="Times New Roman" panose="02020603050405020304" pitchFamily="18" charset="0"/>
              </a:rPr>
              <a:t>PART #1:</a:t>
            </a:r>
            <a:r>
              <a:rPr lang="en-US" sz="2000" b="1" dirty="0">
                <a:solidFill>
                  <a:srgbClr val="EBEBEB"/>
                </a:solidFill>
                <a:latin typeface="Times New Roman" panose="02020603050405020304" pitchFamily="18" charset="0"/>
              </a:rPr>
              <a:t> FORMS, REGISTRATIONS AND CERTIFICATIONS THAT </a:t>
            </a:r>
            <a:r>
              <a:rPr lang="en-US" sz="2000" b="1" u="sng" dirty="0">
                <a:solidFill>
                  <a:srgbClr val="FFFF00"/>
                </a:solidFill>
                <a:latin typeface="Times New Roman" panose="02020603050405020304" pitchFamily="18" charset="0"/>
              </a:rPr>
              <a:t>MUST</a:t>
            </a:r>
            <a:r>
              <a:rPr lang="en-US" sz="2000" b="1" dirty="0">
                <a:solidFill>
                  <a:srgbClr val="FFFF00"/>
                </a:solidFill>
                <a:latin typeface="Times New Roman" panose="02020603050405020304" pitchFamily="18" charset="0"/>
              </a:rPr>
              <a:t> </a:t>
            </a:r>
            <a:r>
              <a:rPr lang="en-US" sz="2000" b="1" dirty="0">
                <a:solidFill>
                  <a:srgbClr val="EBEBEB"/>
                </a:solidFill>
                <a:latin typeface="Times New Roman" panose="02020603050405020304" pitchFamily="18" charset="0"/>
              </a:rPr>
              <a:t>BE </a:t>
            </a:r>
            <a:r>
              <a:rPr lang="en-US" sz="2000" dirty="0">
                <a:solidFill>
                  <a:srgbClr val="EBEBEB"/>
                </a:solidFill>
                <a:latin typeface="Times New Roman" panose="02020603050405020304" pitchFamily="18" charset="0"/>
              </a:rPr>
              <a:t> </a:t>
            </a:r>
            <a:br>
              <a:rPr lang="en-US" sz="2000" dirty="0">
                <a:solidFill>
                  <a:srgbClr val="EBEBEB"/>
                </a:solidFill>
              </a:rPr>
            </a:br>
            <a:r>
              <a:rPr lang="en-US" sz="2000" b="1" dirty="0">
                <a:solidFill>
                  <a:srgbClr val="EBEBEB"/>
                </a:solidFill>
                <a:latin typeface="Times New Roman" panose="02020603050405020304" pitchFamily="18" charset="0"/>
              </a:rPr>
              <a:t>SUBMITTED BY THE VENDOR WITH THE QUOTE</a:t>
            </a:r>
            <a:r>
              <a:rPr lang="en-US" sz="2800" dirty="0">
                <a:solidFill>
                  <a:srgbClr val="EBEBEB"/>
                </a:solidFill>
                <a:latin typeface="Times New Roman" panose="02020603050405020304" pitchFamily="18" charset="0"/>
              </a:rPr>
              <a:t> </a:t>
            </a:r>
            <a:br>
              <a:rPr lang="en-US" sz="6600" dirty="0"/>
            </a:br>
            <a:endParaRPr lang="en-US" sz="3600" dirty="0"/>
          </a:p>
        </p:txBody>
      </p:sp>
      <p:graphicFrame>
        <p:nvGraphicFramePr>
          <p:cNvPr id="7" name="Content Placeholder 6">
            <a:extLst>
              <a:ext uri="{FF2B5EF4-FFF2-40B4-BE49-F238E27FC236}">
                <a16:creationId xmlns:a16="http://schemas.microsoft.com/office/drawing/2014/main" id="{D97DE82F-8609-4B16-82CD-8F39049BB660}"/>
              </a:ext>
            </a:extLst>
          </p:cNvPr>
          <p:cNvGraphicFramePr>
            <a:graphicFrameLocks noGrp="1"/>
          </p:cNvGraphicFramePr>
          <p:nvPr>
            <p:ph idx="1"/>
            <p:extLst>
              <p:ext uri="{D42A27DB-BD31-4B8C-83A1-F6EECF244321}">
                <p14:modId xmlns:p14="http://schemas.microsoft.com/office/powerpoint/2010/main" val="3531904709"/>
              </p:ext>
            </p:extLst>
          </p:nvPr>
        </p:nvGraphicFramePr>
        <p:xfrm>
          <a:off x="859893" y="1688447"/>
          <a:ext cx="9169932" cy="4055127"/>
        </p:xfrm>
        <a:graphic>
          <a:graphicData uri="http://schemas.openxmlformats.org/drawingml/2006/table">
            <a:tbl>
              <a:tblPr firstRow="1" firstCol="1" bandRow="1"/>
              <a:tblGrid>
                <a:gridCol w="9169932">
                  <a:extLst>
                    <a:ext uri="{9D8B030D-6E8A-4147-A177-3AD203B41FA5}">
                      <a16:colId xmlns:a16="http://schemas.microsoft.com/office/drawing/2014/main" val="1572478160"/>
                    </a:ext>
                  </a:extLst>
                </a:gridCol>
              </a:tblGrid>
              <a:tr h="163818">
                <a:tc>
                  <a:txBody>
                    <a:bodyPr/>
                    <a:lstStyle/>
                    <a:p>
                      <a:pPr marL="0" marR="0">
                        <a:lnSpc>
                          <a:spcPct val="107000"/>
                        </a:lnSpc>
                        <a:spcBef>
                          <a:spcPts val="0"/>
                        </a:spcBef>
                        <a:spcAft>
                          <a:spcPts val="0"/>
                        </a:spcAft>
                      </a:pPr>
                      <a:r>
                        <a:rPr lang="en-US" sz="500" b="1"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605833305"/>
                  </a:ext>
                </a:extLst>
              </a:tr>
              <a:tr h="482998">
                <a:tc>
                  <a:txBody>
                    <a:bodyPr/>
                    <a:lstStyle/>
                    <a:p>
                      <a:pPr marL="0" marR="0" algn="l" defTabSz="457200" rtl="0" eaLnBrk="1" latinLnBrk="0" hangingPunct="1">
                        <a:lnSpc>
                          <a:spcPct val="107000"/>
                        </a:lnSpc>
                        <a:spcBef>
                          <a:spcPts val="0"/>
                        </a:spcBef>
                        <a:spcAft>
                          <a:spcPts val="0"/>
                        </a:spcAft>
                      </a:pPr>
                      <a:r>
                        <a:rPr lang="en-US" sz="1600" b="1" u="none" kern="1200" dirty="0">
                          <a:solidFill>
                            <a:srgbClr val="00B0F0"/>
                          </a:solidFill>
                          <a:effectLst/>
                          <a:latin typeface="Times New Roman" panose="02020603050405020304" pitchFamily="18" charset="0"/>
                          <a:ea typeface="Calibri" panose="020F0502020204030204" pitchFamily="34" charset="0"/>
                          <a:cs typeface="Times New Roman" panose="02020603050405020304" pitchFamily="18" charset="0"/>
                          <a:hlinkClick r:id="rId2">
                            <a:extLst>
                              <a:ext uri="{A12FA001-AC4F-418D-AE19-62706E023703}">
                                <ahyp:hlinkClr xmlns:ahyp="http://schemas.microsoft.com/office/drawing/2018/hyperlinkcolor" val="tx"/>
                              </a:ext>
                            </a:extLst>
                          </a:hlinkClick>
                        </a:rPr>
                        <a:t>OFFER AND ACCEPTANCE PAGE</a:t>
                      </a:r>
                      <a:r>
                        <a:rPr lang="en-US" sz="1600" b="1" u="none" kern="1200" dirty="0">
                          <a:solidFill>
                            <a:srgbClr val="00B0F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600" b="1" i="1" u="none" kern="1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(Bid Solicitation §4.4.1.1)</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938184099"/>
                  </a:ext>
                </a:extLst>
              </a:tr>
              <a:tr h="482998">
                <a:tc>
                  <a:txBody>
                    <a:bodyPr/>
                    <a:lstStyle/>
                    <a:p>
                      <a:pPr marL="0" marR="0" algn="l" defTabSz="457200" rtl="0" eaLnBrk="1" latinLnBrk="0" hangingPunct="1">
                        <a:lnSpc>
                          <a:spcPct val="107000"/>
                        </a:lnSpc>
                        <a:spcBef>
                          <a:spcPts val="0"/>
                        </a:spcBef>
                        <a:spcAft>
                          <a:spcPts val="0"/>
                        </a:spcAft>
                      </a:pPr>
                      <a:r>
                        <a:rPr lang="en-US" sz="1600" b="1" u="none" kern="1200" dirty="0">
                          <a:solidFill>
                            <a:srgbClr val="00B0F0"/>
                          </a:solidFill>
                          <a:effectLst/>
                          <a:latin typeface="Times New Roman" panose="02020603050405020304" pitchFamily="18"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OWNERSHIP DISCLOSURE FORM</a:t>
                      </a:r>
                      <a:r>
                        <a:rPr lang="en-US" sz="1600" b="1" u="none" kern="1200" dirty="0">
                          <a:solidFill>
                            <a:srgbClr val="00B0F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600" b="1" i="1" u="none" kern="1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(Bid Solicitation §4.4.1.2.1)</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414962816"/>
                  </a:ext>
                </a:extLst>
              </a:tr>
              <a:tr h="482998">
                <a:tc>
                  <a:txBody>
                    <a:bodyPr/>
                    <a:lstStyle/>
                    <a:p>
                      <a:pPr marL="0" marR="0">
                        <a:lnSpc>
                          <a:spcPct val="107000"/>
                        </a:lnSpc>
                        <a:spcBef>
                          <a:spcPts val="0"/>
                        </a:spcBef>
                        <a:spcAft>
                          <a:spcPts val="0"/>
                        </a:spcAft>
                      </a:pPr>
                      <a:r>
                        <a:rPr lang="en-US" sz="1600" b="1" u="none" kern="1200" dirty="0">
                          <a:solidFill>
                            <a:srgbClr val="00B0F0"/>
                          </a:solidFill>
                          <a:effectLst/>
                          <a:latin typeface="Times New Roman" panose="02020603050405020304" pitchFamily="18"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DISCLOSURE OF INVESTMENT ACTIVITIES IN IRAN FORM</a:t>
                      </a:r>
                      <a:r>
                        <a:rPr lang="en-US" sz="1600" b="1" u="none" kern="1200" dirty="0">
                          <a:solidFill>
                            <a:srgbClr val="00B0F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600" b="1"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(Bid Solicitation §4.4.1.2.2) </a:t>
                      </a:r>
                      <a:endParaRPr lang="en-US" sz="1600" i="1"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795455635"/>
                  </a:ext>
                </a:extLst>
              </a:tr>
              <a:tr h="1476319">
                <a:tc>
                  <a:txBody>
                    <a:bodyPr/>
                    <a:lstStyle/>
                    <a:p>
                      <a:pPr marL="0" marR="0">
                        <a:lnSpc>
                          <a:spcPct val="107000"/>
                        </a:lnSpc>
                        <a:spcBef>
                          <a:spcPts val="0"/>
                        </a:spcBef>
                        <a:spcAft>
                          <a:spcPts val="0"/>
                        </a:spcAft>
                      </a:pPr>
                      <a:r>
                        <a:rPr lang="en-US" sz="1600" b="1" u="none" kern="1200" dirty="0">
                          <a:solidFill>
                            <a:srgbClr val="00B0F0"/>
                          </a:solidFill>
                          <a:effectLst/>
                          <a:latin typeface="Times New Roman" panose="02020603050405020304" pitchFamily="18" charset="0"/>
                          <a:ea typeface="Calibri" panose="020F0502020204030204" pitchFamily="34" charset="0"/>
                          <a:cs typeface="Times New Roman" panose="02020603050405020304" pitchFamily="18" charset="0"/>
                          <a:hlinkClick r:id="rId5">
                            <a:extLst>
                              <a:ext uri="{A12FA001-AC4F-418D-AE19-62706E023703}">
                                <ahyp:hlinkClr xmlns:ahyp="http://schemas.microsoft.com/office/drawing/2018/hyperlinkcolor" val="tx"/>
                              </a:ext>
                            </a:extLst>
                          </a:hlinkClick>
                        </a:rPr>
                        <a:t>SUBCONTRACTOR UTILIZATION PLAN</a:t>
                      </a:r>
                      <a:r>
                        <a:rPr lang="en-US" sz="1600" b="1" u="none" kern="1200" dirty="0">
                          <a:solidFill>
                            <a:srgbClr val="00B0F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6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a:t>
                      </a:r>
                      <a:r>
                        <a:rPr lang="en-US" sz="1600" b="1"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Bid Solicitation §4.4.1.3)</a:t>
                      </a:r>
                      <a:endParaRPr lang="en-US" sz="16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0"/>
                        </a:spcAft>
                      </a:pPr>
                      <a:r>
                        <a:rPr lang="en-US" sz="1600" b="1"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IF THIS BID SOLICITATION HAS A SUBCONTRACTING SET-ASIDE REQUIREMENT, THE VENDOR </a:t>
                      </a:r>
                      <a:r>
                        <a:rPr lang="en-US" sz="1600" b="1" i="1" u="sng"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MUST</a:t>
                      </a:r>
                      <a:r>
                        <a:rPr lang="en-US" sz="1600" b="1"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CONSULT THE DIVISION OF REVENUE &amp; ENTERPRISE SERVICES AT 609-292-2146 FOR INFORMATION REGARDING REGISTERED SMALL BUSINESSES AND/OR DISABLED VETERAN BUSINESSES.</a:t>
                      </a:r>
                      <a:endParaRPr lang="en-US" sz="16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285822590"/>
                  </a:ext>
                </a:extLst>
              </a:tr>
              <a:tr h="482998">
                <a:tc>
                  <a:txBody>
                    <a:bodyPr/>
                    <a:lstStyle/>
                    <a:p>
                      <a:pPr marL="0" marR="0">
                        <a:lnSpc>
                          <a:spcPct val="107000"/>
                        </a:lnSpc>
                        <a:spcBef>
                          <a:spcPts val="0"/>
                        </a:spcBef>
                        <a:spcAft>
                          <a:spcPts val="0"/>
                        </a:spcAft>
                      </a:pPr>
                      <a:r>
                        <a:rPr lang="en-US" sz="1600" b="1" u="none" kern="1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STATE-SUPPLIED PRICE SHEET</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50345063"/>
                  </a:ext>
                </a:extLst>
              </a:tr>
              <a:tr h="482998">
                <a:tc>
                  <a:txBody>
                    <a:bodyPr/>
                    <a:lstStyle/>
                    <a:p>
                      <a:pPr marL="0" marR="0">
                        <a:lnSpc>
                          <a:spcPct val="107000"/>
                        </a:lnSpc>
                        <a:spcBef>
                          <a:spcPts val="0"/>
                        </a:spcBef>
                        <a:spcAft>
                          <a:spcPts val="0"/>
                        </a:spcAft>
                      </a:pPr>
                      <a:r>
                        <a:rPr lang="en-US" sz="1600" b="1" u="none" kern="1200" dirty="0">
                          <a:solidFill>
                            <a:srgbClr val="00B0F0"/>
                          </a:solidFill>
                          <a:effectLst/>
                          <a:latin typeface="Times New Roman" panose="02020603050405020304" pitchFamily="18" charset="0"/>
                          <a:ea typeface="Calibri" panose="020F0502020204030204" pitchFamily="34" charset="0"/>
                          <a:cs typeface="Times New Roman" panose="02020603050405020304" pitchFamily="18" charset="0"/>
                          <a:hlinkClick r:id="rId6">
                            <a:extLst>
                              <a:ext uri="{A12FA001-AC4F-418D-AE19-62706E023703}">
                                <ahyp:hlinkClr xmlns:ahyp="http://schemas.microsoft.com/office/drawing/2018/hyperlinkcolor" val="tx"/>
                              </a:ext>
                            </a:extLst>
                          </a:hlinkClick>
                        </a:rPr>
                        <a:t>PUBLIC WORKS CONTRACTOR REGISTRATION</a:t>
                      </a:r>
                      <a:r>
                        <a:rPr lang="en-US" sz="1600" b="1" u="none" kern="1200" dirty="0">
                          <a:solidFill>
                            <a:srgbClr val="00B0F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600" b="1"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(See Bid Solicitation Section §4.4.1.8)</a:t>
                      </a:r>
                      <a:endParaRPr lang="en-US" sz="16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816545784"/>
                  </a:ext>
                </a:extLst>
              </a:tr>
            </a:tbl>
          </a:graphicData>
        </a:graphic>
      </p:graphicFrame>
    </p:spTree>
    <p:extLst>
      <p:ext uri="{BB962C8B-B14F-4D97-AF65-F5344CB8AC3E}">
        <p14:creationId xmlns:p14="http://schemas.microsoft.com/office/powerpoint/2010/main" val="400179952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FAF762-9FD1-4F06-A822-8C262BDD7AE2}"/>
              </a:ext>
            </a:extLst>
          </p:cNvPr>
          <p:cNvSpPr>
            <a:spLocks noGrp="1"/>
          </p:cNvSpPr>
          <p:nvPr>
            <p:ph type="title"/>
          </p:nvPr>
        </p:nvSpPr>
        <p:spPr>
          <a:xfrm>
            <a:off x="192369" y="156840"/>
            <a:ext cx="11188804" cy="1521040"/>
          </a:xfrm>
        </p:spPr>
        <p:txBody>
          <a:bodyPr/>
          <a:lstStyle/>
          <a:p>
            <a:pPr algn="ctr" fontAlgn="base"/>
            <a:r>
              <a:rPr lang="en-US" sz="2800" b="1" u="sng" dirty="0">
                <a:solidFill>
                  <a:srgbClr val="EBEBEB"/>
                </a:solidFill>
                <a:latin typeface="Times New Roman" panose="02020603050405020304" pitchFamily="18" charset="0"/>
              </a:rPr>
              <a:t>Vendor {Bidder} Checklist </a:t>
            </a:r>
            <a:br>
              <a:rPr lang="en-US" sz="2800" b="1" u="sng" dirty="0">
                <a:solidFill>
                  <a:srgbClr val="EBEBEB"/>
                </a:solidFill>
                <a:latin typeface="Times New Roman" panose="02020603050405020304" pitchFamily="18" charset="0"/>
              </a:rPr>
            </a:br>
            <a:r>
              <a:rPr lang="en-US" sz="2000" b="1" u="sng" dirty="0">
                <a:solidFill>
                  <a:srgbClr val="EBEBEB"/>
                </a:solidFill>
                <a:latin typeface="Times New Roman" panose="02020603050405020304" pitchFamily="18" charset="0"/>
              </a:rPr>
              <a:t>PART #2:</a:t>
            </a:r>
            <a:r>
              <a:rPr lang="en-US" sz="2000" b="1" dirty="0">
                <a:solidFill>
                  <a:srgbClr val="EBEBEB"/>
                </a:solidFill>
                <a:latin typeface="Times New Roman" panose="02020603050405020304" pitchFamily="18" charset="0"/>
              </a:rPr>
              <a:t> </a:t>
            </a:r>
            <a:r>
              <a:rPr lang="en-US" sz="2000" b="1" dirty="0">
                <a:solidFill>
                  <a:srgbClr val="EBEBEB"/>
                </a:solidFill>
              </a:rPr>
              <a:t>FORMS, REGISTRATIONS AND CERTIFICATIONS THAT </a:t>
            </a:r>
            <a:r>
              <a:rPr lang="en-US" sz="2000" b="1" u="sng" dirty="0">
                <a:solidFill>
                  <a:srgbClr val="FFFF00"/>
                </a:solidFill>
              </a:rPr>
              <a:t>SHOULD</a:t>
            </a:r>
            <a:r>
              <a:rPr lang="en-US" sz="2000" b="1" dirty="0">
                <a:solidFill>
                  <a:srgbClr val="EBEBEB"/>
                </a:solidFill>
              </a:rPr>
              <a:t> BE SUBMITTED BY THE VENDOR WITH THE QUOTE. THESE FORMS </a:t>
            </a:r>
            <a:r>
              <a:rPr lang="en-US" sz="2000" b="1" u="sng" dirty="0">
                <a:solidFill>
                  <a:srgbClr val="FFFF00"/>
                </a:solidFill>
              </a:rPr>
              <a:t>MUST</a:t>
            </a:r>
            <a:r>
              <a:rPr lang="en-US" sz="2000" b="1" dirty="0">
                <a:solidFill>
                  <a:srgbClr val="EBEBEB"/>
                </a:solidFill>
              </a:rPr>
              <a:t> BE SUBMITTED PRIOR TO THE AWARD OF THE MASTER BLANKET PURCHASE ORDER.</a:t>
            </a:r>
            <a:br>
              <a:rPr lang="en-US" sz="2800" dirty="0">
                <a:solidFill>
                  <a:srgbClr val="EBEBEB"/>
                </a:solidFill>
              </a:rPr>
            </a:br>
            <a:endParaRPr lang="en-US" sz="2800" dirty="0"/>
          </a:p>
        </p:txBody>
      </p:sp>
      <p:sp>
        <p:nvSpPr>
          <p:cNvPr id="3" name="Content Placeholder 2">
            <a:extLst>
              <a:ext uri="{FF2B5EF4-FFF2-40B4-BE49-F238E27FC236}">
                <a16:creationId xmlns:a16="http://schemas.microsoft.com/office/drawing/2014/main" id="{50A242EB-92F4-4E97-95DE-091469F3B0EC}"/>
              </a:ext>
            </a:extLst>
          </p:cNvPr>
          <p:cNvSpPr>
            <a:spLocks noGrp="1"/>
          </p:cNvSpPr>
          <p:nvPr>
            <p:ph idx="1"/>
          </p:nvPr>
        </p:nvSpPr>
        <p:spPr/>
        <p:txBody>
          <a:bodyPr/>
          <a:lstStyle/>
          <a:p>
            <a:endParaRPr lang="en-US" dirty="0"/>
          </a:p>
          <a:p>
            <a:endParaRPr lang="en-US" dirty="0"/>
          </a:p>
          <a:p>
            <a:endParaRPr lang="en-US" dirty="0"/>
          </a:p>
          <a:p>
            <a:endParaRPr lang="en-US" dirty="0"/>
          </a:p>
        </p:txBody>
      </p:sp>
      <p:graphicFrame>
        <p:nvGraphicFramePr>
          <p:cNvPr id="5" name="Table 4">
            <a:extLst>
              <a:ext uri="{FF2B5EF4-FFF2-40B4-BE49-F238E27FC236}">
                <a16:creationId xmlns:a16="http://schemas.microsoft.com/office/drawing/2014/main" id="{D38EE593-4A06-430E-8815-4115E107B2E9}"/>
              </a:ext>
            </a:extLst>
          </p:cNvPr>
          <p:cNvGraphicFramePr>
            <a:graphicFrameLocks noGrp="1"/>
          </p:cNvGraphicFramePr>
          <p:nvPr>
            <p:extLst>
              <p:ext uri="{D42A27DB-BD31-4B8C-83A1-F6EECF244321}">
                <p14:modId xmlns:p14="http://schemas.microsoft.com/office/powerpoint/2010/main" val="977354205"/>
              </p:ext>
            </p:extLst>
          </p:nvPr>
        </p:nvGraphicFramePr>
        <p:xfrm>
          <a:off x="805913" y="1890793"/>
          <a:ext cx="9515958" cy="4761201"/>
        </p:xfrm>
        <a:graphic>
          <a:graphicData uri="http://schemas.openxmlformats.org/drawingml/2006/table">
            <a:tbl>
              <a:tblPr firstRow="1" firstCol="1" bandRow="1"/>
              <a:tblGrid>
                <a:gridCol w="8881267">
                  <a:extLst>
                    <a:ext uri="{9D8B030D-6E8A-4147-A177-3AD203B41FA5}">
                      <a16:colId xmlns:a16="http://schemas.microsoft.com/office/drawing/2014/main" val="2539718048"/>
                    </a:ext>
                  </a:extLst>
                </a:gridCol>
                <a:gridCol w="634691">
                  <a:extLst>
                    <a:ext uri="{9D8B030D-6E8A-4147-A177-3AD203B41FA5}">
                      <a16:colId xmlns:a16="http://schemas.microsoft.com/office/drawing/2014/main" val="3072967798"/>
                    </a:ext>
                  </a:extLst>
                </a:gridCol>
              </a:tblGrid>
              <a:tr h="376774">
                <a:tc gridSpan="2">
                  <a:txBody>
                    <a:bodyPr/>
                    <a:lstStyle/>
                    <a:p>
                      <a:pPr marL="0" marR="0">
                        <a:lnSpc>
                          <a:spcPct val="107000"/>
                        </a:lnSpc>
                        <a:spcBef>
                          <a:spcPts val="0"/>
                        </a:spcBef>
                        <a:spcAft>
                          <a:spcPts val="0"/>
                        </a:spcAft>
                      </a:pPr>
                      <a:r>
                        <a:rPr lang="en-US" sz="1600" b="1" u="sng" dirty="0">
                          <a:solidFill>
                            <a:srgbClr val="00B0F0"/>
                          </a:solidFill>
                          <a:effectLst/>
                          <a:latin typeface="Times New Roman" panose="02020603050405020304" pitchFamily="18" charset="0"/>
                          <a:ea typeface="Calibri" panose="020F0502020204030204" pitchFamily="34" charset="0"/>
                          <a:cs typeface="Times New Roman" panose="02020603050405020304" pitchFamily="18" charset="0"/>
                          <a:hlinkClick r:id="rId2">
                            <a:extLst>
                              <a:ext uri="{A12FA001-AC4F-418D-AE19-62706E023703}">
                                <ahyp:hlinkClr xmlns:ahyp="http://schemas.microsoft.com/office/drawing/2018/hyperlinkcolor" val="tx"/>
                              </a:ext>
                            </a:extLst>
                          </a:hlinkClick>
                        </a:rPr>
                        <a:t>DISCLOSURE OF INVESTIGATIONS AND OTHER ACTIONS INVOLVING VENDOR </a:t>
                      </a:r>
                      <a:r>
                        <a:rPr lang="en-US" sz="1600" b="1" dirty="0">
                          <a:solidFill>
                            <a:srgbClr val="00B0F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6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a:t>
                      </a:r>
                      <a:r>
                        <a:rPr lang="en-US" sz="1600" b="1"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Bid Solicitation §4.4.2.2)</a:t>
                      </a:r>
                      <a:endParaRPr lang="en-US" sz="16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extLst>
                  <a:ext uri="{0D108BD9-81ED-4DB2-BD59-A6C34878D82A}">
                    <a16:rowId xmlns:a16="http://schemas.microsoft.com/office/drawing/2014/main" val="1985119650"/>
                  </a:ext>
                </a:extLst>
              </a:tr>
              <a:tr h="524241">
                <a:tc gridSpan="2">
                  <a:txBody>
                    <a:bodyPr/>
                    <a:lstStyle/>
                    <a:p>
                      <a:pPr marL="0" marR="0">
                        <a:lnSpc>
                          <a:spcPct val="107000"/>
                        </a:lnSpc>
                        <a:spcBef>
                          <a:spcPts val="0"/>
                        </a:spcBef>
                        <a:spcAft>
                          <a:spcPts val="0"/>
                        </a:spcAft>
                      </a:pPr>
                      <a:r>
                        <a:rPr lang="en-US" sz="1600" b="1" u="sng"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PROOF OF BUSINESS REGISTRATION</a:t>
                      </a:r>
                      <a:endParaRPr lang="en-US" sz="16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442595" marR="0">
                        <a:lnSpc>
                          <a:spcPct val="107000"/>
                        </a:lnSpc>
                        <a:spcBef>
                          <a:spcPts val="0"/>
                        </a:spcBef>
                        <a:spcAft>
                          <a:spcPts val="0"/>
                        </a:spcAft>
                      </a:pPr>
                      <a:r>
                        <a:rPr lang="en-US" sz="1600" b="1" u="sng"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You may register your business </a:t>
                      </a:r>
                      <a:r>
                        <a:rPr lang="en-US" sz="1600" b="1" u="sng" dirty="0">
                          <a:solidFill>
                            <a:srgbClr val="00B0F0"/>
                          </a:solidFill>
                          <a:effectLst/>
                          <a:latin typeface="Times New Roman" panose="02020603050405020304" pitchFamily="18"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HERE</a:t>
                      </a:r>
                      <a:r>
                        <a:rPr lang="en-US" sz="1600" b="1" u="sng"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or obtain a copy of the Business Registration Certificate </a:t>
                      </a:r>
                      <a:r>
                        <a:rPr lang="en-US" sz="1600" b="1" u="sng"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HERE</a:t>
                      </a:r>
                      <a:r>
                        <a:rPr lang="en-US" sz="1600" b="1" u="sng"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a:t>
                      </a:r>
                      <a:endParaRPr lang="en-US" sz="16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extLst>
                  <a:ext uri="{0D108BD9-81ED-4DB2-BD59-A6C34878D82A}">
                    <a16:rowId xmlns:a16="http://schemas.microsoft.com/office/drawing/2014/main" val="1086697745"/>
                  </a:ext>
                </a:extLst>
              </a:tr>
              <a:tr h="376774">
                <a:tc gridSpan="2">
                  <a:txBody>
                    <a:bodyPr/>
                    <a:lstStyle/>
                    <a:p>
                      <a:pPr marL="0" marR="0">
                        <a:lnSpc>
                          <a:spcPct val="107000"/>
                        </a:lnSpc>
                        <a:spcBef>
                          <a:spcPts val="0"/>
                        </a:spcBef>
                        <a:spcAft>
                          <a:spcPts val="0"/>
                        </a:spcAft>
                      </a:pPr>
                      <a:r>
                        <a:rPr lang="en-US" sz="1600" b="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CERTIFICATE OF INSURANCE / ACORD</a:t>
                      </a:r>
                      <a:endParaRPr lang="en-US" sz="160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extLst>
                  <a:ext uri="{0D108BD9-81ED-4DB2-BD59-A6C34878D82A}">
                    <a16:rowId xmlns:a16="http://schemas.microsoft.com/office/drawing/2014/main" val="1282767942"/>
                  </a:ext>
                </a:extLst>
              </a:tr>
              <a:tr h="524241">
                <a:tc gridSpan="2">
                  <a:txBody>
                    <a:bodyPr/>
                    <a:lstStyle/>
                    <a:p>
                      <a:pPr marL="0" marR="0">
                        <a:lnSpc>
                          <a:spcPct val="107000"/>
                        </a:lnSpc>
                        <a:spcBef>
                          <a:spcPts val="0"/>
                        </a:spcBef>
                        <a:spcAft>
                          <a:spcPts val="0"/>
                        </a:spcAft>
                      </a:pPr>
                      <a:r>
                        <a:rPr lang="en-US" sz="1600" b="1" u="sng" dirty="0">
                          <a:solidFill>
                            <a:srgbClr val="00B0F0"/>
                          </a:solidFill>
                          <a:effectLst/>
                          <a:latin typeface="Times New Roman" panose="02020603050405020304" pitchFamily="18" charset="0"/>
                          <a:ea typeface="Calibri" panose="020F0502020204030204" pitchFamily="34" charset="0"/>
                          <a:cs typeface="Times New Roman" panose="02020603050405020304" pitchFamily="18" charset="0"/>
                          <a:hlinkClick r:id="rId5">
                            <a:extLst>
                              <a:ext uri="{A12FA001-AC4F-418D-AE19-62706E023703}">
                                <ahyp:hlinkClr xmlns:ahyp="http://schemas.microsoft.com/office/drawing/2018/hyperlinkcolor" val="tx"/>
                              </a:ext>
                            </a:extLst>
                          </a:hlinkClick>
                        </a:rPr>
                        <a:t>TWO-YEAR CHAPTER 51/EXECUTIVE ORDER 117 VENDOR CERTIFICATION AND DISCLOSURE OF POLITICAL CONTRIBUTIONS</a:t>
                      </a:r>
                      <a:r>
                        <a:rPr lang="en-US" sz="1600" b="1" dirty="0">
                          <a:solidFill>
                            <a:srgbClr val="00B0F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6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a:t>
                      </a:r>
                      <a:r>
                        <a:rPr lang="en-US" sz="1600" b="1"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Bid Solicitation §7.1.1)</a:t>
                      </a:r>
                      <a:endParaRPr lang="en-US" sz="16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extLst>
                  <a:ext uri="{0D108BD9-81ED-4DB2-BD59-A6C34878D82A}">
                    <a16:rowId xmlns:a16="http://schemas.microsoft.com/office/drawing/2014/main" val="4117100352"/>
                  </a:ext>
                </a:extLst>
              </a:tr>
              <a:tr h="524241">
                <a:tc gridSpan="2">
                  <a:txBody>
                    <a:bodyPr/>
                    <a:lstStyle/>
                    <a:p>
                      <a:pPr marL="0" marR="0">
                        <a:lnSpc>
                          <a:spcPct val="107000"/>
                        </a:lnSpc>
                        <a:spcBef>
                          <a:spcPts val="0"/>
                        </a:spcBef>
                        <a:spcAft>
                          <a:spcPts val="0"/>
                        </a:spcAft>
                      </a:pPr>
                      <a:r>
                        <a:rPr lang="en-US" sz="16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AFFIRMATIVE ACTION COMPLIANCE </a:t>
                      </a:r>
                      <a:r>
                        <a:rPr lang="en-US" sz="16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a:t>
                      </a:r>
                      <a:r>
                        <a:rPr lang="en-US" sz="1600" b="1"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Bid Solicitation §7.1.3)</a:t>
                      </a:r>
                      <a:endParaRPr lang="en-US" sz="16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0"/>
                        </a:spcAft>
                      </a:pPr>
                      <a:r>
                        <a:rPr lang="en-US" sz="16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Submit one of the following:</a:t>
                      </a:r>
                      <a:endParaRPr lang="en-US" sz="16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extLst>
                  <a:ext uri="{0D108BD9-81ED-4DB2-BD59-A6C34878D82A}">
                    <a16:rowId xmlns:a16="http://schemas.microsoft.com/office/drawing/2014/main" val="9854625"/>
                  </a:ext>
                </a:extLst>
              </a:tr>
              <a:tr h="376774">
                <a:tc>
                  <a:txBody>
                    <a:bodyPr/>
                    <a:lstStyle/>
                    <a:p>
                      <a:pPr marL="342900" marR="0" lvl="0" indent="-342900">
                        <a:lnSpc>
                          <a:spcPct val="107000"/>
                        </a:lnSpc>
                        <a:spcBef>
                          <a:spcPts val="0"/>
                        </a:spcBef>
                        <a:spcAft>
                          <a:spcPts val="0"/>
                        </a:spcAft>
                        <a:buFont typeface="Symbol" panose="05050102010706020507" pitchFamily="18" charset="2"/>
                        <a:buChar char=""/>
                      </a:pPr>
                      <a:r>
                        <a:rPr lang="en-US" sz="1600" b="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NEW JERSEY CERTIFICATE OF EMPLOYEE INFORMATION REPORT</a:t>
                      </a:r>
                      <a:endParaRPr lang="en-US" sz="160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800"/>
                        </a:spcAft>
                      </a:pPr>
                      <a:r>
                        <a:rPr lang="en-US" sz="1100">
                          <a:effectLst/>
                          <a:latin typeface="Calibri" panose="020F0502020204030204" pitchFamily="34" charset="0"/>
                          <a:ea typeface="Calibri" panose="020F0502020204030204" pitchFamily="34" charset="0"/>
                          <a:cs typeface="Times New Roman" panose="02020603050405020304" pitchFamily="18" charset="0"/>
                        </a:rPr>
                        <a:t> </a:t>
                      </a:r>
                    </a:p>
                  </a:txBody>
                  <a:tcPr marL="0" marR="0" marT="0" marB="0" anchor="ctr">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a:noFill/>
                    </a:lnB>
                  </a:tcPr>
                </a:tc>
                <a:extLst>
                  <a:ext uri="{0D108BD9-81ED-4DB2-BD59-A6C34878D82A}">
                    <a16:rowId xmlns:a16="http://schemas.microsoft.com/office/drawing/2014/main" val="473212031"/>
                  </a:ext>
                </a:extLst>
              </a:tr>
              <a:tr h="524241">
                <a:tc>
                  <a:txBody>
                    <a:bodyPr/>
                    <a:lstStyle/>
                    <a:p>
                      <a:pPr marL="342900" marR="0" lvl="0" indent="-342900">
                        <a:lnSpc>
                          <a:spcPct val="107000"/>
                        </a:lnSpc>
                        <a:spcBef>
                          <a:spcPts val="0"/>
                        </a:spcBef>
                        <a:spcAft>
                          <a:spcPts val="0"/>
                        </a:spcAft>
                        <a:buFont typeface="Symbol" panose="05050102010706020507" pitchFamily="18" charset="2"/>
                        <a:buChar char=""/>
                      </a:pPr>
                      <a:r>
                        <a:rPr lang="en-US" sz="1600" b="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FEDERAL LETTER OF APPROVAL VERIFYING A FEDERALLY APPROVED OR SANCTIONED AFFIRMATIVE ACTION PROGRAM (Dated within 1 year of the Quote submission)</a:t>
                      </a:r>
                      <a:endParaRPr lang="en-US" sz="160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800"/>
                        </a:spcAft>
                      </a:pPr>
                      <a:r>
                        <a:rPr lang="en-US" sz="1100">
                          <a:effectLst/>
                          <a:latin typeface="Calibri" panose="020F0502020204030204" pitchFamily="34" charset="0"/>
                          <a:ea typeface="Calibri" panose="020F0502020204030204" pitchFamily="34" charset="0"/>
                          <a:cs typeface="Times New Roman" panose="02020603050405020304" pitchFamily="18" charset="0"/>
                        </a:rPr>
                        <a:t> </a:t>
                      </a:r>
                    </a:p>
                  </a:txBody>
                  <a:tcPr marL="0" marR="0" marT="0" marB="0" anchor="ctr">
                    <a:lnL w="12700" cap="flat" cmpd="sng" algn="ctr">
                      <a:solidFill>
                        <a:srgbClr val="000000"/>
                      </a:solidFill>
                      <a:prstDash val="solid"/>
                      <a:round/>
                      <a:headEnd type="none" w="med" len="med"/>
                      <a:tailEnd type="none" w="med" len="med"/>
                    </a:lnL>
                    <a:lnR>
                      <a:noFill/>
                    </a:lnR>
                    <a:lnT>
                      <a:noFill/>
                    </a:lnT>
                    <a:lnB>
                      <a:noFill/>
                    </a:lnB>
                  </a:tcPr>
                </a:tc>
                <a:extLst>
                  <a:ext uri="{0D108BD9-81ED-4DB2-BD59-A6C34878D82A}">
                    <a16:rowId xmlns:a16="http://schemas.microsoft.com/office/drawing/2014/main" val="3624575609"/>
                  </a:ext>
                </a:extLst>
              </a:tr>
              <a:tr h="376774">
                <a:tc>
                  <a:txBody>
                    <a:bodyPr/>
                    <a:lstStyle/>
                    <a:p>
                      <a:pPr marL="342900" marR="0" lvl="0" indent="-342900">
                        <a:lnSpc>
                          <a:spcPct val="107000"/>
                        </a:lnSpc>
                        <a:spcBef>
                          <a:spcPts val="0"/>
                        </a:spcBef>
                        <a:spcAft>
                          <a:spcPts val="0"/>
                        </a:spcAft>
                        <a:buFont typeface="Symbol" panose="05050102010706020507" pitchFamily="18" charset="2"/>
                        <a:buChar char=""/>
                      </a:pPr>
                      <a:r>
                        <a:rPr lang="en-US" sz="1600" b="1" u="sng" dirty="0">
                          <a:solidFill>
                            <a:srgbClr val="00B0F0"/>
                          </a:solidFill>
                          <a:effectLst/>
                          <a:latin typeface="Times New Roman" panose="02020603050405020304" pitchFamily="18" charset="0"/>
                          <a:ea typeface="Calibri" panose="020F0502020204030204" pitchFamily="34" charset="0"/>
                          <a:cs typeface="Times New Roman" panose="02020603050405020304" pitchFamily="18" charset="0"/>
                          <a:hlinkClick r:id="rId6">
                            <a:extLst>
                              <a:ext uri="{A12FA001-AC4F-418D-AE19-62706E023703}">
                                <ahyp:hlinkClr xmlns:ahyp="http://schemas.microsoft.com/office/drawing/2018/hyperlinkcolor" val="tx"/>
                              </a:ext>
                            </a:extLst>
                          </a:hlinkClick>
                        </a:rPr>
                        <a:t>AFFIRMATIVE ACTION EMPLOYEE INFORMATION REPORT (FORM AA302)</a:t>
                      </a:r>
                      <a:endParaRPr lang="en-US" sz="1600" dirty="0">
                        <a:solidFill>
                          <a:srgbClr val="00B0F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800"/>
                        </a:spcAft>
                      </a:pPr>
                      <a:r>
                        <a:rPr lang="en-US" sz="1100">
                          <a:effectLst/>
                          <a:latin typeface="Calibri" panose="020F0502020204030204" pitchFamily="34" charset="0"/>
                          <a:ea typeface="Calibri" panose="020F0502020204030204" pitchFamily="34" charset="0"/>
                          <a:cs typeface="Times New Roman" panose="02020603050405020304" pitchFamily="18" charset="0"/>
                        </a:rPr>
                        <a:t> </a:t>
                      </a:r>
                    </a:p>
                  </a:txBody>
                  <a:tcPr marL="0" marR="0" marT="0" marB="0" anchor="ctr">
                    <a:lnL w="12700" cap="flat" cmpd="sng" algn="ctr">
                      <a:solidFill>
                        <a:srgbClr val="000000"/>
                      </a:solidFill>
                      <a:prstDash val="solid"/>
                      <a:round/>
                      <a:headEnd type="none" w="med" len="med"/>
                      <a:tailEnd type="none" w="med" len="med"/>
                    </a:lnL>
                    <a:lnR>
                      <a:noFill/>
                    </a:lnR>
                    <a:lnT>
                      <a:noFill/>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972669071"/>
                  </a:ext>
                </a:extLst>
              </a:tr>
              <a:tr h="376774">
                <a:tc gridSpan="2">
                  <a:txBody>
                    <a:bodyPr/>
                    <a:lstStyle/>
                    <a:p>
                      <a:pPr marL="0" marR="0">
                        <a:lnSpc>
                          <a:spcPct val="107000"/>
                        </a:lnSpc>
                        <a:spcBef>
                          <a:spcPts val="0"/>
                        </a:spcBef>
                        <a:spcAft>
                          <a:spcPts val="0"/>
                        </a:spcAft>
                      </a:pPr>
                      <a:r>
                        <a:rPr lang="en-US" sz="1600" b="1" u="sng" dirty="0">
                          <a:solidFill>
                            <a:srgbClr val="00B0F0"/>
                          </a:solidFill>
                          <a:effectLst/>
                          <a:latin typeface="Times New Roman" panose="02020603050405020304" pitchFamily="18" charset="0"/>
                          <a:ea typeface="Calibri" panose="020F0502020204030204" pitchFamily="34" charset="0"/>
                          <a:cs typeface="Times New Roman" panose="02020603050405020304" pitchFamily="18" charset="0"/>
                          <a:hlinkClick r:id="rId7">
                            <a:extLst>
                              <a:ext uri="{A12FA001-AC4F-418D-AE19-62706E023703}">
                                <ahyp:hlinkClr xmlns:ahyp="http://schemas.microsoft.com/office/drawing/2018/hyperlinkcolor" val="tx"/>
                              </a:ext>
                            </a:extLst>
                          </a:hlinkClick>
                        </a:rPr>
                        <a:t>SOURCE DISCLOSURE FORM</a:t>
                      </a:r>
                      <a:r>
                        <a:rPr lang="en-US" sz="1600" b="1" dirty="0">
                          <a:solidFill>
                            <a:srgbClr val="00B0F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6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a:t>
                      </a:r>
                      <a:r>
                        <a:rPr lang="en-US" sz="1600" b="1"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Bid Solicitation §§4.4.2.3 and 7.1.2)</a:t>
                      </a:r>
                      <a:endParaRPr lang="en-US" sz="16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extLst>
                  <a:ext uri="{0D108BD9-81ED-4DB2-BD59-A6C34878D82A}">
                    <a16:rowId xmlns:a16="http://schemas.microsoft.com/office/drawing/2014/main" val="1124094481"/>
                  </a:ext>
                </a:extLst>
              </a:tr>
              <a:tr h="376774">
                <a:tc gridSpan="2">
                  <a:txBody>
                    <a:bodyPr/>
                    <a:lstStyle/>
                    <a:p>
                      <a:pPr marL="0" marR="0">
                        <a:lnSpc>
                          <a:spcPct val="107000"/>
                        </a:lnSpc>
                        <a:spcBef>
                          <a:spcPts val="0"/>
                        </a:spcBef>
                        <a:spcAft>
                          <a:spcPts val="0"/>
                        </a:spcAft>
                      </a:pPr>
                      <a:r>
                        <a:rPr lang="en-US" sz="1600" b="1" u="sng" dirty="0">
                          <a:solidFill>
                            <a:srgbClr val="00B0F0"/>
                          </a:solidFill>
                          <a:effectLst/>
                          <a:latin typeface="Times New Roman" panose="02020603050405020304" pitchFamily="18" charset="0"/>
                          <a:ea typeface="Calibri" panose="020F0502020204030204" pitchFamily="34" charset="0"/>
                          <a:cs typeface="Times New Roman" panose="02020603050405020304" pitchFamily="18" charset="0"/>
                          <a:hlinkClick r:id="rId8">
                            <a:extLst>
                              <a:ext uri="{A12FA001-AC4F-418D-AE19-62706E023703}">
                                <ahyp:hlinkClr xmlns:ahyp="http://schemas.microsoft.com/office/drawing/2018/hyperlinkcolor" val="tx"/>
                              </a:ext>
                            </a:extLst>
                          </a:hlinkClick>
                        </a:rPr>
                        <a:t>COOPERATIVE PURCHASING FORM</a:t>
                      </a:r>
                      <a:r>
                        <a:rPr lang="en-US" sz="1600" dirty="0">
                          <a:solidFill>
                            <a:srgbClr val="00B0F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600" b="1"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(Bid Solicitation §4.4.6)</a:t>
                      </a:r>
                      <a:endParaRPr lang="en-US" sz="1600" b="1" i="1"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extLst>
                  <a:ext uri="{0D108BD9-81ED-4DB2-BD59-A6C34878D82A}">
                    <a16:rowId xmlns:a16="http://schemas.microsoft.com/office/drawing/2014/main" val="3805331697"/>
                  </a:ext>
                </a:extLst>
              </a:tr>
            </a:tbl>
          </a:graphicData>
        </a:graphic>
      </p:graphicFrame>
    </p:spTree>
    <p:extLst>
      <p:ext uri="{BB962C8B-B14F-4D97-AF65-F5344CB8AC3E}">
        <p14:creationId xmlns:p14="http://schemas.microsoft.com/office/powerpoint/2010/main" val="396910080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4FE6AC-88B0-40F0-A36A-07153EB595B6}"/>
              </a:ext>
            </a:extLst>
          </p:cNvPr>
          <p:cNvSpPr>
            <a:spLocks noGrp="1"/>
          </p:cNvSpPr>
          <p:nvPr>
            <p:ph type="title"/>
          </p:nvPr>
        </p:nvSpPr>
        <p:spPr/>
        <p:txBody>
          <a:bodyPr/>
          <a:lstStyle/>
          <a:p>
            <a:r>
              <a:rPr lang="en-US" sz="2800" dirty="0"/>
              <a:t>Public Works Contractor Registration</a:t>
            </a:r>
            <a:br>
              <a:rPr lang="en-US" sz="2800" dirty="0"/>
            </a:br>
            <a:r>
              <a:rPr lang="en-US" sz="2800" b="1" dirty="0"/>
              <a:t>T1343 – Overhead/Rolling Doors &amp; Operators, Repair/Replace, DOT &amp; Other Agencies</a:t>
            </a:r>
          </a:p>
        </p:txBody>
      </p:sp>
      <p:sp>
        <p:nvSpPr>
          <p:cNvPr id="7" name="Content Placeholder 2">
            <a:extLst>
              <a:ext uri="{FF2B5EF4-FFF2-40B4-BE49-F238E27FC236}">
                <a16:creationId xmlns:a16="http://schemas.microsoft.com/office/drawing/2014/main" id="{2BD74656-2C1A-4654-8FA5-E00EDFE5CAC2}"/>
              </a:ext>
            </a:extLst>
          </p:cNvPr>
          <p:cNvSpPr txBox="1">
            <a:spLocks/>
          </p:cNvSpPr>
          <p:nvPr/>
        </p:nvSpPr>
        <p:spPr>
          <a:xfrm>
            <a:off x="838899" y="2178001"/>
            <a:ext cx="3624044" cy="2113190"/>
          </a:xfrm>
          <a:prstGeom prst="rect">
            <a:avLst/>
          </a:prstGeom>
        </p:spPr>
        <p:txBody>
          <a:bodyPr vert="horz" lIns="91440" tIns="45720" rIns="91440" bIns="45720" rtlCol="0">
            <a:noAutofit/>
          </a:bodyPr>
          <a:lst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a:lstStyle>
          <a:p>
            <a:r>
              <a:rPr lang="en-US" sz="1900" dirty="0"/>
              <a:t>See Bid Solicitation Section 4.4.1.8, </a:t>
            </a:r>
            <a:r>
              <a:rPr lang="en-US" sz="1900" i="1" dirty="0">
                <a:solidFill>
                  <a:srgbClr val="FFFF00"/>
                </a:solidFill>
              </a:rPr>
              <a:t>Public Works Contractor Registration.</a:t>
            </a:r>
          </a:p>
        </p:txBody>
      </p:sp>
      <p:sp>
        <p:nvSpPr>
          <p:cNvPr id="9" name="Content Placeholder 2">
            <a:extLst>
              <a:ext uri="{FF2B5EF4-FFF2-40B4-BE49-F238E27FC236}">
                <a16:creationId xmlns:a16="http://schemas.microsoft.com/office/drawing/2014/main" id="{3BB20071-ECF8-497B-A2DC-52C35062BAF0}"/>
              </a:ext>
            </a:extLst>
          </p:cNvPr>
          <p:cNvSpPr txBox="1">
            <a:spLocks/>
          </p:cNvSpPr>
          <p:nvPr/>
        </p:nvSpPr>
        <p:spPr>
          <a:xfrm>
            <a:off x="365217" y="3570871"/>
            <a:ext cx="3624045" cy="871485"/>
          </a:xfrm>
          <a:prstGeom prst="rect">
            <a:avLst/>
          </a:prstGeom>
        </p:spPr>
        <p:txBody>
          <a:bodyPr vert="horz" lIns="91440" tIns="45720" rIns="91440" bIns="45720" rtlCol="0">
            <a:noAutofit/>
          </a:bodyPr>
          <a:lst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a:lstStyle>
          <a:p>
            <a:r>
              <a:rPr lang="en-US" sz="1800" b="1" dirty="0">
                <a:solidFill>
                  <a:srgbClr val="FF0000"/>
                </a:solidFill>
              </a:rPr>
              <a:t>To all Vendors {Contractors}:</a:t>
            </a:r>
            <a:r>
              <a:rPr lang="en-US" sz="1800" b="1" dirty="0"/>
              <a:t> </a:t>
            </a:r>
            <a:r>
              <a:rPr lang="en-US" sz="1800" dirty="0"/>
              <a:t>Please make sure your firm has its </a:t>
            </a:r>
            <a:r>
              <a:rPr lang="en-US" sz="1800" dirty="0">
                <a:solidFill>
                  <a:srgbClr val="FFFF00"/>
                </a:solidFill>
              </a:rPr>
              <a:t>Public Works Contractor Registration </a:t>
            </a:r>
            <a:r>
              <a:rPr lang="en-US" sz="1800" b="1" u="sng" dirty="0"/>
              <a:t>at the time of Quote due date</a:t>
            </a:r>
            <a:r>
              <a:rPr lang="en-US" sz="1800" b="1" dirty="0"/>
              <a:t>,</a:t>
            </a:r>
            <a:r>
              <a:rPr lang="en-US" sz="1800" dirty="0">
                <a:solidFill>
                  <a:srgbClr val="FFFF00"/>
                </a:solidFill>
              </a:rPr>
              <a:t> </a:t>
            </a:r>
            <a:r>
              <a:rPr lang="en-US" sz="1800" dirty="0"/>
              <a:t>as well as any Subcontractor(s) that may be engaged to perform public work on your firm’s behalf.</a:t>
            </a:r>
            <a:endParaRPr lang="en-US" sz="1800" b="1" u="sng" dirty="0">
              <a:solidFill>
                <a:srgbClr val="FF0000"/>
              </a:solidFill>
            </a:endParaRPr>
          </a:p>
        </p:txBody>
      </p:sp>
      <p:pic>
        <p:nvPicPr>
          <p:cNvPr id="17" name="Content Placeholder 16">
            <a:extLst>
              <a:ext uri="{FF2B5EF4-FFF2-40B4-BE49-F238E27FC236}">
                <a16:creationId xmlns:a16="http://schemas.microsoft.com/office/drawing/2014/main" id="{F5AA4B6A-5D6A-4DBC-8495-A286C5025AF4}"/>
              </a:ext>
            </a:extLst>
          </p:cNvPr>
          <p:cNvPicPr>
            <a:picLocks noGrp="1" noChangeAspect="1"/>
          </p:cNvPicPr>
          <p:nvPr>
            <p:ph idx="1"/>
          </p:nvPr>
        </p:nvPicPr>
        <p:blipFill>
          <a:blip r:embed="rId2"/>
          <a:stretch>
            <a:fillRect/>
          </a:stretch>
        </p:blipFill>
        <p:spPr>
          <a:xfrm>
            <a:off x="3989262" y="2077346"/>
            <a:ext cx="7000316" cy="4246729"/>
          </a:xfrm>
        </p:spPr>
      </p:pic>
    </p:spTree>
    <p:extLst>
      <p:ext uri="{BB962C8B-B14F-4D97-AF65-F5344CB8AC3E}">
        <p14:creationId xmlns:p14="http://schemas.microsoft.com/office/powerpoint/2010/main" val="54096804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1E219A-081A-468E-A07F-19EB60354247}"/>
              </a:ext>
            </a:extLst>
          </p:cNvPr>
          <p:cNvSpPr>
            <a:spLocks noGrp="1"/>
          </p:cNvSpPr>
          <p:nvPr>
            <p:ph type="title"/>
          </p:nvPr>
        </p:nvSpPr>
        <p:spPr>
          <a:xfrm>
            <a:off x="0" y="0"/>
            <a:ext cx="9404723" cy="1400530"/>
          </a:xfrm>
        </p:spPr>
        <p:txBody>
          <a:bodyPr/>
          <a:lstStyle/>
          <a:p>
            <a:r>
              <a:rPr lang="en-US" dirty="0"/>
              <a:t>State-Supplied Price Sheet</a:t>
            </a:r>
            <a:br>
              <a:rPr lang="en-US" dirty="0"/>
            </a:br>
            <a:r>
              <a:rPr kumimoji="0" lang="en-US" sz="3200" b="1" i="0" u="none" strike="noStrike" kern="1200" cap="none" spc="0" normalizeH="0" baseline="0" noProof="0" dirty="0">
                <a:ln>
                  <a:noFill/>
                </a:ln>
                <a:solidFill>
                  <a:srgbClr val="EBEBEB"/>
                </a:solidFill>
                <a:effectLst/>
                <a:uLnTx/>
                <a:uFillTx/>
                <a:latin typeface="Century Gothic" panose="020B0502020202020204"/>
                <a:ea typeface="+mj-ea"/>
                <a:cs typeface="+mj-cs"/>
              </a:rPr>
              <a:t>T1343 – Overhead/Rolling Doors &amp; Operators, Repair/Replace, DOT &amp; Other Agencies</a:t>
            </a:r>
            <a:endParaRPr lang="en-US" dirty="0"/>
          </a:p>
        </p:txBody>
      </p:sp>
      <p:pic>
        <p:nvPicPr>
          <p:cNvPr id="5" name="Content Placeholder 4">
            <a:extLst>
              <a:ext uri="{FF2B5EF4-FFF2-40B4-BE49-F238E27FC236}">
                <a16:creationId xmlns:a16="http://schemas.microsoft.com/office/drawing/2014/main" id="{F7261CC3-01F5-4EDF-98E0-B674456F2E5D}"/>
              </a:ext>
            </a:extLst>
          </p:cNvPr>
          <p:cNvPicPr>
            <a:picLocks noGrp="1" noChangeAspect="1"/>
          </p:cNvPicPr>
          <p:nvPr>
            <p:ph idx="1"/>
          </p:nvPr>
        </p:nvPicPr>
        <p:blipFill>
          <a:blip r:embed="rId2"/>
          <a:stretch>
            <a:fillRect/>
          </a:stretch>
        </p:blipFill>
        <p:spPr>
          <a:xfrm>
            <a:off x="3006671" y="1710501"/>
            <a:ext cx="9000493" cy="4876278"/>
          </a:xfrm>
        </p:spPr>
      </p:pic>
      <p:sp>
        <p:nvSpPr>
          <p:cNvPr id="6" name="Content Placeholder 2">
            <a:extLst>
              <a:ext uri="{FF2B5EF4-FFF2-40B4-BE49-F238E27FC236}">
                <a16:creationId xmlns:a16="http://schemas.microsoft.com/office/drawing/2014/main" id="{0391C911-92B6-4DF7-83A9-CD26EA091D9C}"/>
              </a:ext>
            </a:extLst>
          </p:cNvPr>
          <p:cNvSpPr txBox="1">
            <a:spLocks/>
          </p:cNvSpPr>
          <p:nvPr/>
        </p:nvSpPr>
        <p:spPr>
          <a:xfrm>
            <a:off x="0" y="2119892"/>
            <a:ext cx="3006672" cy="3027607"/>
          </a:xfrm>
          <a:prstGeom prst="rect">
            <a:avLst/>
          </a:prstGeom>
        </p:spPr>
        <p:txBody>
          <a:bodyPr vert="horz" lIns="91440" tIns="45720" rIns="91440" bIns="45720" rtlCol="0">
            <a:normAutofit fontScale="92500" lnSpcReduction="20000"/>
          </a:bodyPr>
          <a:lst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a:lstStyle>
          <a:p>
            <a:r>
              <a:rPr lang="en-US" dirty="0"/>
              <a:t>See Price Sheet Instructions in Bid Solicitation Section 4.4.5.2.A, </a:t>
            </a:r>
            <a:r>
              <a:rPr lang="en-US" i="1" dirty="0">
                <a:solidFill>
                  <a:srgbClr val="FFFF00"/>
                </a:solidFill>
              </a:rPr>
              <a:t>Preventative Maintenance and Repairs (North Region, Central Region, and South Region), </a:t>
            </a:r>
            <a:r>
              <a:rPr lang="en-US" dirty="0"/>
              <a:t>for directions. </a:t>
            </a:r>
          </a:p>
          <a:p>
            <a:r>
              <a:rPr lang="en-US" dirty="0"/>
              <a:t>Price lines 1 – 5.</a:t>
            </a:r>
          </a:p>
        </p:txBody>
      </p:sp>
    </p:spTree>
    <p:extLst>
      <p:ext uri="{BB962C8B-B14F-4D97-AF65-F5344CB8AC3E}">
        <p14:creationId xmlns:p14="http://schemas.microsoft.com/office/powerpoint/2010/main" val="60377038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A88078-F140-433D-B624-4C5634797E46}"/>
              </a:ext>
            </a:extLst>
          </p:cNvPr>
          <p:cNvSpPr>
            <a:spLocks noGrp="1"/>
          </p:cNvSpPr>
          <p:nvPr>
            <p:ph type="title"/>
          </p:nvPr>
        </p:nvSpPr>
        <p:spPr>
          <a:xfrm>
            <a:off x="0" y="0"/>
            <a:ext cx="9404723" cy="1400530"/>
          </a:xfrm>
        </p:spPr>
        <p:txBody>
          <a:bodyPr/>
          <a:lstStyle/>
          <a:p>
            <a:r>
              <a:rPr kumimoji="0" lang="en-US" sz="4200" b="0" i="0" u="none" strike="noStrike" kern="1200" cap="none" spc="0" normalizeH="0" baseline="0" noProof="0" dirty="0">
                <a:ln>
                  <a:noFill/>
                </a:ln>
                <a:solidFill>
                  <a:srgbClr val="EBEBEB"/>
                </a:solidFill>
                <a:effectLst/>
                <a:uLnTx/>
                <a:uFillTx/>
                <a:latin typeface="Century Gothic" panose="020B0502020202020204"/>
                <a:ea typeface="+mj-ea"/>
                <a:cs typeface="+mj-cs"/>
              </a:rPr>
              <a:t>State-Supplied Price Sheet</a:t>
            </a:r>
            <a:br>
              <a:rPr kumimoji="0" lang="en-US" sz="4200" b="0" i="0" u="none" strike="noStrike" kern="1200" cap="none" spc="0" normalizeH="0" baseline="0" noProof="0" dirty="0">
                <a:ln>
                  <a:noFill/>
                </a:ln>
                <a:solidFill>
                  <a:srgbClr val="EBEBEB"/>
                </a:solidFill>
                <a:effectLst/>
                <a:uLnTx/>
                <a:uFillTx/>
                <a:latin typeface="Century Gothic" panose="020B0502020202020204"/>
                <a:ea typeface="+mj-ea"/>
                <a:cs typeface="+mj-cs"/>
              </a:rPr>
            </a:br>
            <a:r>
              <a:rPr kumimoji="0" lang="en-US" sz="3200" b="1" i="0" u="none" strike="noStrike" kern="1200" cap="none" spc="0" normalizeH="0" baseline="0" noProof="0" dirty="0">
                <a:ln>
                  <a:noFill/>
                </a:ln>
                <a:solidFill>
                  <a:srgbClr val="EBEBEB"/>
                </a:solidFill>
                <a:effectLst/>
                <a:uLnTx/>
                <a:uFillTx/>
                <a:latin typeface="Century Gothic" panose="020B0502020202020204"/>
                <a:ea typeface="+mj-ea"/>
                <a:cs typeface="+mj-cs"/>
              </a:rPr>
              <a:t>T1343 – Overhead/Rolling Doors &amp; Operators, Repair/Replace, DOT &amp; Other Agencies</a:t>
            </a:r>
            <a:endParaRPr lang="en-US" dirty="0"/>
          </a:p>
        </p:txBody>
      </p:sp>
      <p:pic>
        <p:nvPicPr>
          <p:cNvPr id="5" name="Content Placeholder 4">
            <a:extLst>
              <a:ext uri="{FF2B5EF4-FFF2-40B4-BE49-F238E27FC236}">
                <a16:creationId xmlns:a16="http://schemas.microsoft.com/office/drawing/2014/main" id="{E5B13455-F93F-431D-8BA9-66EAD0BF4F62}"/>
              </a:ext>
            </a:extLst>
          </p:cNvPr>
          <p:cNvPicPr>
            <a:picLocks noGrp="1" noChangeAspect="1"/>
          </p:cNvPicPr>
          <p:nvPr>
            <p:ph idx="1"/>
          </p:nvPr>
        </p:nvPicPr>
        <p:blipFill>
          <a:blip r:embed="rId2"/>
          <a:stretch>
            <a:fillRect/>
          </a:stretch>
        </p:blipFill>
        <p:spPr>
          <a:xfrm>
            <a:off x="2774197" y="2119892"/>
            <a:ext cx="9221491" cy="4349759"/>
          </a:xfrm>
        </p:spPr>
      </p:pic>
      <p:sp>
        <p:nvSpPr>
          <p:cNvPr id="7" name="Content Placeholder 2">
            <a:extLst>
              <a:ext uri="{FF2B5EF4-FFF2-40B4-BE49-F238E27FC236}">
                <a16:creationId xmlns:a16="http://schemas.microsoft.com/office/drawing/2014/main" id="{93B1E322-C3EB-4CA5-947E-4690FCAE998A}"/>
              </a:ext>
            </a:extLst>
          </p:cNvPr>
          <p:cNvSpPr txBox="1">
            <a:spLocks/>
          </p:cNvSpPr>
          <p:nvPr/>
        </p:nvSpPr>
        <p:spPr>
          <a:xfrm>
            <a:off x="0" y="2119892"/>
            <a:ext cx="2588217" cy="3027607"/>
          </a:xfrm>
          <a:prstGeom prst="rect">
            <a:avLst/>
          </a:prstGeom>
        </p:spPr>
        <p:txBody>
          <a:bodyPr vert="horz" lIns="91440" tIns="45720" rIns="91440" bIns="45720" rtlCol="0">
            <a:noAutofit/>
          </a:bodyPr>
          <a:lst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a:lstStyle>
          <a:p>
            <a:r>
              <a:rPr lang="en-US" sz="1900" dirty="0"/>
              <a:t>See Price Sheet Instructions in Bid Solicitation Section 4.4.5.2.B, </a:t>
            </a:r>
            <a:r>
              <a:rPr lang="en-US" sz="1900" i="1" dirty="0">
                <a:solidFill>
                  <a:srgbClr val="FFFF00"/>
                </a:solidFill>
              </a:rPr>
              <a:t>New Equipment Installation/Parts/Related Materials (Statewide)</a:t>
            </a:r>
            <a:r>
              <a:rPr lang="en-US" sz="1900" dirty="0"/>
              <a:t>for directions. </a:t>
            </a:r>
          </a:p>
          <a:p>
            <a:r>
              <a:rPr lang="en-US" sz="1900" dirty="0"/>
              <a:t>Price lines 1 – 4.</a:t>
            </a:r>
          </a:p>
        </p:txBody>
      </p:sp>
    </p:spTree>
    <p:extLst>
      <p:ext uri="{BB962C8B-B14F-4D97-AF65-F5344CB8AC3E}">
        <p14:creationId xmlns:p14="http://schemas.microsoft.com/office/powerpoint/2010/main" val="47523223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THANK YOU FOR ATTENDING</a:t>
            </a:r>
          </a:p>
        </p:txBody>
      </p:sp>
      <p:sp>
        <p:nvSpPr>
          <p:cNvPr id="3" name="Content Placeholder 2"/>
          <p:cNvSpPr>
            <a:spLocks noGrp="1"/>
          </p:cNvSpPr>
          <p:nvPr>
            <p:ph idx="1"/>
          </p:nvPr>
        </p:nvSpPr>
        <p:spPr/>
        <p:txBody>
          <a:bodyPr/>
          <a:lstStyle/>
          <a:p>
            <a:endParaRPr lang="en-US" dirty="0"/>
          </a:p>
          <a:p>
            <a:endParaRPr lang="en-US" dirty="0"/>
          </a:p>
          <a:p>
            <a:endParaRPr lang="en-US" dirty="0"/>
          </a:p>
        </p:txBody>
      </p:sp>
      <p:sp>
        <p:nvSpPr>
          <p:cNvPr id="4" name="Rectangle 3"/>
          <p:cNvSpPr/>
          <p:nvPr/>
        </p:nvSpPr>
        <p:spPr>
          <a:xfrm>
            <a:off x="353085" y="3105835"/>
            <a:ext cx="11307778" cy="1323439"/>
          </a:xfrm>
          <a:prstGeom prst="rect">
            <a:avLst/>
          </a:prstGeom>
        </p:spPr>
        <p:txBody>
          <a:bodyPr wrap="square">
            <a:spAutoFit/>
          </a:bodyPr>
          <a:lstStyle/>
          <a:p>
            <a:r>
              <a:rPr lang="en-US" sz="4000" dirty="0"/>
              <a:t>Q&amp;A due by </a:t>
            </a:r>
            <a:r>
              <a:rPr lang="en-US" sz="4000" b="1" dirty="0"/>
              <a:t>2pm</a:t>
            </a:r>
            <a:r>
              <a:rPr lang="en-US" sz="4000" dirty="0"/>
              <a:t> on</a:t>
            </a:r>
            <a:r>
              <a:rPr lang="en-US" sz="4000" b="1" dirty="0"/>
              <a:t> October 30, 2020 </a:t>
            </a:r>
            <a:endParaRPr lang="en-US" sz="4000" dirty="0"/>
          </a:p>
          <a:p>
            <a:r>
              <a:rPr lang="en-US" sz="4000" dirty="0"/>
              <a:t>Quotes due by </a:t>
            </a:r>
            <a:r>
              <a:rPr lang="en-US" sz="4000" b="1" dirty="0"/>
              <a:t>2pm</a:t>
            </a:r>
            <a:r>
              <a:rPr lang="en-US" sz="4000" dirty="0"/>
              <a:t> on </a:t>
            </a:r>
            <a:r>
              <a:rPr lang="en-US" sz="4000" b="1" dirty="0"/>
              <a:t>December 1, 2020</a:t>
            </a:r>
            <a:endParaRPr lang="en-US" sz="4000" dirty="0">
              <a:highlight>
                <a:srgbClr val="00FFFF"/>
              </a:highlight>
            </a:endParaRPr>
          </a:p>
        </p:txBody>
      </p:sp>
    </p:spTree>
    <p:extLst>
      <p:ext uri="{BB962C8B-B14F-4D97-AF65-F5344CB8AC3E}">
        <p14:creationId xmlns:p14="http://schemas.microsoft.com/office/powerpoint/2010/main" val="423852776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docProps/app.xml><?xml version="1.0" encoding="utf-8"?>
<Properties xmlns="http://schemas.openxmlformats.org/officeDocument/2006/extended-properties" xmlns:vt="http://schemas.openxmlformats.org/officeDocument/2006/docPropsVTypes">
  <Template>Ion</Template>
  <TotalTime>1934</TotalTime>
  <Words>1271</Words>
  <Application>Microsoft Office PowerPoint</Application>
  <PresentationFormat>Widescreen</PresentationFormat>
  <Paragraphs>84</Paragraphs>
  <Slides>16</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16</vt:i4>
      </vt:variant>
    </vt:vector>
  </HeadingPairs>
  <TitlesOfParts>
    <vt:vector size="23" baseType="lpstr">
      <vt:lpstr>Arial</vt:lpstr>
      <vt:lpstr>Calibri</vt:lpstr>
      <vt:lpstr>Century Gothic</vt:lpstr>
      <vt:lpstr>Symbol</vt:lpstr>
      <vt:lpstr>Times New Roman</vt:lpstr>
      <vt:lpstr>Wingdings 3</vt:lpstr>
      <vt:lpstr>Ion</vt:lpstr>
      <vt:lpstr>Optional Pre-Quote Conference T1343 – Overhead/Rolling Doors &amp; Operators, Repair/Replace, DOT &amp; Other Agencies  20DPP00552</vt:lpstr>
      <vt:lpstr>WELCOME &amp; INTRODUCTIONS </vt:lpstr>
      <vt:lpstr>PURPOSE &amp; GENERAL INFORMATION</vt:lpstr>
      <vt:lpstr>BID SOLICITATION AT A GLANCE</vt:lpstr>
      <vt:lpstr>BID SOLICITATION AT A GLANCE</vt:lpstr>
      <vt:lpstr>PRICE SHEET PITFALLS</vt:lpstr>
      <vt:lpstr>OTHER HELPFUL TIPS</vt:lpstr>
      <vt:lpstr>PowerPoint Presentation</vt:lpstr>
      <vt:lpstr>PowerPoint Presentation</vt:lpstr>
      <vt:lpstr>PowerPoint Presentation</vt:lpstr>
      <vt:lpstr>Vendor {Bidder} Checklist PART #1: FORMS, REGISTRATIONS AND CERTIFICATIONS THAT MUST BE   SUBMITTED BY THE VENDOR WITH THE QUOTE  </vt:lpstr>
      <vt:lpstr>Vendor {Bidder} Checklist  PART #2: FORMS, REGISTRATIONS AND CERTIFICATIONS THAT SHOULD BE SUBMITTED BY THE VENDOR WITH THE QUOTE. THESE FORMS MUST BE SUBMITTED PRIOR TO THE AWARD OF THE MASTER BLANKET PURCHASE ORDER. </vt:lpstr>
      <vt:lpstr>Public Works Contractor Registration T1343 – Overhead/Rolling Doors &amp; Operators, Repair/Replace, DOT &amp; Other Agencies</vt:lpstr>
      <vt:lpstr>State-Supplied Price Sheet T1343 – Overhead/Rolling Doors &amp; Operators, Repair/Replace, DOT &amp; Other Agencies</vt:lpstr>
      <vt:lpstr>State-Supplied Price Sheet T1343 – Overhead/Rolling Doors &amp; Operators, Repair/Replace, DOT &amp; Other Agencies</vt:lpstr>
      <vt:lpstr>THANK YOU FOR ATTENDING</vt:lpstr>
    </vt:vector>
  </TitlesOfParts>
  <Company>Division of Revenue and Enterprise Services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Optional Pre-Quote Conference Bid Solicitation 20DPP00531</dc:title>
  <dc:creator>Fletcher, Shana</dc:creator>
  <cp:lastModifiedBy>Doug Albin</cp:lastModifiedBy>
  <cp:revision>89</cp:revision>
  <cp:lastPrinted>2020-02-11T14:28:14Z</cp:lastPrinted>
  <dcterms:created xsi:type="dcterms:W3CDTF">2020-01-31T19:31:42Z</dcterms:created>
  <dcterms:modified xsi:type="dcterms:W3CDTF">2020-10-08T17:01:46Z</dcterms:modified>
</cp:coreProperties>
</file>