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1" d="100"/>
          <a:sy n="81" d="100"/>
        </p:scale>
        <p:origin x="72" y="2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9/10/2020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5400" dirty="0" smtClean="0"/>
              <a:t>T1954 - Professional Auctioneer Services for Vehicles and Heavy Equipment - DSS </a:t>
            </a:r>
            <a:endParaRPr lang="en-US" sz="5400" dirty="0"/>
          </a:p>
        </p:txBody>
      </p:sp>
      <p:sp>
        <p:nvSpPr>
          <p:cNvPr id="3" name="Subtitle 2"/>
          <p:cNvSpPr>
            <a:spLocks noGrp="1"/>
          </p:cNvSpPr>
          <p:nvPr>
            <p:ph type="subTitle" idx="1"/>
          </p:nvPr>
        </p:nvSpPr>
        <p:spPr>
          <a:xfrm>
            <a:off x="1154955" y="4777380"/>
            <a:ext cx="8825658" cy="1279388"/>
          </a:xfrm>
        </p:spPr>
        <p:txBody>
          <a:bodyPr>
            <a:normAutofit fontScale="92500" lnSpcReduction="20000"/>
          </a:bodyPr>
          <a:lstStyle/>
          <a:p>
            <a:r>
              <a:rPr lang="en-US" sz="2800" dirty="0" smtClean="0"/>
              <a:t>Vendor {bidder} electronic questions  due by 2pm, </a:t>
            </a:r>
            <a:r>
              <a:rPr lang="en-US" sz="2800" dirty="0" smtClean="0"/>
              <a:t>10/06/2020</a:t>
            </a:r>
            <a:endParaRPr lang="en-US" sz="2800" dirty="0" smtClean="0"/>
          </a:p>
          <a:p>
            <a:r>
              <a:rPr lang="en-US" sz="2800" dirty="0" smtClean="0"/>
              <a:t>Quotes due by 2pm, </a:t>
            </a:r>
            <a:r>
              <a:rPr lang="en-US" sz="2800" dirty="0" smtClean="0"/>
              <a:t>10/27/2020</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Please identify yourself and the firm you represent when prompted during roll-call so that you are properly logged for attending the conference.</a:t>
            </a:r>
          </a:p>
          <a:p>
            <a:r>
              <a:rPr lang="en-US" dirty="0" smtClean="0"/>
              <a:t>Please mute your phone at all times unless speaking.</a:t>
            </a:r>
            <a:endParaRPr lang="en-US" dirty="0"/>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Cover page: Submission dates and set-aside requirements</a:t>
            </a:r>
          </a:p>
          <a:p>
            <a:r>
              <a:rPr lang="en-US" dirty="0" smtClean="0"/>
              <a:t>Section 1: Purpose, background, Q&amp;A and exceptions, Bid Amendments, Quote content, support</a:t>
            </a:r>
          </a:p>
          <a:p>
            <a:r>
              <a:rPr lang="en-US" dirty="0" smtClean="0"/>
              <a:t>Section 2: Definitions</a:t>
            </a:r>
          </a:p>
          <a:p>
            <a:r>
              <a:rPr lang="en-US" dirty="0" smtClean="0"/>
              <a:t>Section 3: Scope of Work</a:t>
            </a:r>
          </a:p>
          <a:p>
            <a:r>
              <a:rPr lang="en-US" dirty="0" smtClean="0"/>
              <a:t>Section 4: Quote submission requirements including forms, Vendor {Bidder} demonstration of its ability to complete the Scope of Work, financial capability, and price sheet, as well as additional terms and prohibition on conflicting </a:t>
            </a:r>
            <a:r>
              <a:rPr lang="en-US" dirty="0"/>
              <a:t>terms and </a:t>
            </a:r>
            <a:r>
              <a:rPr lang="en-US" dirty="0" smtClean="0"/>
              <a:t>conditions </a:t>
            </a:r>
          </a:p>
          <a:p>
            <a:r>
              <a:rPr lang="en-US" dirty="0" smtClean="0"/>
              <a:t>Section 5: Contractual language including term, staff substitutions, ownership of materials, additional work, additional insurance requirements.</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20000"/>
          </a:bodyPr>
          <a:lstStyle/>
          <a:p>
            <a:r>
              <a:rPr lang="en-US" sz="1900" dirty="0" smtClean="0"/>
              <a:t>Section 6: Evaluation criteria, clarifications, best and final offer</a:t>
            </a:r>
          </a:p>
          <a:p>
            <a:r>
              <a:rPr lang="en-US" sz="1900" dirty="0" smtClean="0"/>
              <a:t>Section 7: Pre-award requirements</a:t>
            </a:r>
          </a:p>
          <a:p>
            <a:r>
              <a:rPr lang="en-US" sz="1900" dirty="0" smtClean="0"/>
              <a:t>Section 8: State Contract Manager </a:t>
            </a:r>
          </a:p>
          <a:p>
            <a:r>
              <a:rPr lang="en-US" sz="1900" dirty="0" smtClean="0"/>
              <a:t>Section 9: Standard Terms and Conditions</a:t>
            </a:r>
            <a:endParaRPr lang="en-US" sz="1900" dirty="0"/>
          </a:p>
          <a:p>
            <a:r>
              <a:rPr lang="en-US" sz="1900" dirty="0" smtClean="0"/>
              <a:t>Reminders</a:t>
            </a:r>
          </a:p>
          <a:p>
            <a:pPr lvl="1"/>
            <a:r>
              <a:rPr lang="en-US" sz="1900" dirty="0" smtClean="0"/>
              <a:t>Review Bid Solicitation in its entirety and submit any questions prior to the deadline including exceptions. Updated documents will be posted in NJSTART and should be reviewed as posted.</a:t>
            </a:r>
          </a:p>
          <a:p>
            <a:pPr lvl="1"/>
            <a:r>
              <a:rPr lang="en-US" sz="1900"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sz="1900" dirty="0" smtClean="0"/>
              <a:t>Price </a:t>
            </a:r>
            <a:r>
              <a:rPr lang="en-US" sz="1900" dirty="0"/>
              <a:t>Sheet must be </a:t>
            </a:r>
            <a:r>
              <a:rPr lang="en-US" sz="1900" dirty="0" smtClean="0"/>
              <a:t>completed in its entirety with </a:t>
            </a:r>
            <a:r>
              <a:rPr lang="en-US" sz="1900" dirty="0"/>
              <a:t>no </a:t>
            </a:r>
            <a:r>
              <a:rPr lang="en-US" sz="1900" dirty="0" smtClean="0"/>
              <a:t>lines added or removed, or additional language or fees referenced</a:t>
            </a:r>
            <a:endParaRPr lang="en-US" sz="19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2000"/>
                                        <p:tgtEl>
                                          <p:spTgt spid="3">
                                            <p:txEl>
                                              <p:pRg st="5" end="5"/>
                                            </p:txEl>
                                          </p:spTgt>
                                        </p:tgtEl>
                                      </p:cBhvr>
                                    </p:animEffect>
                                    <p:anim calcmode="lin" valueType="num">
                                      <p:cBhvr>
                                        <p:cTn id="41"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5" end="5"/>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2000"/>
                                        <p:tgtEl>
                                          <p:spTgt spid="3">
                                            <p:txEl>
                                              <p:pRg st="6" end="6"/>
                                            </p:txEl>
                                          </p:spTgt>
                                        </p:tgtEl>
                                      </p:cBhvr>
                                    </p:animEffect>
                                    <p:anim calcmode="lin" valueType="num">
                                      <p:cBhvr>
                                        <p:cTn id="46"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6" end="6"/>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2000"/>
                                        <p:tgtEl>
                                          <p:spTgt spid="3">
                                            <p:txEl>
                                              <p:pRg st="7" end="7"/>
                                            </p:txEl>
                                          </p:spTgt>
                                        </p:tgtEl>
                                      </p:cBhvr>
                                    </p:animEffect>
                                    <p:anim calcmode="lin" valueType="num">
                                      <p:cBhvr>
                                        <p:cTn id="51"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2554545"/>
          </a:xfrm>
          <a:prstGeom prst="rect">
            <a:avLst/>
          </a:prstGeom>
        </p:spPr>
        <p:txBody>
          <a:bodyPr wrap="square">
            <a:spAutoFit/>
          </a:bodyPr>
          <a:lstStyle/>
          <a:p>
            <a:r>
              <a:rPr lang="en-US" sz="4000" dirty="0" smtClean="0"/>
              <a:t>Vendor {Bidder} Electronic Questions due </a:t>
            </a:r>
            <a:r>
              <a:rPr lang="en-US" sz="4000" dirty="0"/>
              <a:t>by </a:t>
            </a:r>
            <a:r>
              <a:rPr lang="en-US" sz="4000" dirty="0" smtClean="0"/>
              <a:t>2pm, </a:t>
            </a:r>
            <a:r>
              <a:rPr lang="en-US" sz="4000" dirty="0" smtClean="0"/>
              <a:t>10/06/2020</a:t>
            </a:r>
            <a:endParaRPr lang="en-US" sz="4000" dirty="0" smtClean="0"/>
          </a:p>
          <a:p>
            <a:endParaRPr lang="en-US" sz="4000" dirty="0"/>
          </a:p>
          <a:p>
            <a:r>
              <a:rPr lang="en-US" sz="4000" dirty="0" smtClean="0"/>
              <a:t>Quotes </a:t>
            </a:r>
            <a:r>
              <a:rPr lang="en-US" sz="4000" dirty="0"/>
              <a:t>due by </a:t>
            </a:r>
            <a:r>
              <a:rPr lang="en-US" sz="4000" dirty="0" smtClean="0"/>
              <a:t>2pm, </a:t>
            </a:r>
            <a:r>
              <a:rPr lang="en-US" sz="4000" dirty="0" smtClean="0"/>
              <a:t>10/27</a:t>
            </a:r>
            <a:r>
              <a:rPr lang="en-US" sz="4000" dirty="0" smtClean="0"/>
              <a:t>/2020</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1049</TotalTime>
  <Words>777</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T1954 - Professional Auctioneer Services for Vehicles and Heavy Equipment - DSS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Taylor, Valerie</cp:lastModifiedBy>
  <cp:revision>56</cp:revision>
  <cp:lastPrinted>2020-02-11T14:28:14Z</cp:lastPrinted>
  <dcterms:created xsi:type="dcterms:W3CDTF">2020-01-31T19:31:42Z</dcterms:created>
  <dcterms:modified xsi:type="dcterms:W3CDTF">2020-09-10T18:40:36Z</dcterms:modified>
</cp:coreProperties>
</file>