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70" r:id="rId5"/>
    <p:sldId id="271" r:id="rId6"/>
    <p:sldId id="268" r:id="rId7"/>
    <p:sldId id="269" r:id="rId8"/>
    <p:sldId id="273" r:id="rId9"/>
    <p:sldId id="275" r:id="rId10"/>
    <p:sldId id="276" r:id="rId11"/>
    <p:sldId id="277" r:id="rId12"/>
    <p:sldId id="272" r:id="rId13"/>
    <p:sldId id="274" r:id="rId14"/>
    <p:sldId id="267" r:id="rId15"/>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08FBE"/>
    <a:srgbClr val="3D7DB1"/>
    <a:srgbClr val="3E8DB0"/>
    <a:srgbClr val="4091AE"/>
    <a:srgbClr val="4875A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5" d="100"/>
          <a:sy n="115" d="100"/>
        </p:scale>
        <p:origin x="372" y="108"/>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2/8/2021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2/8/2021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2/8/2021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2/8/2021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2/8/2021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2/8/2021</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2/8/2021</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2/8/2021</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2/8/2021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2/8/2021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2/8/2021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2/8/2021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2/8/2021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2/8/2021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2/8/2021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2/8/2021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2/8/2021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2/8/2021</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www.state.nj.us/treasury/purchase/forms/OwnershipDisclosure.pdf" TargetMode="External"/><Relationship Id="rId2" Type="http://schemas.openxmlformats.org/officeDocument/2006/relationships/hyperlink" Target="http://www.state.nj.us/treasury/purchase/forms/OfferandAcceptance.pdf" TargetMode="External"/><Relationship Id="rId1" Type="http://schemas.openxmlformats.org/officeDocument/2006/relationships/slideLayout" Target="../slideLayouts/slideLayout2.xml"/><Relationship Id="rId5" Type="http://schemas.openxmlformats.org/officeDocument/2006/relationships/hyperlink" Target="https://www.nj.gov/njbusiness/contracting/" TargetMode="External"/><Relationship Id="rId4" Type="http://schemas.openxmlformats.org/officeDocument/2006/relationships/hyperlink" Target="http://www.state.nj.us/treasury/purchase/forms/SubcontractorUtilizationPlan.pdf" TargetMode="External"/></Relationships>
</file>

<file path=ppt/slides/_rels/slide10.xml.rels><?xml version="1.0" encoding="UTF-8" standalone="yes"?>
<Relationships xmlns="http://schemas.openxmlformats.org/package/2006/relationships"><Relationship Id="rId8" Type="http://schemas.openxmlformats.org/officeDocument/2006/relationships/hyperlink" Target="http://www.state.nj.us/treasury/purchase/forms/CooperativePurchasingForm.pdf" TargetMode="External"/><Relationship Id="rId3" Type="http://schemas.openxmlformats.org/officeDocument/2006/relationships/hyperlink" Target="https://www.state.nj.us/treasury/revenue/busregcert.shtml" TargetMode="External"/><Relationship Id="rId7" Type="http://schemas.openxmlformats.org/officeDocument/2006/relationships/hyperlink" Target="http://www.state.nj.us/treasury/purchase/forms/SourceDisclosureCertification.pdf" TargetMode="External"/><Relationship Id="rId2" Type="http://schemas.openxmlformats.org/officeDocument/2006/relationships/hyperlink" Target="http://www.state.nj.us/treasury/purchase/forms/DisclosureofInvestmentActivitiesinIran.pdf" TargetMode="External"/><Relationship Id="rId1" Type="http://schemas.openxmlformats.org/officeDocument/2006/relationships/slideLayout" Target="../slideLayouts/slideLayout2.xml"/><Relationship Id="rId6" Type="http://schemas.openxmlformats.org/officeDocument/2006/relationships/hyperlink" Target="http://www.state.nj.us/treasury/purchase/forms/AA_%20Supplement.pdf" TargetMode="External"/><Relationship Id="rId5" Type="http://schemas.openxmlformats.org/officeDocument/2006/relationships/hyperlink" Target="http://www.state.nj.us/treasury/purchase/forms/eo134/Chapter51.pdf" TargetMode="External"/><Relationship Id="rId4" Type="http://schemas.openxmlformats.org/officeDocument/2006/relationships/hyperlink" Target="https://www1.state.nj.us/TYTR_BRC/jsp/BRCLoginJsp.jsp" TargetMode="Externa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4400" dirty="0"/>
              <a:t>Optional Pre-Quote Conference</a:t>
            </a:r>
            <a:br>
              <a:rPr lang="en-US" sz="4400" dirty="0"/>
            </a:br>
            <a:r>
              <a:rPr lang="en-US" sz="4400" dirty="0"/>
              <a:t>T0704 – Vehicle Collision Repairs for Dept. of the Treasury and Division of State Police</a:t>
            </a:r>
            <a:br>
              <a:rPr lang="en-US" sz="4400" dirty="0"/>
            </a:br>
            <a:r>
              <a:rPr lang="en-US" sz="4400" dirty="0"/>
              <a:t>20DPP00539 </a:t>
            </a:r>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a:t>Q&amp;a due by 2pm March 3, 2021</a:t>
            </a:r>
          </a:p>
          <a:p>
            <a:r>
              <a:rPr lang="en-US" sz="2800" dirty="0"/>
              <a:t>Quotes due by March 30, 2021</a:t>
            </a:r>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a:bodyPr>
          <a:lstStyle/>
          <a:p>
            <a:r>
              <a:rPr lang="en-US" dirty="0"/>
              <a:t>Please identify yourself and the firm you represent when prompted during roll-call so that you are properly logged for attending the conference.</a:t>
            </a:r>
          </a:p>
          <a:p>
            <a:r>
              <a:rPr lang="en-US" dirty="0"/>
              <a:t>Please mute your phone at all times unless speaking.</a:t>
            </a:r>
          </a:p>
          <a:p>
            <a:r>
              <a:rPr lang="en-US" dirty="0"/>
              <a:t>Please identify yourself and the firm you represent prior to asking a question.</a:t>
            </a:r>
          </a:p>
          <a:p>
            <a:r>
              <a:rPr lang="en-US" dirty="0"/>
              <a:t>Please make sure you are registered in NJSTART, and that your contact information remains current.  </a:t>
            </a:r>
          </a:p>
          <a:p>
            <a:pPr lvl="1"/>
            <a:r>
              <a:rPr lang="en-US" dirty="0"/>
              <a:t>NJSTART Vendor email support: </a:t>
            </a:r>
            <a:r>
              <a:rPr lang="en-US" b="1" dirty="0"/>
              <a:t>njstart@treas.nj.gov</a:t>
            </a:r>
            <a:r>
              <a:rPr lang="en-US" dirty="0"/>
              <a:t/>
            </a:r>
            <a:br>
              <a:rPr lang="en-US" dirty="0"/>
            </a:br>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only address procedural questions regarding the Bid Solicitation and Quote submission requirements. </a:t>
            </a:r>
          </a:p>
          <a:p>
            <a:r>
              <a:rPr lang="en-US" dirty="0"/>
              <a:t>No questions relating to the Scope of Work or the services or products required in the Bid Solicitation will be addressed. Vendors must utilize the Q&amp;A Tab of the Bid Solicitation in NJSTART to submit those questions electronically.</a:t>
            </a:r>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lnSpcReduction="10000"/>
          </a:bodyPr>
          <a:lstStyle/>
          <a:p>
            <a:r>
              <a:rPr lang="en-US" dirty="0"/>
              <a:t>Cover page: Submission dates and set-aside requirements</a:t>
            </a:r>
          </a:p>
          <a:p>
            <a:r>
              <a:rPr lang="en-US" dirty="0"/>
              <a:t>Section 1: Purpose, background, Q&amp;A and exceptions, Bid Amendments, Quote content, support</a:t>
            </a:r>
          </a:p>
          <a:p>
            <a:r>
              <a:rPr lang="en-US" dirty="0"/>
              <a:t>Section 2: Definitions</a:t>
            </a:r>
          </a:p>
          <a:p>
            <a:r>
              <a:rPr lang="en-US" dirty="0"/>
              <a:t>Section 3: Scope of Work </a:t>
            </a:r>
          </a:p>
          <a:p>
            <a:r>
              <a:rPr lang="en-US" dirty="0"/>
              <a:t>Section 4: Quote submission requirements including forms, technical approach, schedules, draft plans, resumes, firm experience, financial capability, and price sheet, as well as additional terms and prohibition on conflicting terms and conditions </a:t>
            </a:r>
          </a:p>
          <a:p>
            <a:r>
              <a:rPr lang="en-US" dirty="0"/>
              <a:t>Section 5: Contractual language including term, staff substitutions, ownership of materials, additional work, supplemental indemnification</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fontScale="85000" lnSpcReduction="20000"/>
          </a:bodyPr>
          <a:lstStyle/>
          <a:p>
            <a:r>
              <a:rPr lang="en-US" dirty="0"/>
              <a:t>Section 6: Evaluation criteria, clarifications, best and final offer</a:t>
            </a:r>
          </a:p>
          <a:p>
            <a:r>
              <a:rPr lang="en-US" dirty="0"/>
              <a:t>Section 7: Pre-award requirements</a:t>
            </a:r>
          </a:p>
          <a:p>
            <a:r>
              <a:rPr lang="en-US" dirty="0"/>
              <a:t>Section 8: State Contract Manager </a:t>
            </a:r>
          </a:p>
          <a:p>
            <a:r>
              <a:rPr lang="en-US" dirty="0"/>
              <a:t>Section 9: Standard Terms and Conditions</a:t>
            </a:r>
          </a:p>
          <a:p>
            <a:endParaRPr lang="en-US" dirty="0"/>
          </a:p>
          <a:p>
            <a:r>
              <a:rPr lang="en-US" dirty="0"/>
              <a:t>Reminders</a:t>
            </a:r>
          </a:p>
          <a:p>
            <a:pPr lvl="1"/>
            <a:r>
              <a:rPr lang="en-US" dirty="0"/>
              <a:t>Review Bid Solicitation in its entirety and submit any questions prior to the deadline including exceptions. Updated documents will be posted in NJSTART and should be reviewed as posted.</a:t>
            </a:r>
          </a:p>
          <a:p>
            <a:pPr lvl="1"/>
            <a:r>
              <a:rPr lang="en-US" dirty="0"/>
              <a:t>Submit Quotes on time addressing all mandatory requirements including forms, or Quote may be deemed non-responsive. “Shall” denotes a mandatory requirement; however, not submitting requested information (“should”) could impact technical score</a:t>
            </a:r>
          </a:p>
          <a:p>
            <a:pPr lvl="1"/>
            <a:r>
              <a:rPr lang="en-US" dirty="0"/>
              <a:t>Price Sheet must be completed in its entirety with no lines added or removed, or additional language or fees referenced</a:t>
            </a:r>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2000"/>
                                        <p:tgtEl>
                                          <p:spTgt spid="3">
                                            <p:txEl>
                                              <p:pRg st="5" end="5"/>
                                            </p:txEl>
                                          </p:spTgt>
                                        </p:tgtEl>
                                      </p:cBhvr>
                                    </p:animEffect>
                                    <p:anim calcmode="lin" valueType="num">
                                      <p:cBhvr>
                                        <p:cTn id="36"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5" end="5"/>
                                            </p:txEl>
                                          </p:spTgt>
                                        </p:tgtEl>
                                        <p:attrNameLst>
                                          <p:attrName>ppt_h</p:attrName>
                                        </p:attrNameLst>
                                      </p:cBhvr>
                                      <p:tavLst>
                                        <p:tav tm="0">
                                          <p:val>
                                            <p:strVal val="#ppt_h"/>
                                          </p:val>
                                        </p:tav>
                                        <p:tav tm="100000">
                                          <p:val>
                                            <p:strVal val="#ppt_h"/>
                                          </p:val>
                                        </p:tav>
                                      </p:tavLst>
                                    </p:anim>
                                  </p:childTnLst>
                                </p:cTn>
                              </p:par>
                              <p:par>
                                <p:cTn id="38" presetID="45" presetClass="entr" presetSubtype="0" fill="hold" grpId="0" nodeType="withEffect">
                                  <p:stCondLst>
                                    <p:cond delay="0"/>
                                  </p:stCondLst>
                                  <p:childTnLst>
                                    <p:set>
                                      <p:cBhvr>
                                        <p:cTn id="39" dur="1" fill="hold">
                                          <p:stCondLst>
                                            <p:cond delay="0"/>
                                          </p:stCondLst>
                                        </p:cTn>
                                        <p:tgtEl>
                                          <p:spTgt spid="3">
                                            <p:txEl>
                                              <p:pRg st="6" end="6"/>
                                            </p:txEl>
                                          </p:spTgt>
                                        </p:tgtEl>
                                        <p:attrNameLst>
                                          <p:attrName>style.visibility</p:attrName>
                                        </p:attrNameLst>
                                      </p:cBhvr>
                                      <p:to>
                                        <p:strVal val="visible"/>
                                      </p:to>
                                    </p:set>
                                    <p:animEffect transition="in" filter="fade">
                                      <p:cBhvr>
                                        <p:cTn id="40" dur="2000"/>
                                        <p:tgtEl>
                                          <p:spTgt spid="3">
                                            <p:txEl>
                                              <p:pRg st="6" end="6"/>
                                            </p:txEl>
                                          </p:spTgt>
                                        </p:tgtEl>
                                      </p:cBhvr>
                                    </p:animEffect>
                                    <p:anim calcmode="lin" valueType="num">
                                      <p:cBhvr>
                                        <p:cTn id="41"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42" dur="2000" fill="hold"/>
                                        <p:tgtEl>
                                          <p:spTgt spid="3">
                                            <p:txEl>
                                              <p:pRg st="6" end="6"/>
                                            </p:txEl>
                                          </p:spTgt>
                                        </p:tgtEl>
                                        <p:attrNameLst>
                                          <p:attrName>ppt_h</p:attrName>
                                        </p:attrNameLst>
                                      </p:cBhvr>
                                      <p:tavLst>
                                        <p:tav tm="0">
                                          <p:val>
                                            <p:strVal val="#ppt_h"/>
                                          </p:val>
                                        </p:tav>
                                        <p:tav tm="100000">
                                          <p:val>
                                            <p:strVal val="#ppt_h"/>
                                          </p:val>
                                        </p:tav>
                                      </p:tavLst>
                                    </p:anim>
                                  </p:childTnLst>
                                </p:cTn>
                              </p:par>
                              <p:par>
                                <p:cTn id="43" presetID="45" presetClass="entr" presetSubtype="0" fill="hold" grpId="0" nodeType="withEffect">
                                  <p:stCondLst>
                                    <p:cond delay="0"/>
                                  </p:stCondLst>
                                  <p:childTnLst>
                                    <p:set>
                                      <p:cBhvr>
                                        <p:cTn id="44" dur="1" fill="hold">
                                          <p:stCondLst>
                                            <p:cond delay="0"/>
                                          </p:stCondLst>
                                        </p:cTn>
                                        <p:tgtEl>
                                          <p:spTgt spid="3">
                                            <p:txEl>
                                              <p:pRg st="7" end="7"/>
                                            </p:txEl>
                                          </p:spTgt>
                                        </p:tgtEl>
                                        <p:attrNameLst>
                                          <p:attrName>style.visibility</p:attrName>
                                        </p:attrNameLst>
                                      </p:cBhvr>
                                      <p:to>
                                        <p:strVal val="visible"/>
                                      </p:to>
                                    </p:set>
                                    <p:animEffect transition="in" filter="fade">
                                      <p:cBhvr>
                                        <p:cTn id="45" dur="2000"/>
                                        <p:tgtEl>
                                          <p:spTgt spid="3">
                                            <p:txEl>
                                              <p:pRg st="7" end="7"/>
                                            </p:txEl>
                                          </p:spTgt>
                                        </p:tgtEl>
                                      </p:cBhvr>
                                    </p:animEffect>
                                    <p:anim calcmode="lin" valueType="num">
                                      <p:cBhvr>
                                        <p:cTn id="46"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47" dur="2000" fill="hold"/>
                                        <p:tgtEl>
                                          <p:spTgt spid="3">
                                            <p:txEl>
                                              <p:pRg st="7" end="7"/>
                                            </p:txEl>
                                          </p:spTgt>
                                        </p:tgtEl>
                                        <p:attrNameLst>
                                          <p:attrName>ppt_h</p:attrName>
                                        </p:attrNameLst>
                                      </p:cBhvr>
                                      <p:tavLst>
                                        <p:tav tm="0">
                                          <p:val>
                                            <p:strVal val="#ppt_h"/>
                                          </p:val>
                                        </p:tav>
                                        <p:tav tm="100000">
                                          <p:val>
                                            <p:strVal val="#ppt_h"/>
                                          </p:val>
                                        </p:tav>
                                      </p:tavLst>
                                    </p:anim>
                                  </p:childTnLst>
                                </p:cTn>
                              </p:par>
                              <p:par>
                                <p:cTn id="48" presetID="45" presetClass="entr" presetSubtype="0" fill="hold" grpId="0" nodeType="withEffect">
                                  <p:stCondLst>
                                    <p:cond delay="0"/>
                                  </p:stCondLst>
                                  <p:childTnLst>
                                    <p:set>
                                      <p:cBhvr>
                                        <p:cTn id="49" dur="1" fill="hold">
                                          <p:stCondLst>
                                            <p:cond delay="0"/>
                                          </p:stCondLst>
                                        </p:cTn>
                                        <p:tgtEl>
                                          <p:spTgt spid="3">
                                            <p:txEl>
                                              <p:pRg st="8" end="8"/>
                                            </p:txEl>
                                          </p:spTgt>
                                        </p:tgtEl>
                                        <p:attrNameLst>
                                          <p:attrName>style.visibility</p:attrName>
                                        </p:attrNameLst>
                                      </p:cBhvr>
                                      <p:to>
                                        <p:strVal val="visible"/>
                                      </p:to>
                                    </p:set>
                                    <p:animEffect transition="in" filter="fade">
                                      <p:cBhvr>
                                        <p:cTn id="50" dur="2000"/>
                                        <p:tgtEl>
                                          <p:spTgt spid="3">
                                            <p:txEl>
                                              <p:pRg st="8" end="8"/>
                                            </p:txEl>
                                          </p:spTgt>
                                        </p:tgtEl>
                                      </p:cBhvr>
                                    </p:animEffect>
                                    <p:anim calcmode="lin" valueType="num">
                                      <p:cBhvr>
                                        <p:cTn id="51" dur="2000" fill="hold"/>
                                        <p:tgtEl>
                                          <p:spTgt spid="3">
                                            <p:txEl>
                                              <p:pRg st="8" end="8"/>
                                            </p:txEl>
                                          </p:spTgt>
                                        </p:tgtEl>
                                        <p:attrNameLst>
                                          <p:attrName>ppt_w</p:attrName>
                                        </p:attrNameLst>
                                      </p:cBhvr>
                                      <p:tavLst>
                                        <p:tav tm="0" fmla="#ppt_w*sin(2.5*pi*$)">
                                          <p:val>
                                            <p:fltVal val="0"/>
                                          </p:val>
                                        </p:tav>
                                        <p:tav tm="100000">
                                          <p:val>
                                            <p:fltVal val="1"/>
                                          </p:val>
                                        </p:tav>
                                      </p:tavLst>
                                    </p:anim>
                                    <p:anim calcmode="lin" valueType="num">
                                      <p:cBhvr>
                                        <p:cTn id="52" dur="2000" fill="hold"/>
                                        <p:tgtEl>
                                          <p:spTgt spid="3">
                                            <p:txEl>
                                              <p:pRg st="8" end="8"/>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5FEB99-DD79-47D8-9609-55454E502DDD}"/>
              </a:ext>
            </a:extLst>
          </p:cNvPr>
          <p:cNvSpPr>
            <a:spLocks noGrp="1"/>
          </p:cNvSpPr>
          <p:nvPr>
            <p:ph type="title"/>
          </p:nvPr>
        </p:nvSpPr>
        <p:spPr/>
        <p:txBody>
          <a:bodyPr/>
          <a:lstStyle/>
          <a:p>
            <a:r>
              <a:rPr lang="en-US" dirty="0"/>
              <a:t>Vendor {Bidder} Checklist</a:t>
            </a:r>
          </a:p>
        </p:txBody>
      </p:sp>
      <p:sp>
        <p:nvSpPr>
          <p:cNvPr id="3" name="Content Placeholder 2">
            <a:extLst>
              <a:ext uri="{FF2B5EF4-FFF2-40B4-BE49-F238E27FC236}">
                <a16:creationId xmlns:a16="http://schemas.microsoft.com/office/drawing/2014/main" id="{019A7A44-3E6B-4485-9219-B47EFB2E3559}"/>
              </a:ext>
            </a:extLst>
          </p:cNvPr>
          <p:cNvSpPr>
            <a:spLocks noGrp="1"/>
          </p:cNvSpPr>
          <p:nvPr>
            <p:ph idx="1"/>
          </p:nvPr>
        </p:nvSpPr>
        <p:spPr/>
        <p:txBody>
          <a:bodyPr>
            <a:normAutofit/>
          </a:bodyPr>
          <a:lstStyle/>
          <a:p>
            <a:pPr marL="457200" indent="-457200">
              <a:buFont typeface="+mj-lt"/>
              <a:buAutoNum type="alphaUcPeriod"/>
            </a:pPr>
            <a:r>
              <a:rPr lang="en-US" sz="1800" u="sng" dirty="0">
                <a:solidFill>
                  <a:schemeClr val="bg2">
                    <a:lumMod val="40000"/>
                    <a:lumOff val="60000"/>
                  </a:schemeClr>
                </a:solidFill>
                <a:effectLst/>
                <a:hlinkClick r:id="rId2">
                  <a:extLst>
                    <a:ext uri="{A12FA001-AC4F-418D-AE19-62706E023703}">
                      <ahyp:hlinkClr xmlns="" xmlns:ahyp="http://schemas.microsoft.com/office/drawing/2018/hyperlinkcolor" val="tx"/>
                    </a:ext>
                  </a:extLst>
                </a:hlinkClick>
              </a:rPr>
              <a:t>OFFER AND ACCEPTANCE PAGE</a:t>
            </a:r>
            <a:r>
              <a:rPr lang="en-US" sz="1800" dirty="0">
                <a:solidFill>
                  <a:schemeClr val="bg2">
                    <a:lumMod val="40000"/>
                    <a:lumOff val="60000"/>
                  </a:schemeClr>
                </a:solidFill>
                <a:effectLst/>
              </a:rPr>
              <a:t> </a:t>
            </a:r>
            <a:r>
              <a:rPr lang="en-US" sz="1800" b="1" dirty="0">
                <a:effectLst/>
                <a:latin typeface="Times New Roman" panose="02020603050405020304" pitchFamily="18" charset="0"/>
                <a:ea typeface="Calibri" panose="020F0502020204030204" pitchFamily="34" charset="0"/>
              </a:rPr>
              <a:t>(</a:t>
            </a:r>
            <a:r>
              <a:rPr lang="en-US" sz="1800" b="1" i="1" dirty="0">
                <a:solidFill>
                  <a:schemeClr val="accent3">
                    <a:lumMod val="60000"/>
                    <a:lumOff val="40000"/>
                  </a:schemeClr>
                </a:solidFill>
                <a:effectLst/>
                <a:latin typeface="Times New Roman" panose="02020603050405020304" pitchFamily="18" charset="0"/>
                <a:ea typeface="Calibri" panose="020F0502020204030204" pitchFamily="34" charset="0"/>
              </a:rPr>
              <a:t>Bid Solicitation §4.4.1.1</a:t>
            </a:r>
            <a:r>
              <a:rPr lang="en-US" sz="1800" b="1" i="1" dirty="0">
                <a:effectLst/>
                <a:latin typeface="Times New Roman" panose="02020603050405020304" pitchFamily="18" charset="0"/>
                <a:ea typeface="Calibri" panose="020F0502020204030204" pitchFamily="34" charset="0"/>
              </a:rPr>
              <a:t>)</a:t>
            </a:r>
          </a:p>
          <a:p>
            <a:pPr marL="457200" indent="-457200">
              <a:buFont typeface="+mj-lt"/>
              <a:buAutoNum type="alphaUcPeriod"/>
            </a:pPr>
            <a:r>
              <a:rPr lang="en-US" sz="1800" u="sng" dirty="0">
                <a:solidFill>
                  <a:schemeClr val="bg2">
                    <a:lumMod val="40000"/>
                    <a:lumOff val="60000"/>
                  </a:schemeClr>
                </a:solidFill>
                <a:effectLst/>
                <a:latin typeface="+mn-lt"/>
                <a:ea typeface="Calibri" panose="020F0502020204030204" pitchFamily="34" charset="0"/>
                <a:cs typeface="Times New Roman" panose="02020603050405020304" pitchFamily="18" charset="0"/>
                <a:hlinkClick r:id="rId3">
                  <a:extLst>
                    <a:ext uri="{A12FA001-AC4F-418D-AE19-62706E023703}">
                      <ahyp:hlinkClr xmlns="" xmlns:ahyp="http://schemas.microsoft.com/office/drawing/2018/hyperlinkcolor" val="tx"/>
                    </a:ext>
                  </a:extLst>
                </a:hlinkClick>
              </a:rPr>
              <a:t>OWNERSHIP DISCLOSURE FORM</a:t>
            </a:r>
            <a:r>
              <a:rPr lang="en-US" dirty="0">
                <a:solidFill>
                  <a:schemeClr val="bg2">
                    <a:lumMod val="40000"/>
                    <a:lumOff val="60000"/>
                  </a:schemeClr>
                </a:solidFill>
                <a:effectLst/>
                <a:latin typeface="+mn-lt"/>
                <a:ea typeface="Calibri" panose="020F0502020204030204" pitchFamily="34" charset="0"/>
              </a:rPr>
              <a:t> </a:t>
            </a:r>
            <a:r>
              <a:rPr lang="en-US" sz="1800" b="1" dirty="0">
                <a:effectLst/>
                <a:latin typeface="Times New Roman" panose="02020603050405020304" pitchFamily="18" charset="0"/>
                <a:ea typeface="Calibri" panose="020F0502020204030204" pitchFamily="34" charset="0"/>
              </a:rPr>
              <a:t>(</a:t>
            </a:r>
            <a:r>
              <a:rPr lang="en-US" sz="1800" b="1" i="1" dirty="0">
                <a:solidFill>
                  <a:schemeClr val="accent3">
                    <a:lumMod val="60000"/>
                    <a:lumOff val="40000"/>
                  </a:schemeClr>
                </a:solidFill>
                <a:effectLst/>
                <a:latin typeface="Times New Roman" panose="02020603050405020304" pitchFamily="18" charset="0"/>
                <a:ea typeface="Calibri" panose="020F0502020204030204" pitchFamily="34" charset="0"/>
              </a:rPr>
              <a:t>Bid Solicitation §4.4.1.2.1</a:t>
            </a:r>
            <a:r>
              <a:rPr lang="en-US" sz="1800" b="1" i="1" dirty="0">
                <a:effectLst/>
                <a:latin typeface="Times New Roman" panose="02020603050405020304" pitchFamily="18" charset="0"/>
                <a:ea typeface="Calibri" panose="020F0502020204030204" pitchFamily="34" charset="0"/>
              </a:rPr>
              <a:t>)</a:t>
            </a:r>
          </a:p>
          <a:p>
            <a:pPr marL="114300" marR="0" indent="-457200">
              <a:lnSpc>
                <a:spcPct val="107000"/>
              </a:lnSpc>
              <a:spcBef>
                <a:spcPts val="0"/>
              </a:spcBef>
              <a:spcAft>
                <a:spcPts val="800"/>
              </a:spcAft>
              <a:buFont typeface="+mj-lt"/>
              <a:buAutoNum type="alphaUcPeriod"/>
            </a:pPr>
            <a:r>
              <a:rPr lang="en-US" sz="1800" u="sng" dirty="0">
                <a:solidFill>
                  <a:schemeClr val="bg2">
                    <a:lumMod val="40000"/>
                    <a:lumOff val="60000"/>
                  </a:schemeClr>
                </a:solidFill>
                <a:effectLst/>
                <a:latin typeface="+mn-lt"/>
                <a:ea typeface="Calibri" panose="020F0502020204030204" pitchFamily="34" charset="0"/>
                <a:cs typeface="Times New Roman" panose="02020603050405020304" pitchFamily="18" charset="0"/>
                <a:hlinkClick r:id="rId4">
                  <a:extLst>
                    <a:ext uri="{A12FA001-AC4F-418D-AE19-62706E023703}">
                      <ahyp:hlinkClr xmlns="" xmlns:ahyp="http://schemas.microsoft.com/office/drawing/2018/hyperlinkcolor" val="tx"/>
                    </a:ext>
                  </a:extLst>
                </a:hlinkClick>
              </a:rPr>
              <a:t>SUBCONTRACTOR UTILIZATION PLAN</a:t>
            </a:r>
            <a:r>
              <a:rPr lang="en-US" sz="1800" dirty="0">
                <a:solidFill>
                  <a:schemeClr val="bg2">
                    <a:lumMod val="40000"/>
                    <a:lumOff val="60000"/>
                  </a:schemeClr>
                </a:solidFill>
                <a:effectLst/>
                <a:latin typeface="+mn-lt"/>
                <a:ea typeface="Calibri" panose="020F0502020204030204" pitchFamily="34" charset="0"/>
                <a:cs typeface="Times New Roman" panose="02020603050405020304" pitchFamily="18" charset="0"/>
              </a:rPr>
              <a:t> </a:t>
            </a: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a:t>
            </a:r>
            <a:r>
              <a:rPr lang="en-US" sz="1800" b="1" i="1" dirty="0">
                <a:solidFill>
                  <a:schemeClr val="accent3">
                    <a:lumMod val="60000"/>
                    <a:lumOff val="40000"/>
                  </a:schemeClr>
                </a:solidFill>
                <a:effectLst/>
                <a:latin typeface="Times New Roman" panose="02020603050405020304" pitchFamily="18" charset="0"/>
                <a:ea typeface="Calibri" panose="020F0502020204030204" pitchFamily="34" charset="0"/>
                <a:cs typeface="Times New Roman" panose="02020603050405020304" pitchFamily="18" charset="0"/>
              </a:rPr>
              <a:t>Bid Solicitation §4.4.1.3</a:t>
            </a:r>
            <a:r>
              <a:rPr lang="en-US" sz="1800" b="1" i="1" dirty="0">
                <a:effectLst/>
                <a:latin typeface="Times New Roman" panose="02020603050405020304" pitchFamily="18" charset="0"/>
                <a:ea typeface="Calibri" panose="020F0502020204030204" pitchFamily="34" charset="0"/>
                <a:cs typeface="Times New Roman" panose="02020603050405020304" pitchFamily="18" charset="0"/>
              </a:rPr>
              <a:t>)</a:t>
            </a:r>
            <a:r>
              <a:rPr lang="en-US" sz="1800" dirty="0">
                <a:latin typeface="Calibri" panose="020F0502020204030204" pitchFamily="34" charset="0"/>
                <a:ea typeface="Calibri" panose="020F0502020204030204" pitchFamily="34" charset="0"/>
                <a:cs typeface="Times New Roman" panose="02020603050405020304" pitchFamily="18" charset="0"/>
              </a:rPr>
              <a:t> </a:t>
            </a:r>
            <a:r>
              <a:rPr lang="en-US" sz="1800" dirty="0" smtClean="0">
                <a:effectLst/>
                <a:latin typeface="Century Gothic" panose="020B0502020202020204" pitchFamily="34" charset="0"/>
                <a:ea typeface="Calibri" panose="020F0502020204030204" pitchFamily="34" charset="0"/>
              </a:rPr>
              <a:t>The Vendor </a:t>
            </a:r>
            <a:r>
              <a:rPr lang="en-US" sz="1800" i="1" u="sng" dirty="0" smtClean="0">
                <a:solidFill>
                  <a:schemeClr val="accent3">
                    <a:lumMod val="60000"/>
                    <a:lumOff val="40000"/>
                  </a:schemeClr>
                </a:solidFill>
                <a:effectLst/>
                <a:latin typeface="Century Gothic" panose="020B0502020202020204" pitchFamily="34" charset="0"/>
                <a:ea typeface="Calibri" panose="020F0502020204030204" pitchFamily="34" charset="0"/>
              </a:rPr>
              <a:t>MUST</a:t>
            </a:r>
            <a:r>
              <a:rPr lang="en-US" sz="1800" i="1" dirty="0" smtClean="0">
                <a:effectLst/>
                <a:latin typeface="Century Gothic" panose="020B0502020202020204" pitchFamily="34" charset="0"/>
                <a:ea typeface="Calibri" panose="020F0502020204030204" pitchFamily="34" charset="0"/>
              </a:rPr>
              <a:t> </a:t>
            </a:r>
            <a:r>
              <a:rPr lang="en-US" sz="1800" dirty="0" smtClean="0">
                <a:effectLst/>
                <a:latin typeface="Century Gothic" panose="020B0502020202020204" pitchFamily="34" charset="0"/>
                <a:ea typeface="Calibri" panose="020F0502020204030204" pitchFamily="34" charset="0"/>
              </a:rPr>
              <a:t>consult the Division of Revenue and Enterprise Services at 609-292-2146 for information regarding registered small businesses and/or disabled veteran businesses. </a:t>
            </a:r>
            <a:r>
              <a:rPr lang="en-US" sz="1800" i="1" dirty="0" smtClean="0">
                <a:effectLst/>
                <a:latin typeface="Century Gothic" panose="020B0502020202020204" pitchFamily="34" charset="0"/>
                <a:ea typeface="Calibri" panose="020F0502020204030204" pitchFamily="34" charset="0"/>
              </a:rPr>
              <a:t> </a:t>
            </a:r>
            <a:endParaRPr lang="en-US" sz="1800" i="1" dirty="0">
              <a:effectLst/>
              <a:latin typeface="Century Gothic" panose="020B0502020202020204" pitchFamily="34" charset="0"/>
              <a:ea typeface="Calibri" panose="020F0502020204030204" pitchFamily="34" charset="0"/>
            </a:endParaRPr>
          </a:p>
          <a:p>
            <a:pPr marL="114300" indent="-457200">
              <a:lnSpc>
                <a:spcPct val="107000"/>
              </a:lnSpc>
              <a:spcBef>
                <a:spcPts val="0"/>
              </a:spcBef>
              <a:spcAft>
                <a:spcPts val="800"/>
              </a:spcAft>
              <a:buFont typeface="+mj-lt"/>
              <a:buAutoNum type="alphaUcPeriod"/>
            </a:pPr>
            <a:r>
              <a:rPr lang="en-US" sz="1800" u="sng" dirty="0" smtClean="0">
                <a:solidFill>
                  <a:schemeClr val="bg2">
                    <a:lumMod val="60000"/>
                    <a:lumOff val="40000"/>
                  </a:schemeClr>
                </a:solidFill>
                <a:effectLst/>
                <a:latin typeface="Century Gothic" panose="020B0502020202020204" pitchFamily="34" charset="0"/>
                <a:ea typeface="Calibri" panose="020F0502020204030204" pitchFamily="34" charset="0"/>
                <a:cs typeface="Times New Roman" panose="02020603050405020304" pitchFamily="18" charset="0"/>
                <a:hlinkClick r:id="rId5">
                  <a:extLst>
                    <a:ext uri="{A12FA001-AC4F-418D-AE19-62706E023703}">
                      <ahyp:hlinkClr xmlns="" xmlns:ahyp="http://schemas.microsoft.com/office/drawing/2018/hyperlinkcolor" val="tx"/>
                    </a:ext>
                  </a:extLst>
                </a:hlinkClick>
              </a:rPr>
              <a:t>SMALL </a:t>
            </a:r>
            <a:r>
              <a:rPr lang="en-US" sz="1800" u="sng">
                <a:solidFill>
                  <a:schemeClr val="bg2">
                    <a:lumMod val="60000"/>
                    <a:lumOff val="40000"/>
                  </a:schemeClr>
                </a:solidFill>
                <a:effectLst/>
                <a:latin typeface="Century Gothic" panose="020B0502020202020204" pitchFamily="34" charset="0"/>
                <a:ea typeface="Calibri" panose="020F0502020204030204" pitchFamily="34" charset="0"/>
                <a:cs typeface="Times New Roman" panose="02020603050405020304" pitchFamily="18" charset="0"/>
                <a:hlinkClick r:id="rId5">
                  <a:extLst>
                    <a:ext uri="{A12FA001-AC4F-418D-AE19-62706E023703}">
                      <ahyp:hlinkClr xmlns="" xmlns:ahyp="http://schemas.microsoft.com/office/drawing/2018/hyperlinkcolor" val="tx"/>
                    </a:ext>
                  </a:extLst>
                </a:hlinkClick>
              </a:rPr>
              <a:t>BUSINESS </a:t>
            </a:r>
            <a:r>
              <a:rPr lang="en-US" sz="1800" u="sng" smtClean="0">
                <a:solidFill>
                  <a:schemeClr val="bg2">
                    <a:lumMod val="60000"/>
                    <a:lumOff val="40000"/>
                  </a:schemeClr>
                </a:solidFill>
                <a:latin typeface="Century Gothic" panose="020B0502020202020204" pitchFamily="34" charset="0"/>
                <a:ea typeface="Calibri" panose="020F0502020204030204" pitchFamily="34" charset="0"/>
                <a:cs typeface="Times New Roman" panose="02020603050405020304" pitchFamily="18" charset="0"/>
                <a:hlinkClick r:id="rId5">
                  <a:extLst>
                    <a:ext uri="{A12FA001-AC4F-418D-AE19-62706E023703}">
                      <ahyp:hlinkClr xmlns="" xmlns:ahyp="http://schemas.microsoft.com/office/drawing/2018/hyperlinkcolor" val="tx"/>
                    </a:ext>
                  </a:extLst>
                </a:hlinkClick>
              </a:rPr>
              <a:t>REGISTRATION FOR PARTIAL </a:t>
            </a:r>
            <a:r>
              <a:rPr lang="en-US" sz="1800" u="sng" smtClean="0">
                <a:solidFill>
                  <a:schemeClr val="bg2">
                    <a:lumMod val="60000"/>
                    <a:lumOff val="40000"/>
                  </a:schemeClr>
                </a:solidFill>
                <a:effectLst/>
                <a:latin typeface="Century Gothic" panose="020B0502020202020204" pitchFamily="34" charset="0"/>
                <a:ea typeface="Calibri" panose="020F0502020204030204" pitchFamily="34" charset="0"/>
                <a:cs typeface="Times New Roman" panose="02020603050405020304" pitchFamily="18" charset="0"/>
                <a:hlinkClick r:id="rId5">
                  <a:extLst>
                    <a:ext uri="{A12FA001-AC4F-418D-AE19-62706E023703}">
                      <ahyp:hlinkClr xmlns="" xmlns:ahyp="http://schemas.microsoft.com/office/drawing/2018/hyperlinkcolor" val="tx"/>
                    </a:ext>
                  </a:extLst>
                </a:hlinkClick>
              </a:rPr>
              <a:t>SET-ASIDE </a:t>
            </a:r>
            <a:r>
              <a:rPr lang="en-US" sz="1800" u="sng" dirty="0">
                <a:solidFill>
                  <a:schemeClr val="bg2">
                    <a:lumMod val="60000"/>
                    <a:lumOff val="40000"/>
                  </a:schemeClr>
                </a:solidFill>
                <a:effectLst/>
                <a:latin typeface="Century Gothic" panose="020B0502020202020204" pitchFamily="34" charset="0"/>
                <a:ea typeface="Calibri" panose="020F0502020204030204" pitchFamily="34" charset="0"/>
                <a:cs typeface="Times New Roman" panose="02020603050405020304" pitchFamily="18" charset="0"/>
                <a:hlinkClick r:id="rId5">
                  <a:extLst>
                    <a:ext uri="{A12FA001-AC4F-418D-AE19-62706E023703}">
                      <ahyp:hlinkClr xmlns="" xmlns:ahyp="http://schemas.microsoft.com/office/drawing/2018/hyperlinkcolor" val="tx"/>
                    </a:ext>
                  </a:extLst>
                </a:hlinkClick>
              </a:rPr>
              <a:t>BLANKET P.O.</a:t>
            </a:r>
            <a:r>
              <a:rPr lang="en-US" sz="1800" b="1"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i="1" dirty="0">
                <a:effectLst/>
                <a:latin typeface="Times New Roman" panose="02020603050405020304" pitchFamily="18" charset="0"/>
                <a:ea typeface="Calibri" panose="020F0502020204030204" pitchFamily="34" charset="0"/>
                <a:cs typeface="Times New Roman" panose="02020603050405020304" pitchFamily="18" charset="0"/>
              </a:rPr>
              <a:t>(</a:t>
            </a:r>
            <a:r>
              <a:rPr lang="en-US" sz="1800" b="1" i="1" dirty="0">
                <a:solidFill>
                  <a:schemeClr val="accent3">
                    <a:lumMod val="60000"/>
                    <a:lumOff val="40000"/>
                  </a:schemeClr>
                </a:solidFill>
                <a:effectLst/>
                <a:latin typeface="Times New Roman" panose="02020603050405020304" pitchFamily="18" charset="0"/>
                <a:ea typeface="Calibri" panose="020F0502020204030204" pitchFamily="34" charset="0"/>
                <a:cs typeface="Times New Roman" panose="02020603050405020304" pitchFamily="18" charset="0"/>
              </a:rPr>
              <a:t>See Bid Solicitation Section §4.4.1.4</a:t>
            </a:r>
            <a:r>
              <a:rPr lang="en-US" sz="1800" b="1" i="1"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800" b="1" i="1"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marL="114300" indent="-457200">
              <a:lnSpc>
                <a:spcPct val="107000"/>
              </a:lnSpc>
              <a:spcBef>
                <a:spcPts val="0"/>
              </a:spcBef>
              <a:spcAft>
                <a:spcPts val="800"/>
              </a:spcAft>
              <a:buFont typeface="+mj-lt"/>
              <a:buAutoNum type="alphaUcPeriod"/>
            </a:pPr>
            <a:r>
              <a:rPr lang="en-US" sz="1800" u="sng" dirty="0" smtClean="0">
                <a:effectLst/>
                <a:latin typeface="Century Gothic" panose="020B0502020202020204" pitchFamily="34" charset="0"/>
                <a:ea typeface="Calibri" panose="020F0502020204030204" pitchFamily="34" charset="0"/>
              </a:rPr>
              <a:t>STATE-SUPPLIED </a:t>
            </a:r>
            <a:r>
              <a:rPr lang="en-US" sz="1800" u="sng" dirty="0">
                <a:effectLst/>
                <a:latin typeface="Century Gothic" panose="020B0502020202020204" pitchFamily="34" charset="0"/>
                <a:ea typeface="Calibri" panose="020F0502020204030204" pitchFamily="34" charset="0"/>
              </a:rPr>
              <a:t>PRICE </a:t>
            </a:r>
            <a:r>
              <a:rPr lang="en-US" sz="1800" u="sng" dirty="0" smtClean="0">
                <a:effectLst/>
                <a:latin typeface="Century Gothic" panose="020B0502020202020204" pitchFamily="34" charset="0"/>
                <a:ea typeface="Calibri" panose="020F0502020204030204" pitchFamily="34" charset="0"/>
              </a:rPr>
              <a:t>SHEET</a:t>
            </a:r>
            <a:endParaRPr lang="en-US" sz="1800" u="sng" dirty="0">
              <a:effectLst/>
              <a:latin typeface="Century Gothic" panose="020B0502020202020204" pitchFamily="34" charset="0"/>
              <a:ea typeface="Calibri" panose="020F0502020204030204" pitchFamily="34" charset="0"/>
            </a:endParaRPr>
          </a:p>
        </p:txBody>
      </p:sp>
      <p:sp>
        <p:nvSpPr>
          <p:cNvPr id="4" name="TextBox 3">
            <a:extLst>
              <a:ext uri="{FF2B5EF4-FFF2-40B4-BE49-F238E27FC236}">
                <a16:creationId xmlns:a16="http://schemas.microsoft.com/office/drawing/2014/main" id="{6C08CAF7-5ACD-4E40-8630-24359E5F079C}"/>
              </a:ext>
            </a:extLst>
          </p:cNvPr>
          <p:cNvSpPr txBox="1"/>
          <p:nvPr/>
        </p:nvSpPr>
        <p:spPr>
          <a:xfrm>
            <a:off x="881743" y="1206917"/>
            <a:ext cx="8810425" cy="646331"/>
          </a:xfrm>
          <a:prstGeom prst="rect">
            <a:avLst/>
          </a:prstGeom>
          <a:noFill/>
        </p:spPr>
        <p:txBody>
          <a:bodyPr wrap="none" rtlCol="0">
            <a:spAutoFit/>
          </a:bodyPr>
          <a:lstStyle/>
          <a:p>
            <a:r>
              <a:rPr lang="en-US" dirty="0"/>
              <a:t>PART 1: FORMS, REGISTRATIONS AND CERTIFICATIONS THAT </a:t>
            </a:r>
            <a:r>
              <a:rPr lang="en-US" b="1" u="sng" dirty="0">
                <a:solidFill>
                  <a:schemeClr val="accent3">
                    <a:lumMod val="60000"/>
                    <a:lumOff val="40000"/>
                  </a:schemeClr>
                </a:solidFill>
              </a:rPr>
              <a:t>MUST</a:t>
            </a:r>
            <a:r>
              <a:rPr lang="en-US" dirty="0"/>
              <a:t> BE SUBMITTED </a:t>
            </a:r>
          </a:p>
          <a:p>
            <a:pPr algn="ctr"/>
            <a:r>
              <a:rPr lang="en-US" dirty="0"/>
              <a:t>BY THE VENDOR WITH THE QUOTE</a:t>
            </a:r>
          </a:p>
        </p:txBody>
      </p:sp>
    </p:spTree>
    <p:extLst>
      <p:ext uri="{BB962C8B-B14F-4D97-AF65-F5344CB8AC3E}">
        <p14:creationId xmlns:p14="http://schemas.microsoft.com/office/powerpoint/2010/main" val="14468008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F2C224-39DA-4D14-8230-6E52420DA3E5}"/>
              </a:ext>
            </a:extLst>
          </p:cNvPr>
          <p:cNvSpPr>
            <a:spLocks noGrp="1"/>
          </p:cNvSpPr>
          <p:nvPr>
            <p:ph type="title"/>
          </p:nvPr>
        </p:nvSpPr>
        <p:spPr>
          <a:xfrm>
            <a:off x="645130" y="305490"/>
            <a:ext cx="9404723" cy="1400530"/>
          </a:xfrm>
        </p:spPr>
        <p:txBody>
          <a:bodyPr/>
          <a:lstStyle/>
          <a:p>
            <a:r>
              <a:rPr lang="en-US" dirty="0"/>
              <a:t>Vendor {Bidder} Checklist</a:t>
            </a:r>
          </a:p>
        </p:txBody>
      </p:sp>
      <p:sp>
        <p:nvSpPr>
          <p:cNvPr id="3" name="Content Placeholder 2">
            <a:extLst>
              <a:ext uri="{FF2B5EF4-FFF2-40B4-BE49-F238E27FC236}">
                <a16:creationId xmlns:a16="http://schemas.microsoft.com/office/drawing/2014/main" id="{88F309CB-CDA7-4C2E-8654-A8ABAF593E89}"/>
              </a:ext>
            </a:extLst>
          </p:cNvPr>
          <p:cNvSpPr>
            <a:spLocks noGrp="1"/>
          </p:cNvSpPr>
          <p:nvPr>
            <p:ph idx="1"/>
          </p:nvPr>
        </p:nvSpPr>
        <p:spPr>
          <a:xfrm>
            <a:off x="1103312" y="2007526"/>
            <a:ext cx="8946541" cy="4195481"/>
          </a:xfrm>
        </p:spPr>
        <p:txBody>
          <a:bodyPr/>
          <a:lstStyle/>
          <a:p>
            <a:pPr marL="457200" indent="-457200">
              <a:buFont typeface="+mj-lt"/>
              <a:buAutoNum type="alphaUcPeriod"/>
            </a:pPr>
            <a:r>
              <a:rPr lang="en-US" sz="1500" dirty="0">
                <a:effectLst/>
                <a:ea typeface="Calibri" panose="020F0502020204030204" pitchFamily="34" charset="0"/>
              </a:rPr>
              <a:t>DISCLOSURE OF INVESTIGATIONS AND OTHER ACTIONS INVOLVING VENDOR  </a:t>
            </a:r>
            <a:r>
              <a:rPr lang="en-US" sz="1700" dirty="0">
                <a:effectLst/>
                <a:latin typeface="Times New Roman" panose="02020603050405020304" pitchFamily="18" charset="0"/>
                <a:ea typeface="Calibri" panose="020F0502020204030204" pitchFamily="34" charset="0"/>
              </a:rPr>
              <a:t>(</a:t>
            </a:r>
            <a:r>
              <a:rPr lang="en-US" sz="1700" b="1" i="1" dirty="0">
                <a:solidFill>
                  <a:schemeClr val="accent3">
                    <a:lumMod val="60000"/>
                    <a:lumOff val="40000"/>
                  </a:schemeClr>
                </a:solidFill>
                <a:effectLst/>
                <a:latin typeface="Times New Roman" panose="02020603050405020304" pitchFamily="18" charset="0"/>
                <a:ea typeface="Calibri" panose="020F0502020204030204" pitchFamily="34" charset="0"/>
              </a:rPr>
              <a:t>Bid Solicitation §4.4.2.2</a:t>
            </a:r>
            <a:r>
              <a:rPr lang="en-US" sz="1700" i="1" dirty="0">
                <a:effectLst/>
                <a:latin typeface="Times New Roman" panose="02020603050405020304" pitchFamily="18" charset="0"/>
                <a:ea typeface="Calibri" panose="020F0502020204030204" pitchFamily="34" charset="0"/>
              </a:rPr>
              <a:t>)</a:t>
            </a:r>
          </a:p>
          <a:p>
            <a:pPr marL="457200" indent="-457200">
              <a:buFont typeface="+mj-lt"/>
              <a:buAutoNum type="alphaUcPeriod"/>
            </a:pPr>
            <a:r>
              <a:rPr lang="en-US" sz="1600" u="sng" dirty="0">
                <a:solidFill>
                  <a:schemeClr val="bg2">
                    <a:lumMod val="40000"/>
                    <a:lumOff val="60000"/>
                  </a:schemeClr>
                </a:solidFill>
                <a:ea typeface="Calibri" panose="020F0502020204030204" pitchFamily="34" charset="0"/>
                <a:cs typeface="Times New Roman" panose="02020603050405020304" pitchFamily="18" charset="0"/>
                <a:hlinkClick r:id="rId2">
                  <a:extLst>
                    <a:ext uri="{A12FA001-AC4F-418D-AE19-62706E023703}">
                      <ahyp:hlinkClr xmlns="" xmlns:ahyp="http://schemas.microsoft.com/office/drawing/2018/hyperlinkcolor" val="tx"/>
                    </a:ext>
                  </a:extLst>
                </a:hlinkClick>
              </a:rPr>
              <a:t>DISCLOSURE OF INVESTMENT ACTIVITIES IN IRAN FORM</a:t>
            </a:r>
            <a:r>
              <a:rPr lang="en-US" sz="1600" b="1" dirty="0">
                <a:solidFill>
                  <a:schemeClr val="bg2">
                    <a:lumMod val="40000"/>
                    <a:lumOff val="60000"/>
                  </a:schemeClr>
                </a:solidFill>
                <a:latin typeface="Times New Roman" panose="02020603050405020304" pitchFamily="18" charset="0"/>
                <a:ea typeface="Calibri" panose="020F0502020204030204" pitchFamily="34" charset="0"/>
              </a:rPr>
              <a:t> </a:t>
            </a:r>
            <a:r>
              <a:rPr lang="en-US" sz="1600" b="1" dirty="0">
                <a:latin typeface="Times New Roman" panose="02020603050405020304" pitchFamily="18" charset="0"/>
                <a:ea typeface="Calibri" panose="020F0502020204030204" pitchFamily="34" charset="0"/>
              </a:rPr>
              <a:t>(</a:t>
            </a:r>
            <a:r>
              <a:rPr lang="en-US" sz="1600" b="1" i="1" dirty="0">
                <a:solidFill>
                  <a:schemeClr val="accent3">
                    <a:lumMod val="60000"/>
                    <a:lumOff val="40000"/>
                  </a:schemeClr>
                </a:solidFill>
                <a:latin typeface="Times New Roman" panose="02020603050405020304" pitchFamily="18" charset="0"/>
                <a:ea typeface="Calibri" panose="020F0502020204030204" pitchFamily="34" charset="0"/>
              </a:rPr>
              <a:t>Bid Solicitation §4.4.2.3</a:t>
            </a:r>
            <a:r>
              <a:rPr lang="en-US" sz="1600" b="1" i="1" dirty="0">
                <a:latin typeface="Times New Roman" panose="02020603050405020304" pitchFamily="18" charset="0"/>
                <a:ea typeface="Calibri" panose="020F0502020204030204" pitchFamily="34" charset="0"/>
              </a:rPr>
              <a:t>)</a:t>
            </a:r>
            <a:endParaRPr lang="en-US" sz="1600" i="1" dirty="0">
              <a:effectLst/>
              <a:latin typeface="Times New Roman" panose="02020603050405020304" pitchFamily="18" charset="0"/>
              <a:ea typeface="Calibri" panose="020F0502020204030204" pitchFamily="34" charset="0"/>
            </a:endParaRPr>
          </a:p>
          <a:p>
            <a:pPr marL="0">
              <a:lnSpc>
                <a:spcPct val="107000"/>
              </a:lnSpc>
              <a:spcBef>
                <a:spcPts val="0"/>
              </a:spcBef>
              <a:spcAft>
                <a:spcPts val="800"/>
              </a:spcAft>
              <a:buFont typeface="+mj-lt"/>
              <a:buAutoNum type="alphaUcPeriod"/>
            </a:pPr>
            <a:r>
              <a:rPr lang="en-US" sz="1800" dirty="0">
                <a:solidFill>
                  <a:schemeClr val="bg2">
                    <a:lumMod val="40000"/>
                    <a:lumOff val="60000"/>
                  </a:schemeClr>
                </a:solidFill>
                <a:effectLst/>
                <a:latin typeface="+mn-lt"/>
                <a:ea typeface="Calibri" panose="020F0502020204030204" pitchFamily="34" charset="0"/>
                <a:cs typeface="Times New Roman" panose="02020603050405020304" pitchFamily="18" charset="0"/>
              </a:rPr>
              <a:t> </a:t>
            </a:r>
            <a:r>
              <a:rPr lang="en-US" sz="1500" dirty="0">
                <a:effectLst/>
                <a:latin typeface="+mn-lt"/>
                <a:ea typeface="Calibri" panose="020F0502020204030204" pitchFamily="34" charset="0"/>
                <a:cs typeface="Times New Roman" panose="02020603050405020304" pitchFamily="18" charset="0"/>
              </a:rPr>
              <a:t>PROOF OF BUSINESS REGISTRATION. </a:t>
            </a:r>
            <a:r>
              <a:rPr lang="en-US" sz="1400" u="sng" dirty="0">
                <a:solidFill>
                  <a:schemeClr val="tx1"/>
                </a:solidFill>
                <a:effectLst/>
                <a:ea typeface="Calibri" panose="020F0502020204030204" pitchFamily="34" charset="0"/>
                <a:cs typeface="Times New Roman" panose="02020603050405020304" pitchFamily="18" charset="0"/>
              </a:rPr>
              <a:t>You may register your business </a:t>
            </a:r>
            <a:r>
              <a:rPr lang="en-US" sz="1400" u="sng" dirty="0">
                <a:solidFill>
                  <a:srgbClr val="00B0F0"/>
                </a:solidFill>
                <a:effectLst/>
                <a:ea typeface="Calibri" panose="020F0502020204030204" pitchFamily="34" charset="0"/>
                <a:cs typeface="Times New Roman" panose="02020603050405020304" pitchFamily="18" charset="0"/>
                <a:hlinkClick r:id="rId3">
                  <a:extLst>
                    <a:ext uri="{A12FA001-AC4F-418D-AE19-62706E023703}">
                      <ahyp:hlinkClr xmlns="" xmlns:ahyp="http://schemas.microsoft.com/office/drawing/2018/hyperlinkcolor" val="tx"/>
                    </a:ext>
                  </a:extLst>
                </a:hlinkClick>
              </a:rPr>
              <a:t>HERE</a:t>
            </a:r>
            <a:r>
              <a:rPr lang="en-US" sz="1400" u="sng" dirty="0">
                <a:solidFill>
                  <a:schemeClr val="tx1"/>
                </a:solidFill>
                <a:effectLst/>
                <a:ea typeface="Calibri" panose="020F0502020204030204" pitchFamily="34" charset="0"/>
                <a:cs typeface="Times New Roman" panose="02020603050405020304" pitchFamily="18" charset="0"/>
              </a:rPr>
              <a:t> or obtain a copy of the Business Registration Certificate </a:t>
            </a:r>
            <a:r>
              <a:rPr lang="en-US" sz="1400" u="sng" dirty="0">
                <a:solidFill>
                  <a:srgbClr val="00B0F0"/>
                </a:solidFill>
                <a:effectLst/>
                <a:ea typeface="Calibri" panose="020F0502020204030204" pitchFamily="34" charset="0"/>
                <a:cs typeface="Times New Roman" panose="02020603050405020304" pitchFamily="18" charset="0"/>
                <a:hlinkClick r:id="rId4">
                  <a:extLst>
                    <a:ext uri="{A12FA001-AC4F-418D-AE19-62706E023703}">
                      <ahyp:hlinkClr xmlns="" xmlns:ahyp="http://schemas.microsoft.com/office/drawing/2018/hyperlinkcolor" val="tx"/>
                    </a:ext>
                  </a:extLst>
                </a:hlinkClick>
              </a:rPr>
              <a:t>HERE</a:t>
            </a:r>
            <a:r>
              <a:rPr lang="en-US" sz="1400" u="sng" dirty="0">
                <a:solidFill>
                  <a:schemeClr val="tx1"/>
                </a:solidFill>
                <a:effectLst/>
                <a:ea typeface="Calibri" panose="020F0502020204030204" pitchFamily="34" charset="0"/>
                <a:cs typeface="Times New Roman" panose="02020603050405020304" pitchFamily="18" charset="0"/>
              </a:rPr>
              <a:t>.</a:t>
            </a:r>
            <a:endParaRPr lang="en-US" sz="1500" dirty="0">
              <a:effectLst/>
              <a:ea typeface="Calibri" panose="020F0502020204030204" pitchFamily="34" charset="0"/>
              <a:cs typeface="Times New Roman" panose="02020603050405020304" pitchFamily="18" charset="0"/>
            </a:endParaRPr>
          </a:p>
          <a:p>
            <a:pPr marR="0">
              <a:lnSpc>
                <a:spcPct val="107000"/>
              </a:lnSpc>
              <a:spcBef>
                <a:spcPts val="0"/>
              </a:spcBef>
              <a:spcAft>
                <a:spcPts val="800"/>
              </a:spcAft>
              <a:buFont typeface="+mj-lt"/>
              <a:buAutoNum type="alphaUcPeriod"/>
            </a:pPr>
            <a:r>
              <a:rPr lang="en-US" sz="1500" dirty="0">
                <a:effectLst/>
                <a:latin typeface="+mn-lt"/>
                <a:ea typeface="Calibri" panose="020F0502020204030204" pitchFamily="34" charset="0"/>
              </a:rPr>
              <a:t>CERTIFICATE OF INSURANCE / ACORD</a:t>
            </a:r>
          </a:p>
          <a:p>
            <a:pPr marR="0">
              <a:lnSpc>
                <a:spcPct val="107000"/>
              </a:lnSpc>
              <a:spcBef>
                <a:spcPts val="0"/>
              </a:spcBef>
              <a:spcAft>
                <a:spcPts val="800"/>
              </a:spcAft>
              <a:buFont typeface="+mj-lt"/>
              <a:buAutoNum type="alphaUcPeriod"/>
            </a:pPr>
            <a:r>
              <a:rPr lang="en-US" sz="1500" u="sng" dirty="0">
                <a:solidFill>
                  <a:srgbClr val="0563C1"/>
                </a:solidFill>
                <a:effectLst/>
                <a:latin typeface="+mn-lt"/>
                <a:ea typeface="Calibri" panose="020F0502020204030204" pitchFamily="34" charset="0"/>
                <a:cs typeface="Times New Roman" panose="02020603050405020304" pitchFamily="18" charset="0"/>
                <a:hlinkClick r:id="rId5"/>
              </a:rPr>
              <a:t>TWO-YEAR CHAPTER 51/EXECUTIVE ORDER 117 VENDOR CERTIFICATION AND DISCLOSURE OF POLITICAL CONTRIBUTIONS</a:t>
            </a:r>
            <a:r>
              <a:rPr lang="en-US" sz="1500" dirty="0">
                <a:effectLst/>
                <a:latin typeface="+mn-lt"/>
                <a:ea typeface="Calibri" panose="020F0502020204030204" pitchFamily="34" charset="0"/>
              </a:rPr>
              <a:t> </a:t>
            </a:r>
            <a:r>
              <a:rPr lang="en-US" sz="1800" dirty="0">
                <a:effectLst/>
                <a:latin typeface="+mn-lt"/>
                <a:ea typeface="Calibri" panose="020F0502020204030204" pitchFamily="34" charset="0"/>
              </a:rPr>
              <a:t>(</a:t>
            </a:r>
            <a:r>
              <a:rPr lang="en-US" sz="1700" b="1" i="1" dirty="0">
                <a:solidFill>
                  <a:schemeClr val="accent3">
                    <a:lumMod val="60000"/>
                    <a:lumOff val="40000"/>
                  </a:schemeClr>
                </a:solidFill>
                <a:effectLst/>
                <a:latin typeface="Times New Roman" panose="02020603050405020304" pitchFamily="18" charset="0"/>
                <a:ea typeface="Calibri" panose="020F0502020204030204" pitchFamily="34" charset="0"/>
                <a:cs typeface="Times New Roman" panose="02020603050405020304" pitchFamily="18" charset="0"/>
              </a:rPr>
              <a:t>Bid Solicitation §7.1.1</a:t>
            </a:r>
            <a:r>
              <a:rPr lang="en-US" sz="1800" i="1" dirty="0">
                <a:effectLst/>
                <a:latin typeface="+mn-lt"/>
                <a:ea typeface="Calibri" panose="020F0502020204030204" pitchFamily="34" charset="0"/>
              </a:rPr>
              <a:t>)</a:t>
            </a:r>
          </a:p>
          <a:p>
            <a:pPr marL="457200" marR="0" indent="-457200">
              <a:lnSpc>
                <a:spcPct val="107000"/>
              </a:lnSpc>
              <a:spcBef>
                <a:spcPts val="0"/>
              </a:spcBef>
              <a:spcAft>
                <a:spcPts val="800"/>
              </a:spcAft>
              <a:buFont typeface="+mj-lt"/>
              <a:buAutoNum type="alphaUcPeriod"/>
            </a:pPr>
            <a:r>
              <a:rPr lang="en-US" sz="1500" dirty="0">
                <a:effectLst/>
                <a:latin typeface="+mn-lt"/>
                <a:ea typeface="Calibri" panose="020F0502020204030204" pitchFamily="34" charset="0"/>
                <a:cs typeface="Times New Roman" panose="02020603050405020304" pitchFamily="18" charset="0"/>
              </a:rPr>
              <a:t>AFFIRMATIVE ACTION COMPLIANCE (</a:t>
            </a:r>
            <a:r>
              <a:rPr lang="en-US" sz="1700" b="1" i="1" dirty="0">
                <a:solidFill>
                  <a:schemeClr val="accent3">
                    <a:lumMod val="60000"/>
                    <a:lumOff val="40000"/>
                  </a:schemeClr>
                </a:solidFill>
                <a:effectLst/>
                <a:latin typeface="Times New Roman" panose="02020603050405020304" pitchFamily="18" charset="0"/>
                <a:ea typeface="Calibri" panose="020F0502020204030204" pitchFamily="34" charset="0"/>
                <a:cs typeface="Times New Roman" panose="02020603050405020304" pitchFamily="18" charset="0"/>
              </a:rPr>
              <a:t>Bid Solicitation §7.1.3</a:t>
            </a:r>
            <a:r>
              <a:rPr lang="en-US" sz="1500" i="1" dirty="0">
                <a:effectLst/>
                <a:latin typeface="+mn-lt"/>
                <a:ea typeface="Calibri" panose="020F0502020204030204" pitchFamily="34" charset="0"/>
                <a:cs typeface="Times New Roman" panose="02020603050405020304" pitchFamily="18" charset="0"/>
              </a:rPr>
              <a:t>)</a:t>
            </a:r>
            <a:r>
              <a:rPr lang="en-US" sz="1500" i="1" dirty="0">
                <a:solidFill>
                  <a:srgbClr val="5B9BD5"/>
                </a:solidFill>
                <a:latin typeface="+mn-lt"/>
                <a:ea typeface="Calibri" panose="020F0502020204030204" pitchFamily="34" charset="0"/>
                <a:cs typeface="Times New Roman" panose="02020603050405020304" pitchFamily="18" charset="0"/>
              </a:rPr>
              <a:t> </a:t>
            </a:r>
            <a:r>
              <a:rPr lang="en-US" sz="1500" dirty="0">
                <a:effectLst/>
                <a:latin typeface="+mn-lt"/>
                <a:ea typeface="Calibri" panose="020F0502020204030204" pitchFamily="34" charset="0"/>
              </a:rPr>
              <a:t>Submit one of the following:</a:t>
            </a:r>
          </a:p>
          <a:p>
            <a:pPr marL="0" marR="0">
              <a:lnSpc>
                <a:spcPct val="107000"/>
              </a:lnSpc>
              <a:spcBef>
                <a:spcPts val="0"/>
              </a:spcBef>
              <a:spcAft>
                <a:spcPts val="800"/>
              </a:spcAft>
            </a:pPr>
            <a:endParaRPr lang="en-US" sz="1800" i="1" dirty="0">
              <a:solidFill>
                <a:srgbClr val="5B9BD5"/>
              </a:solidFill>
              <a:effectLst/>
              <a:latin typeface="+mn-lt"/>
              <a:ea typeface="Calibri" panose="020F0502020204030204" pitchFamily="34" charset="0"/>
            </a:endParaRPr>
          </a:p>
          <a:p>
            <a:pPr marL="0" marR="0" indent="0">
              <a:lnSpc>
                <a:spcPct val="107000"/>
              </a:lnSpc>
              <a:spcBef>
                <a:spcPts val="0"/>
              </a:spcBef>
              <a:spcAft>
                <a:spcPts val="800"/>
              </a:spcAft>
              <a:buNone/>
            </a:pPr>
            <a:endParaRPr lang="en-US" dirty="0"/>
          </a:p>
        </p:txBody>
      </p:sp>
      <p:sp>
        <p:nvSpPr>
          <p:cNvPr id="4" name="TextBox 3">
            <a:extLst>
              <a:ext uri="{FF2B5EF4-FFF2-40B4-BE49-F238E27FC236}">
                <a16:creationId xmlns:a16="http://schemas.microsoft.com/office/drawing/2014/main" id="{2FC7FEA5-CA13-4F53-A1A4-98D3AD708A2E}"/>
              </a:ext>
            </a:extLst>
          </p:cNvPr>
          <p:cNvSpPr txBox="1"/>
          <p:nvPr/>
        </p:nvSpPr>
        <p:spPr>
          <a:xfrm>
            <a:off x="413842" y="1084196"/>
            <a:ext cx="11009745" cy="923330"/>
          </a:xfrm>
          <a:prstGeom prst="rect">
            <a:avLst/>
          </a:prstGeom>
          <a:noFill/>
        </p:spPr>
        <p:txBody>
          <a:bodyPr wrap="none" rtlCol="0">
            <a:spAutoFit/>
          </a:bodyPr>
          <a:lstStyle/>
          <a:p>
            <a:pPr algn="ctr"/>
            <a:r>
              <a:rPr lang="en-US" dirty="0"/>
              <a:t>PART 2: FORMS, REGISTRATIONS AND CERTIFICATIONS THAT </a:t>
            </a:r>
            <a:r>
              <a:rPr lang="en-US" b="1" u="sng" dirty="0">
                <a:solidFill>
                  <a:schemeClr val="accent3">
                    <a:lumMod val="60000"/>
                    <a:lumOff val="40000"/>
                  </a:schemeClr>
                </a:solidFill>
              </a:rPr>
              <a:t>SHOULD</a:t>
            </a:r>
            <a:r>
              <a:rPr lang="en-US" dirty="0"/>
              <a:t> BE SUBMITTED BY THE VENDOR </a:t>
            </a:r>
          </a:p>
          <a:p>
            <a:pPr algn="ctr"/>
            <a:r>
              <a:rPr lang="en-US" dirty="0"/>
              <a:t>WITH THE QUOTE. THESE FORMS </a:t>
            </a:r>
            <a:r>
              <a:rPr lang="en-US" b="1" u="sng" dirty="0">
                <a:solidFill>
                  <a:schemeClr val="accent3">
                    <a:lumMod val="60000"/>
                    <a:lumOff val="40000"/>
                  </a:schemeClr>
                </a:solidFill>
              </a:rPr>
              <a:t>MUST</a:t>
            </a:r>
            <a:r>
              <a:rPr lang="en-US" dirty="0"/>
              <a:t> BE SUBMITTED PRIOR TO THE AWARD OF THE MASTER </a:t>
            </a:r>
          </a:p>
          <a:p>
            <a:pPr algn="ctr"/>
            <a:r>
              <a:rPr lang="en-US" dirty="0"/>
              <a:t>BLANKET PURCHASE ORDER.</a:t>
            </a:r>
          </a:p>
        </p:txBody>
      </p:sp>
      <p:sp>
        <p:nvSpPr>
          <p:cNvPr id="7" name="TextBox 6">
            <a:extLst>
              <a:ext uri="{FF2B5EF4-FFF2-40B4-BE49-F238E27FC236}">
                <a16:creationId xmlns:a16="http://schemas.microsoft.com/office/drawing/2014/main" id="{F19BE2C3-7A29-4597-A1B9-877250DD166B}"/>
              </a:ext>
            </a:extLst>
          </p:cNvPr>
          <p:cNvSpPr txBox="1"/>
          <p:nvPr/>
        </p:nvSpPr>
        <p:spPr>
          <a:xfrm>
            <a:off x="1583817" y="4819442"/>
            <a:ext cx="8271816" cy="1015663"/>
          </a:xfrm>
          <a:prstGeom prst="rect">
            <a:avLst/>
          </a:prstGeom>
          <a:noFill/>
        </p:spPr>
        <p:txBody>
          <a:bodyPr wrap="none" rtlCol="0">
            <a:spAutoFit/>
          </a:bodyPr>
          <a:lstStyle/>
          <a:p>
            <a:pPr marL="285750" indent="-285750">
              <a:buFont typeface="Arial" panose="020B0604020202020204" pitchFamily="34" charset="0"/>
              <a:buChar char="•"/>
            </a:pPr>
            <a:r>
              <a:rPr lang="en-US" sz="1500" dirty="0">
                <a:effectLst/>
                <a:ea typeface="Calibri" panose="020F0502020204030204" pitchFamily="34" charset="0"/>
              </a:rPr>
              <a:t>NEW JERSEY CERTIFICATE OF EMPLOYEE INFORMATION REPORT</a:t>
            </a:r>
          </a:p>
          <a:p>
            <a:pPr marL="285750" indent="-285750">
              <a:buFont typeface="Arial" panose="020B0604020202020204" pitchFamily="34" charset="0"/>
              <a:buChar char="•"/>
            </a:pPr>
            <a:r>
              <a:rPr lang="en-US" sz="1500" dirty="0">
                <a:effectLst/>
                <a:ea typeface="Calibri" panose="020F0502020204030204" pitchFamily="34" charset="0"/>
              </a:rPr>
              <a:t>FEDERAL LETTER OF APPROVAL VERIFYING A FEDERALLY APPROVED OR SANCTIONED </a:t>
            </a:r>
          </a:p>
          <a:p>
            <a:r>
              <a:rPr lang="en-US" sz="1500" dirty="0">
                <a:ea typeface="Calibri" panose="020F0502020204030204" pitchFamily="34" charset="0"/>
              </a:rPr>
              <a:t>     </a:t>
            </a:r>
            <a:r>
              <a:rPr lang="en-US" sz="1500" dirty="0">
                <a:effectLst/>
                <a:ea typeface="Calibri" panose="020F0502020204030204" pitchFamily="34" charset="0"/>
              </a:rPr>
              <a:t>AFFIRMATIVE ACTION PROGRAM (Dated within 1 year of the Quote submission)</a:t>
            </a:r>
          </a:p>
          <a:p>
            <a:pPr marL="285750" indent="-285750">
              <a:buFont typeface="Arial" panose="020B0604020202020204" pitchFamily="34" charset="0"/>
              <a:buChar char="•"/>
            </a:pPr>
            <a:r>
              <a:rPr lang="en-US" sz="1500" dirty="0">
                <a:ea typeface="Calibri" panose="020F0502020204030204" pitchFamily="34" charset="0"/>
                <a:hlinkClick r:id="rId6"/>
              </a:rPr>
              <a:t>AFFIRMATIVE ACTION EMPLOYEE INFORMATION REPORT (FORM AA302)</a:t>
            </a:r>
            <a:endParaRPr lang="en-US" sz="1500" dirty="0">
              <a:effectLst/>
              <a:ea typeface="Calibri" panose="020F0502020204030204" pitchFamily="34" charset="0"/>
            </a:endParaRPr>
          </a:p>
        </p:txBody>
      </p:sp>
      <p:sp>
        <p:nvSpPr>
          <p:cNvPr id="8" name="TextBox 7">
            <a:extLst>
              <a:ext uri="{FF2B5EF4-FFF2-40B4-BE49-F238E27FC236}">
                <a16:creationId xmlns:a16="http://schemas.microsoft.com/office/drawing/2014/main" id="{C41A3A6D-DD35-4E31-8569-99B6975EDC10}"/>
              </a:ext>
            </a:extLst>
          </p:cNvPr>
          <p:cNvSpPr txBox="1"/>
          <p:nvPr/>
        </p:nvSpPr>
        <p:spPr>
          <a:xfrm>
            <a:off x="1103312" y="5856044"/>
            <a:ext cx="5899372" cy="830997"/>
          </a:xfrm>
          <a:prstGeom prst="rect">
            <a:avLst/>
          </a:prstGeom>
          <a:noFill/>
        </p:spPr>
        <p:txBody>
          <a:bodyPr wrap="none" rtlCol="0">
            <a:spAutoFit/>
          </a:bodyPr>
          <a:lstStyle/>
          <a:p>
            <a:r>
              <a:rPr lang="en-US" sz="1500" dirty="0">
                <a:solidFill>
                  <a:schemeClr val="bg2">
                    <a:lumMod val="40000"/>
                    <a:lumOff val="60000"/>
                  </a:schemeClr>
                </a:solidFill>
              </a:rPr>
              <a:t>G. </a:t>
            </a:r>
            <a:r>
              <a:rPr lang="en-US" sz="1500" u="sng" dirty="0">
                <a:solidFill>
                  <a:srgbClr val="0563C1"/>
                </a:solidFill>
                <a:ea typeface="Calibri" panose="020F0502020204030204" pitchFamily="34" charset="0"/>
                <a:cs typeface="Times New Roman" panose="02020603050405020304" pitchFamily="18" charset="0"/>
                <a:hlinkClick r:id="rId7"/>
              </a:rPr>
              <a:t>SOURCE DISCLOSURE FORM</a:t>
            </a:r>
            <a:r>
              <a:rPr lang="en-US" sz="1500" dirty="0">
                <a:ea typeface="Calibri" panose="020F0502020204030204" pitchFamily="34" charset="0"/>
              </a:rPr>
              <a:t> (</a:t>
            </a:r>
            <a:r>
              <a:rPr lang="en-US" sz="1500" b="1" i="1" dirty="0">
                <a:solidFill>
                  <a:schemeClr val="accent3">
                    <a:lumMod val="60000"/>
                    <a:lumOff val="40000"/>
                  </a:schemeClr>
                </a:solidFill>
                <a:latin typeface="Times New Roman" panose="02020603050405020304" pitchFamily="18" charset="0"/>
                <a:ea typeface="Calibri" panose="020F0502020204030204" pitchFamily="34" charset="0"/>
                <a:cs typeface="Times New Roman" panose="02020603050405020304" pitchFamily="18" charset="0"/>
              </a:rPr>
              <a:t>Bid Solicitation §4.4.2.4 and 7.1.2</a:t>
            </a:r>
            <a:r>
              <a:rPr lang="en-US" sz="1500" i="1" dirty="0">
                <a:ea typeface="Calibri" panose="020F0502020204030204" pitchFamily="34" charset="0"/>
              </a:rPr>
              <a:t>)</a:t>
            </a:r>
          </a:p>
          <a:p>
            <a:r>
              <a:rPr lang="en-US" sz="1500" dirty="0">
                <a:solidFill>
                  <a:schemeClr val="bg2">
                    <a:lumMod val="40000"/>
                    <a:lumOff val="60000"/>
                  </a:schemeClr>
                </a:solidFill>
              </a:rPr>
              <a:t>H. </a:t>
            </a:r>
            <a:r>
              <a:rPr lang="en-US" sz="1500" u="sng" dirty="0">
                <a:solidFill>
                  <a:srgbClr val="0563C1"/>
                </a:solidFill>
                <a:ea typeface="Calibri" panose="020F0502020204030204" pitchFamily="34" charset="0"/>
                <a:cs typeface="Times New Roman" panose="02020603050405020304" pitchFamily="18" charset="0"/>
                <a:hlinkClick r:id="rId8"/>
              </a:rPr>
              <a:t>COOPERATIVE PURCHASING FORM</a:t>
            </a:r>
            <a:r>
              <a:rPr lang="en-US" sz="1500" dirty="0">
                <a:ea typeface="Calibri" panose="020F0502020204030204" pitchFamily="34" charset="0"/>
              </a:rPr>
              <a:t> (</a:t>
            </a:r>
            <a:r>
              <a:rPr lang="en-US" sz="1500" b="1" i="1" dirty="0">
                <a:solidFill>
                  <a:schemeClr val="accent3">
                    <a:lumMod val="60000"/>
                    <a:lumOff val="40000"/>
                  </a:schemeClr>
                </a:solidFill>
                <a:latin typeface="Times New Roman" panose="02020603050405020304" pitchFamily="18" charset="0"/>
                <a:ea typeface="Calibri" panose="020F0502020204030204" pitchFamily="34" charset="0"/>
                <a:cs typeface="Times New Roman" panose="02020603050405020304" pitchFamily="18" charset="0"/>
              </a:rPr>
              <a:t>Bid Solicitation §4.4.6</a:t>
            </a:r>
            <a:r>
              <a:rPr lang="en-US" sz="1500" dirty="0">
                <a:ea typeface="Calibri" panose="020F0502020204030204" pitchFamily="34" charset="0"/>
              </a:rPr>
              <a:t>)</a:t>
            </a:r>
            <a:endParaRPr lang="en-US" sz="1500" i="1" dirty="0">
              <a:ea typeface="Calibri" panose="020F0502020204030204" pitchFamily="34" charset="0"/>
            </a:endParaRPr>
          </a:p>
          <a:p>
            <a:endParaRPr lang="en-US" dirty="0"/>
          </a:p>
        </p:txBody>
      </p:sp>
    </p:spTree>
    <p:extLst>
      <p:ext uri="{BB962C8B-B14F-4D97-AF65-F5344CB8AC3E}">
        <p14:creationId xmlns:p14="http://schemas.microsoft.com/office/powerpoint/2010/main" val="38418266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16198E-8012-48B3-97E2-AAB992A9B05F}"/>
              </a:ext>
            </a:extLst>
          </p:cNvPr>
          <p:cNvSpPr>
            <a:spLocks noGrp="1"/>
          </p:cNvSpPr>
          <p:nvPr>
            <p:ph type="title"/>
          </p:nvPr>
        </p:nvSpPr>
        <p:spPr>
          <a:xfrm>
            <a:off x="585255" y="202251"/>
            <a:ext cx="9404723" cy="1400530"/>
          </a:xfrm>
        </p:spPr>
        <p:txBody>
          <a:bodyPr/>
          <a:lstStyle/>
          <a:p>
            <a:r>
              <a:rPr lang="en-US" dirty="0"/>
              <a:t>State-Supplied Price Sheet</a:t>
            </a:r>
            <a:br>
              <a:rPr lang="en-US" dirty="0"/>
            </a:br>
            <a:r>
              <a:rPr lang="en-US" dirty="0"/>
              <a:t>Vehicle Collision Repairs</a:t>
            </a:r>
          </a:p>
        </p:txBody>
      </p:sp>
      <p:sp>
        <p:nvSpPr>
          <p:cNvPr id="3" name="Content Placeholder 2">
            <a:extLst>
              <a:ext uri="{FF2B5EF4-FFF2-40B4-BE49-F238E27FC236}">
                <a16:creationId xmlns:a16="http://schemas.microsoft.com/office/drawing/2014/main" id="{0E6AFD6E-ED00-4BEA-B692-C8981ADD1376}"/>
              </a:ext>
            </a:extLst>
          </p:cNvPr>
          <p:cNvSpPr>
            <a:spLocks noGrp="1"/>
          </p:cNvSpPr>
          <p:nvPr>
            <p:ph idx="1"/>
          </p:nvPr>
        </p:nvSpPr>
        <p:spPr>
          <a:xfrm>
            <a:off x="516834" y="1686271"/>
            <a:ext cx="4770782" cy="4881507"/>
          </a:xfrm>
        </p:spPr>
        <p:txBody>
          <a:bodyPr>
            <a:normAutofit fontScale="25000" lnSpcReduction="20000"/>
          </a:bodyPr>
          <a:lstStyle/>
          <a:p>
            <a:r>
              <a:rPr lang="en-US" sz="5600" dirty="0"/>
              <a:t>See Section 4.4.5.2, </a:t>
            </a:r>
            <a:r>
              <a:rPr lang="en-US" sz="5600" i="1" dirty="0"/>
              <a:t>State-Supplied Price Sheet Instructions</a:t>
            </a:r>
            <a:r>
              <a:rPr lang="en-US" sz="5600" dirty="0"/>
              <a:t>, for directions</a:t>
            </a:r>
          </a:p>
          <a:p>
            <a:r>
              <a:rPr lang="en-US" sz="5600" dirty="0"/>
              <a:t>The State-Supplied Price Sheet has been divided by Region, with the following two (2) award groups per Region: </a:t>
            </a:r>
          </a:p>
          <a:p>
            <a:pPr marL="0" indent="0">
              <a:buNone/>
            </a:pPr>
            <a:r>
              <a:rPr lang="en-US" sz="5600" dirty="0"/>
              <a:t>       A.	Vehicles Under 14,000 LB. GVWR; and </a:t>
            </a:r>
          </a:p>
          <a:p>
            <a:pPr marL="0" indent="0">
              <a:buNone/>
            </a:pPr>
            <a:r>
              <a:rPr lang="en-US" sz="5600" dirty="0"/>
              <a:t>       B.	Vehicles 14,000 LB. GVWR and Over.</a:t>
            </a:r>
          </a:p>
          <a:p>
            <a:pPr marL="0" indent="0">
              <a:buNone/>
            </a:pPr>
            <a:r>
              <a:rPr lang="en-US" sz="5600" dirty="0"/>
              <a:t>Both award groups in each region consist of two (2) price lines each. Vendors {Bidders} must provide firm-fixed unit pricing for each year (Year 1, Year 2, and Year 3) for both mandatory price lines of an award group in order to be eligible for award of that group in the region bid upon. </a:t>
            </a:r>
          </a:p>
          <a:p>
            <a:pPr marL="0" indent="0">
              <a:buNone/>
            </a:pPr>
            <a:r>
              <a:rPr lang="en-US" sz="5600" dirty="0"/>
              <a:t>The two (2) mandatory price lines for each award group consist of the following: </a:t>
            </a:r>
          </a:p>
          <a:p>
            <a:pPr marL="0" indent="0">
              <a:buNone/>
            </a:pPr>
            <a:r>
              <a:rPr lang="en-US" sz="5600" dirty="0"/>
              <a:t>      A.	Hourly Labor Rate; and </a:t>
            </a:r>
          </a:p>
          <a:p>
            <a:pPr marL="0" indent="0">
              <a:buNone/>
            </a:pPr>
            <a:r>
              <a:rPr lang="en-US" sz="5600" dirty="0"/>
              <a:t>      B.	         Discount Percentage for Parts.</a:t>
            </a:r>
          </a:p>
          <a:p>
            <a:r>
              <a:rPr lang="en-US" sz="5600" dirty="0"/>
              <a:t>Any changes or alterations to the State-Supplied Price Sheet may result in the Vendor’s {Bidder’s} Quote being deemed non-responsive.</a:t>
            </a:r>
          </a:p>
          <a:p>
            <a:r>
              <a:rPr lang="en-US" sz="5600" dirty="0"/>
              <a:t>Be advised that projected volumes are estimates </a:t>
            </a:r>
            <a:r>
              <a:rPr lang="en-US" sz="5600" i="1" u="sng" dirty="0">
                <a:solidFill>
                  <a:schemeClr val="accent3">
                    <a:lumMod val="60000"/>
                    <a:lumOff val="40000"/>
                  </a:schemeClr>
                </a:solidFill>
              </a:rPr>
              <a:t>only</a:t>
            </a:r>
          </a:p>
          <a:p>
            <a:endParaRPr lang="en-US" dirty="0"/>
          </a:p>
        </p:txBody>
      </p:sp>
      <p:pic>
        <p:nvPicPr>
          <p:cNvPr id="5" name="Picture 4">
            <a:extLst>
              <a:ext uri="{FF2B5EF4-FFF2-40B4-BE49-F238E27FC236}">
                <a16:creationId xmlns:a16="http://schemas.microsoft.com/office/drawing/2014/main" id="{53BFABD2-F128-486C-8E4A-58B25F4AACD9}"/>
              </a:ext>
            </a:extLst>
          </p:cNvPr>
          <p:cNvPicPr>
            <a:picLocks noChangeAspect="1"/>
          </p:cNvPicPr>
          <p:nvPr/>
        </p:nvPicPr>
        <p:blipFill>
          <a:blip r:embed="rId2"/>
          <a:stretch>
            <a:fillRect/>
          </a:stretch>
        </p:blipFill>
        <p:spPr>
          <a:xfrm>
            <a:off x="5948237" y="1686271"/>
            <a:ext cx="5284105" cy="4881507"/>
          </a:xfrm>
          <a:prstGeom prst="rect">
            <a:avLst/>
          </a:prstGeom>
        </p:spPr>
      </p:pic>
    </p:spTree>
    <p:extLst>
      <p:ext uri="{BB962C8B-B14F-4D97-AF65-F5344CB8AC3E}">
        <p14:creationId xmlns:p14="http://schemas.microsoft.com/office/powerpoint/2010/main" val="6965129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p:txBody>
          <a:bodyPr>
            <a:normAutofit/>
          </a:bodyPr>
          <a:lstStyle/>
          <a:p>
            <a:r>
              <a:rPr lang="en-US" dirty="0"/>
              <a:t>Complete all required price lines on the Price Sheet, or Quote may be deemed non-responsive. Indicate “no charge” if the cost is $0.  Do not leave any price lines blank. </a:t>
            </a:r>
          </a:p>
          <a:p>
            <a:r>
              <a:rPr lang="en-US" dirty="0"/>
              <a:t>Do not make formatting changes to the Price Sheet.  If the price line requires a dollar amount, don’t change it to a percentage, or vice versa.    If the price line includes 2 decimal places, don’t change the settings to allow 4 decimals.  </a:t>
            </a:r>
          </a:p>
          <a:p>
            <a:r>
              <a:rPr lang="en-US" dirty="0"/>
              <a:t>Do not add additional language, assumptions, or fees on the Price Sheet. Do not add or remove any price lines.</a:t>
            </a:r>
          </a:p>
          <a:p>
            <a:r>
              <a:rPr lang="en-US" dirty="0"/>
              <a:t>Confirm you have completed the proper version of the Price Sheet; it may have been revised via Bid Amendment.</a:t>
            </a:r>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a:xfrm>
            <a:off x="1104293" y="1853248"/>
            <a:ext cx="8946541" cy="4195481"/>
          </a:xfrm>
        </p:spPr>
        <p:txBody>
          <a:bodyPr>
            <a:normAutofit fontScale="92500" lnSpcReduction="10000"/>
          </a:bodyPr>
          <a:lstStyle/>
          <a:p>
            <a:r>
              <a:rPr lang="en-US" dirty="0"/>
              <a:t>Do NOT include language such as this:</a:t>
            </a:r>
          </a:p>
          <a:p>
            <a:pPr lvl="1"/>
            <a:r>
              <a:rPr lang="en-US"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dirty="0"/>
              <a:t>Vendor reserves the right to charge additional fees for services that require extensive time and effort.</a:t>
            </a:r>
          </a:p>
          <a:p>
            <a:pPr lvl="1"/>
            <a:r>
              <a:rPr lang="en-US" dirty="0"/>
              <a:t>This Quote is a nonbinding expression of interest only and is not intended to create a binding commitment on either party unless and until a definitive agreement has been executed between the parties.</a:t>
            </a:r>
          </a:p>
          <a:p>
            <a:pPr lvl="1"/>
            <a:r>
              <a:rPr lang="en-US"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29231" y="2581049"/>
            <a:ext cx="11307778" cy="1938992"/>
          </a:xfrm>
          <a:prstGeom prst="rect">
            <a:avLst/>
          </a:prstGeom>
        </p:spPr>
        <p:txBody>
          <a:bodyPr wrap="square">
            <a:spAutoFit/>
          </a:bodyPr>
          <a:lstStyle/>
          <a:p>
            <a:r>
              <a:rPr lang="en-US" sz="4000" dirty="0"/>
              <a:t>Q&amp;A due by 2pm March 3, 2021</a:t>
            </a:r>
          </a:p>
          <a:p>
            <a:endParaRPr lang="en-US" sz="4000" dirty="0"/>
          </a:p>
          <a:p>
            <a:r>
              <a:rPr lang="en-US" sz="4000" dirty="0"/>
              <a:t>Quotes due by 2pm March 30, 2021</a:t>
            </a:r>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1197</TotalTime>
  <Words>1044</Words>
  <Application>Microsoft Office PowerPoint</Application>
  <PresentationFormat>Widescreen</PresentationFormat>
  <Paragraphs>84</Paragraphs>
  <Slides>14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Calibri</vt:lpstr>
      <vt:lpstr>Century Gothic</vt:lpstr>
      <vt:lpstr>Times New Roman</vt:lpstr>
      <vt:lpstr>Wingdings 3</vt:lpstr>
      <vt:lpstr>Ion</vt:lpstr>
      <vt:lpstr>Optional Pre-Quote Conference T0704 – Vehicle Collision Repairs for Dept. of the Treasury and Division of State Police 20DPP00539 </vt:lpstr>
      <vt:lpstr>WELCOME &amp; INTRODUCTIONS </vt:lpstr>
      <vt:lpstr>PURPOSE &amp; GENERAL INFORMATION</vt:lpstr>
      <vt:lpstr>BID SOLICITATION AT A GLANCE</vt:lpstr>
      <vt:lpstr>BID SOLICITATION AT A GLANCE</vt:lpstr>
      <vt:lpstr>PowerPoint Presentation</vt:lpstr>
      <vt:lpstr>PowerPoint Presentation</vt:lpstr>
      <vt:lpstr>PowerPoint Presentation</vt:lpstr>
      <vt:lpstr>Vendor {Bidder} Checklist</vt:lpstr>
      <vt:lpstr>Vendor {Bidder} Checklist</vt:lpstr>
      <vt:lpstr>State-Supplied Price Sheet Vehicle Collision Repairs</vt:lpstr>
      <vt:lpstr>PRICE SHEET PITFALLS</vt:lpstr>
      <vt:lpstr>OTHER HELPFUL TIPS</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Popso, Katherine</cp:lastModifiedBy>
  <cp:revision>99</cp:revision>
  <cp:lastPrinted>2020-02-11T14:28:14Z</cp:lastPrinted>
  <dcterms:created xsi:type="dcterms:W3CDTF">2020-01-31T19:31:42Z</dcterms:created>
  <dcterms:modified xsi:type="dcterms:W3CDTF">2021-02-08T13:35:39Z</dcterms:modified>
</cp:coreProperties>
</file>