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77" r:id="rId12"/>
    <p:sldId id="278" r:id="rId13"/>
    <p:sldId id="280" r:id="rId14"/>
    <p:sldId id="267" r:id="rId15"/>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48" autoAdjust="0"/>
    <p:restoredTop sz="94660"/>
  </p:normalViewPr>
  <p:slideViewPr>
    <p:cSldViewPr snapToGrid="0">
      <p:cViewPr varScale="1">
        <p:scale>
          <a:sx n="112" d="100"/>
          <a:sy n="112" d="100"/>
        </p:scale>
        <p:origin x="352" y="19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2/8/21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2/8/21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2/8/21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2/8/21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2/8/21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2/8/21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2/8/21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2/8/21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2/8/21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2/8/21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2/8/21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2/8/21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2/8/21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2/8/21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2/8/21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2/8/21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2/8/21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2/8/21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state.nj.us/treasury/purchase/forms/OwnershipDisclosure.pdf" TargetMode="External"/><Relationship Id="rId2" Type="http://schemas.openxmlformats.org/officeDocument/2006/relationships/hyperlink" Target="https://www.state.nj.us/treasury/purchase/forms/OfferandAcceptance.pdf" TargetMode="External"/><Relationship Id="rId1" Type="http://schemas.openxmlformats.org/officeDocument/2006/relationships/slideLayout" Target="../slideLayouts/slideLayout2.xml"/><Relationship Id="rId4" Type="http://schemas.openxmlformats.org/officeDocument/2006/relationships/hyperlink" Target="https://www.state.nj.us/treasury/purchase/forms/SubcontractorUtilizationPlan.pdf"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s://www.state.nj.us/treasury/purchase/forms/SourceDisclosureCertification.pdf" TargetMode="External"/><Relationship Id="rId3" Type="http://schemas.openxmlformats.org/officeDocument/2006/relationships/hyperlink" Target="https://www.nj.gov/treasury/purchase/forms/DisclosureofInvestigations.pdf" TargetMode="External"/><Relationship Id="rId7" Type="http://schemas.openxmlformats.org/officeDocument/2006/relationships/hyperlink" Target="https://www.state.nj.us/treasury/purchase/forms/AA_%20Supplement.pdf" TargetMode="External"/><Relationship Id="rId2" Type="http://schemas.openxmlformats.org/officeDocument/2006/relationships/hyperlink" Target="https://www.state.nj.us/treasury/purchase/forms/DisclosureofInvestmentActivitiesinIran.pdf" TargetMode="External"/><Relationship Id="rId1" Type="http://schemas.openxmlformats.org/officeDocument/2006/relationships/slideLayout" Target="../slideLayouts/slideLayout2.xml"/><Relationship Id="rId6" Type="http://schemas.openxmlformats.org/officeDocument/2006/relationships/hyperlink" Target="https://www.state.nj.us/treasury/purchase/forms/eo134/Chapter51.pdf" TargetMode="External"/><Relationship Id="rId5" Type="http://schemas.openxmlformats.org/officeDocument/2006/relationships/hyperlink" Target="https://www1.state.nj.us/TYTR_BRC/jsp/BRCLoginJsp.jsp" TargetMode="External"/><Relationship Id="rId4" Type="http://schemas.openxmlformats.org/officeDocument/2006/relationships/hyperlink" Target="https://www.state.nj.us/treasury/revenue/busregcert.shtml" TargetMode="External"/><Relationship Id="rId9" Type="http://schemas.openxmlformats.org/officeDocument/2006/relationships/hyperlink" Target="https://www.nj.gov/treasury/purchase/forms/CooperativePurchasingForm.pdf"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1480" y="168166"/>
            <a:ext cx="9806940" cy="5113711"/>
          </a:xfrm>
        </p:spPr>
        <p:txBody>
          <a:bodyPr/>
          <a:lstStyle/>
          <a:p>
            <a:br>
              <a:rPr lang="en-US" sz="5400" u="sng" dirty="0"/>
            </a:br>
            <a:br>
              <a:rPr lang="en-US" sz="5400" u="sng" dirty="0"/>
            </a:br>
            <a:br>
              <a:rPr lang="en-US" sz="5400" u="sng" dirty="0"/>
            </a:br>
            <a:br>
              <a:rPr lang="en-US" sz="5400" u="sng" dirty="0"/>
            </a:br>
            <a:br>
              <a:rPr lang="en-US" sz="5400" u="sng" dirty="0"/>
            </a:br>
            <a:br>
              <a:rPr lang="en-US" sz="5400" u="sng" dirty="0"/>
            </a:br>
            <a:br>
              <a:rPr lang="en-US" sz="5400" u="sng" dirty="0"/>
            </a:br>
            <a:br>
              <a:rPr lang="en-US" sz="5400" u="sng" dirty="0"/>
            </a:br>
            <a:br>
              <a:rPr lang="en-US" sz="5400" u="sng" dirty="0"/>
            </a:br>
            <a:br>
              <a:rPr lang="en-US" sz="5400" u="sng" dirty="0"/>
            </a:br>
            <a:r>
              <a:rPr lang="en-US" sz="5400" u="sng" dirty="0"/>
              <a:t>Optional Pre-Quote Conference:</a:t>
            </a:r>
            <a:br>
              <a:rPr lang="en-US" sz="5400" dirty="0"/>
            </a:br>
            <a:r>
              <a:rPr lang="en-US" sz="3200" b="1" dirty="0"/>
              <a:t>T2732 – Maintenance/Repair and Replacement Services – Portable Commercial Mobile Generators</a:t>
            </a:r>
            <a:br>
              <a:rPr lang="en-US" sz="3200" b="1" dirty="0"/>
            </a:br>
            <a:br>
              <a:rPr lang="en-US" sz="5400" dirty="0"/>
            </a:br>
            <a:r>
              <a:rPr lang="en-US" sz="5400" dirty="0"/>
              <a:t>Bid Solicitation #20DPP00537</a:t>
            </a:r>
          </a:p>
        </p:txBody>
      </p:sp>
      <p:sp>
        <p:nvSpPr>
          <p:cNvPr id="3" name="Subtitle 2"/>
          <p:cNvSpPr>
            <a:spLocks noGrp="1"/>
          </p:cNvSpPr>
          <p:nvPr>
            <p:ph type="subTitle" idx="1"/>
          </p:nvPr>
        </p:nvSpPr>
        <p:spPr>
          <a:xfrm>
            <a:off x="1154955" y="5281877"/>
            <a:ext cx="8825658" cy="1279388"/>
          </a:xfrm>
        </p:spPr>
        <p:txBody>
          <a:bodyPr>
            <a:normAutofit/>
          </a:bodyPr>
          <a:lstStyle/>
          <a:p>
            <a:r>
              <a:rPr lang="en-US" sz="2800" dirty="0"/>
              <a:t>Q&amp;a due by </a:t>
            </a:r>
            <a:r>
              <a:rPr lang="en-US" sz="2800" b="1" dirty="0"/>
              <a:t>2pm </a:t>
            </a:r>
            <a:r>
              <a:rPr lang="en-US" sz="2800" dirty="0"/>
              <a:t>on</a:t>
            </a:r>
            <a:r>
              <a:rPr lang="en-US" sz="2800" b="1" dirty="0"/>
              <a:t> March 2, 2021 </a:t>
            </a:r>
          </a:p>
          <a:p>
            <a:r>
              <a:rPr lang="en-US" sz="2800" dirty="0"/>
              <a:t>Quotes due by </a:t>
            </a:r>
            <a:r>
              <a:rPr lang="en-US" sz="2800" b="1" dirty="0"/>
              <a:t>2pm</a:t>
            </a:r>
            <a:r>
              <a:rPr lang="en-US" sz="2800" dirty="0"/>
              <a:t> on </a:t>
            </a:r>
            <a:r>
              <a:rPr lang="en-US" sz="2800" b="1" dirty="0"/>
              <a:t>March 19, 2021</a:t>
            </a: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identify yourself and the firm you represent when prompted during roll-call so that you are properly logged for attending the conference.</a:t>
            </a:r>
          </a:p>
          <a:p>
            <a:r>
              <a:rPr lang="en-US" dirty="0"/>
              <a:t>Please mute your phone at all times unless when speaking.</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lnSpcReduction="10000"/>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a:t>
            </a:r>
          </a:p>
          <a:p>
            <a:r>
              <a:rPr lang="en-US" dirty="0"/>
              <a:t>Section 4: Quote submission requirements including forms, schedules, firm experience, product literature, financial capability, and price sheet, as well as additional terms and prohibition on conflicting terms and conditions </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732878"/>
            <a:ext cx="8946541" cy="4473612"/>
          </a:xfrm>
        </p:spPr>
        <p:txBody>
          <a:bodyPr>
            <a:normAutofit fontScale="77500" lnSpcReduction="20000"/>
          </a:bodyPr>
          <a:lstStyle/>
          <a:p>
            <a:r>
              <a:rPr lang="en-US" sz="2400" dirty="0"/>
              <a:t>Section 6: Evaluation criteria, clarifications, best and final offer</a:t>
            </a:r>
          </a:p>
          <a:p>
            <a:r>
              <a:rPr lang="en-US" sz="2400" dirty="0"/>
              <a:t>Section 7: Pre-award requirements</a:t>
            </a:r>
          </a:p>
          <a:p>
            <a:r>
              <a:rPr lang="en-US" sz="2400" dirty="0"/>
              <a:t>Section 8: State Contract Manager </a:t>
            </a:r>
          </a:p>
          <a:p>
            <a:r>
              <a:rPr lang="en-US" sz="2400" dirty="0"/>
              <a:t>Section 9: Standard Terms and Conditions</a:t>
            </a:r>
          </a:p>
          <a:p>
            <a:endParaRPr lang="en-US" sz="2400" dirty="0"/>
          </a:p>
          <a:p>
            <a:r>
              <a:rPr lang="en-US" sz="2400" dirty="0"/>
              <a:t>Reminders</a:t>
            </a:r>
          </a:p>
          <a:p>
            <a:pPr lvl="1"/>
            <a:r>
              <a:rPr lang="en-US" sz="2100" dirty="0"/>
              <a:t>Review Bid Solicitation in its entirety and submit any questions prior to the deadline including exceptions. Updated documents will be posted in NJSTART and should be reviewed as posted.</a:t>
            </a:r>
          </a:p>
          <a:p>
            <a:pPr lvl="1"/>
            <a:r>
              <a:rPr lang="en-US" sz="2100" dirty="0"/>
              <a:t>Submit Quotes on time addressing all mandatory requirements including forms, or Quote may be deemed non-responsive. “Shall” and “Must” denotes a mandatory requirement; however, not submitting requested information (“should”/”may”) could impact technical score</a:t>
            </a:r>
          </a:p>
          <a:p>
            <a:pPr lvl="1"/>
            <a:r>
              <a:rPr lang="en-US" sz="2100"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62043-7820-4FF0-A93B-C4CBCAE5BA75}"/>
              </a:ext>
            </a:extLst>
          </p:cNvPr>
          <p:cNvSpPr>
            <a:spLocks noGrp="1"/>
          </p:cNvSpPr>
          <p:nvPr>
            <p:ph type="title"/>
          </p:nvPr>
        </p:nvSpPr>
        <p:spPr>
          <a:xfrm>
            <a:off x="717019" y="310675"/>
            <a:ext cx="10122616" cy="1757822"/>
          </a:xfrm>
        </p:spPr>
        <p:txBody>
          <a:bodyPr/>
          <a:lstStyle/>
          <a:p>
            <a:pPr algn="ctr" fontAlgn="base"/>
            <a:r>
              <a:rPr lang="en-US" sz="2800" b="1" u="sng" dirty="0">
                <a:solidFill>
                  <a:srgbClr val="EBEBEB"/>
                </a:solidFill>
                <a:latin typeface="Times New Roman" panose="02020603050405020304" pitchFamily="18" charset="0"/>
              </a:rPr>
              <a:t>Vendor {Bidder} Checklist</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#1</a:t>
            </a:r>
            <a:r>
              <a:rPr lang="en-US" sz="2000" b="1" dirty="0">
                <a:solidFill>
                  <a:srgbClr val="EBEBEB"/>
                </a:solidFill>
                <a:latin typeface="Times New Roman" panose="02020603050405020304" pitchFamily="18" charset="0"/>
              </a:rPr>
              <a:t>: FORMS, REGISTRATIONS AND CERTIFICATIONS THAT </a:t>
            </a:r>
            <a:r>
              <a:rPr lang="en-US" sz="2000" b="1" u="sng" dirty="0">
                <a:solidFill>
                  <a:srgbClr val="FFFF00"/>
                </a:solidFill>
                <a:latin typeface="Times New Roman" panose="02020603050405020304" pitchFamily="18" charset="0"/>
              </a:rPr>
              <a:t>MUST</a:t>
            </a:r>
            <a:r>
              <a:rPr lang="en-US" sz="2000" b="1" dirty="0">
                <a:solidFill>
                  <a:srgbClr val="FFFF00"/>
                </a:solidFill>
                <a:latin typeface="Times New Roman" panose="02020603050405020304" pitchFamily="18" charset="0"/>
              </a:rPr>
              <a:t> </a:t>
            </a:r>
            <a:r>
              <a:rPr lang="en-US" sz="2000" b="1" dirty="0">
                <a:solidFill>
                  <a:srgbClr val="EBEBEB"/>
                </a:solidFill>
                <a:latin typeface="Times New Roman" panose="02020603050405020304" pitchFamily="18" charset="0"/>
              </a:rPr>
              <a:t>BE </a:t>
            </a:r>
            <a:r>
              <a:rPr lang="en-US" sz="2000" dirty="0">
                <a:solidFill>
                  <a:srgbClr val="EBEBEB"/>
                </a:solidFill>
                <a:latin typeface="Times New Roman" panose="02020603050405020304" pitchFamily="18" charset="0"/>
              </a:rPr>
              <a:t> </a:t>
            </a:r>
            <a:br>
              <a:rPr lang="en-US" sz="2000" dirty="0">
                <a:solidFill>
                  <a:srgbClr val="EBEBEB"/>
                </a:solidFill>
              </a:rPr>
            </a:br>
            <a:r>
              <a:rPr lang="en-US" sz="2000" b="1" dirty="0">
                <a:solidFill>
                  <a:srgbClr val="EBEBEB"/>
                </a:solidFill>
                <a:latin typeface="Times New Roman" panose="02020603050405020304" pitchFamily="18" charset="0"/>
              </a:rPr>
              <a:t>SUBMITTED BY THE VENDOR WITH THE QUOTE</a:t>
            </a:r>
            <a:r>
              <a:rPr lang="en-US" sz="2800" dirty="0">
                <a:solidFill>
                  <a:srgbClr val="EBEBEB"/>
                </a:solidFill>
                <a:latin typeface="Times New Roman" panose="02020603050405020304" pitchFamily="18" charset="0"/>
              </a:rPr>
              <a:t> </a:t>
            </a:r>
            <a:br>
              <a:rPr lang="en-US" sz="6600" dirty="0"/>
            </a:br>
            <a:endParaRPr lang="en-US" sz="3600" dirty="0"/>
          </a:p>
        </p:txBody>
      </p:sp>
      <p:sp>
        <p:nvSpPr>
          <p:cNvPr id="8" name="TextBox 7">
            <a:extLst>
              <a:ext uri="{FF2B5EF4-FFF2-40B4-BE49-F238E27FC236}">
                <a16:creationId xmlns:a16="http://schemas.microsoft.com/office/drawing/2014/main" id="{84EED7D3-2F76-3746-A7AF-2171AD3EB1D4}"/>
              </a:ext>
            </a:extLst>
          </p:cNvPr>
          <p:cNvSpPr txBox="1"/>
          <p:nvPr/>
        </p:nvSpPr>
        <p:spPr>
          <a:xfrm>
            <a:off x="966951" y="2068497"/>
            <a:ext cx="10258097" cy="3046988"/>
          </a:xfrm>
          <a:prstGeom prst="rect">
            <a:avLst/>
          </a:prstGeom>
          <a:noFill/>
        </p:spPr>
        <p:txBody>
          <a:bodyPr wrap="square" rtlCol="0">
            <a:spAutoFit/>
          </a:bodyPr>
          <a:lstStyle/>
          <a:p>
            <a:pPr marL="285750" indent="-285750">
              <a:buFont typeface="Arial" panose="020B0604020202020204" pitchFamily="34" charset="0"/>
              <a:buChar char="•"/>
            </a:pPr>
            <a:r>
              <a:rPr lang="en-US" sz="1600" b="1" u="sng" dirty="0">
                <a:latin typeface="Times New Roman" panose="02020603050405020304" pitchFamily="18" charset="0"/>
                <a:ea typeface="Calibri" panose="020F0502020204030204" pitchFamily="34" charset="0"/>
                <a:cs typeface="Times New Roman" panose="02020603050405020304" pitchFamily="18" charset="0"/>
                <a:hlinkClick r:id="rId2"/>
              </a:rPr>
              <a:t>OFFER AND ACCEPTANCE PAGE</a:t>
            </a:r>
            <a:r>
              <a:rPr lang="en-US" sz="1600" b="1" dirty="0">
                <a:latin typeface="Times New Roman" panose="02020603050405020304" pitchFamily="18" charset="0"/>
                <a:ea typeface="Calibri" panose="020F0502020204030204" pitchFamily="34" charset="0"/>
                <a:cs typeface="Times New Roman" panose="02020603050405020304" pitchFamily="18" charset="0"/>
                <a:hlinkClick r:id="rId2"/>
              </a:rPr>
              <a:t> </a:t>
            </a:r>
            <a:r>
              <a:rPr lang="en-US" sz="1600" b="1" i="1" dirty="0">
                <a:latin typeface="Times New Roman" panose="02020603050405020304" pitchFamily="18" charset="0"/>
                <a:ea typeface="Calibri" panose="020F0502020204030204" pitchFamily="34" charset="0"/>
                <a:cs typeface="Times New Roman" panose="02020603050405020304" pitchFamily="18" charset="0"/>
              </a:rPr>
              <a:t>(Bid Solicitation §4.4.1.1)</a:t>
            </a:r>
            <a:endParaRPr lang="en-US" sz="1600" b="1" i="1" dirty="0">
              <a:latin typeface="Times New Roman" panose="02020603050405020304" pitchFamily="18" charset="0"/>
              <a:cs typeface="Times New Roman" panose="02020603050405020304" pitchFamily="18" charset="0"/>
            </a:endParaRPr>
          </a:p>
          <a:p>
            <a:endParaRPr lang="en-US" sz="1600" b="1" i="1"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1600" b="1" u="sng" dirty="0">
                <a:latin typeface="Times New Roman" panose="02020603050405020304" pitchFamily="18" charset="0"/>
                <a:cs typeface="Times New Roman" panose="02020603050405020304" pitchFamily="18" charset="0"/>
                <a:hlinkClick r:id="rId3"/>
              </a:rPr>
              <a:t>OWNERSHIP DISCLOSURE FORM</a:t>
            </a:r>
            <a:r>
              <a:rPr lang="en-US" sz="1600" b="1" dirty="0">
                <a:latin typeface="Times New Roman" panose="02020603050405020304" pitchFamily="18" charset="0"/>
                <a:cs typeface="Times New Roman" panose="02020603050405020304" pitchFamily="18" charset="0"/>
              </a:rPr>
              <a:t> </a:t>
            </a:r>
            <a:r>
              <a:rPr lang="en-US" sz="1600" b="1" i="1" dirty="0">
                <a:latin typeface="Times New Roman" panose="02020603050405020304" pitchFamily="18" charset="0"/>
                <a:ea typeface="Calibri" panose="020F0502020204030204" pitchFamily="34" charset="0"/>
                <a:cs typeface="Times New Roman" panose="02020603050405020304" pitchFamily="18" charset="0"/>
              </a:rPr>
              <a:t>(Bid Solicitation §4.4.1.2.1)</a:t>
            </a:r>
            <a:endParaRPr lang="en-US" sz="1600" b="1" u="sng" dirty="0">
              <a:latin typeface="Times New Roman" panose="02020603050405020304" pitchFamily="18" charset="0"/>
              <a:cs typeface="Times New Roman" panose="02020603050405020304" pitchFamily="18" charset="0"/>
            </a:endParaRPr>
          </a:p>
          <a:p>
            <a:endParaRPr lang="en-US" sz="1600" b="1" i="1" u="sng"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1600" b="1" u="sng" dirty="0">
                <a:latin typeface="Times New Roman" panose="02020603050405020304" pitchFamily="18" charset="0"/>
                <a:ea typeface="Calibri" panose="020F0502020204030204" pitchFamily="34" charset="0"/>
                <a:cs typeface="Times New Roman" panose="02020603050405020304" pitchFamily="18" charset="0"/>
                <a:hlinkClick r:id="rId4"/>
              </a:rPr>
              <a:t>SUBCONTRACTOR UTILIZATION PLAN</a:t>
            </a:r>
            <a:r>
              <a:rPr lang="en-US" sz="1600" b="1" i="1" dirty="0">
                <a:latin typeface="Times New Roman" panose="02020603050405020304" pitchFamily="18" charset="0"/>
                <a:ea typeface="Calibri" panose="020F0502020204030204" pitchFamily="34" charset="0"/>
                <a:cs typeface="Times New Roman" panose="02020603050405020304" pitchFamily="18" charset="0"/>
              </a:rPr>
              <a:t> </a:t>
            </a:r>
            <a:r>
              <a:rPr lang="en-US" sz="1600" dirty="0">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a:latin typeface="Times New Roman" panose="02020603050405020304" pitchFamily="18" charset="0"/>
                <a:ea typeface="Calibri" panose="020F0502020204030204" pitchFamily="34" charset="0"/>
                <a:cs typeface="Times New Roman" panose="02020603050405020304" pitchFamily="18" charset="0"/>
              </a:rPr>
              <a:t>Bid Solicitation §4.4.1.3)</a:t>
            </a:r>
          </a:p>
          <a:p>
            <a:pPr marL="742950" lvl="1" indent="-285750">
              <a:buFont typeface="Arial" panose="020B0604020202020204" pitchFamily="34" charset="0"/>
              <a:buChar char="•"/>
            </a:pPr>
            <a:r>
              <a:rPr lang="en-US" sz="1600" dirty="0">
                <a:latin typeface="Times New Roman" panose="02020603050405020304" pitchFamily="18" charset="0"/>
                <a:ea typeface="Calibri" panose="020F0502020204030204" pitchFamily="34" charset="0"/>
                <a:cs typeface="Times New Roman" panose="02020603050405020304" pitchFamily="18" charset="0"/>
              </a:rPr>
              <a:t>If this Bid Solicitation has a Subcontracting Set-Aside Requirement, the Vendor </a:t>
            </a:r>
            <a:r>
              <a:rPr lang="en-US" sz="1600" u="sng" dirty="0">
                <a:latin typeface="Times New Roman" panose="02020603050405020304" pitchFamily="18" charset="0"/>
                <a:ea typeface="Calibri" panose="020F0502020204030204" pitchFamily="34" charset="0"/>
                <a:cs typeface="Times New Roman" panose="02020603050405020304" pitchFamily="18" charset="0"/>
              </a:rPr>
              <a:t>MUST</a:t>
            </a:r>
            <a:r>
              <a:rPr lang="en-US" sz="1600" dirty="0">
                <a:latin typeface="Times New Roman" panose="02020603050405020304" pitchFamily="18" charset="0"/>
                <a:ea typeface="Calibri" panose="020F0502020204030204" pitchFamily="34" charset="0"/>
                <a:cs typeface="Times New Roman" panose="02020603050405020304" pitchFamily="18" charset="0"/>
              </a:rPr>
              <a:t> consult The Division of Revenue &amp; Enterprise Services at (609) 292-2146 for information regarding registered Small Businesses and/or Disabled Veteran Businesses.</a:t>
            </a:r>
          </a:p>
          <a:p>
            <a:pPr lvl="1"/>
            <a:endParaRPr lang="en-US" sz="1600"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sz="1600" b="1" u="sng" dirty="0">
                <a:latin typeface="Times New Roman" panose="02020603050405020304" pitchFamily="18" charset="0"/>
                <a:ea typeface="Calibri" panose="020F0502020204030204" pitchFamily="34" charset="0"/>
                <a:cs typeface="Times New Roman" panose="02020603050405020304" pitchFamily="18" charset="0"/>
              </a:rPr>
              <a:t>STATE-SUPPLIED PRICE SHEET</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marL="742950" lvl="1" indent="-285750">
              <a:buFont typeface="Arial" panose="020B0604020202020204" pitchFamily="34" charset="0"/>
              <a:buChar char="•"/>
            </a:pPr>
            <a:endParaRPr lang="en-US" sz="1600" b="1" i="1"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endParaRPr lang="en-US" sz="1600" b="1" u="sn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17995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AF762-9FD1-4F06-A822-8C262BDD7AE2}"/>
              </a:ext>
            </a:extLst>
          </p:cNvPr>
          <p:cNvSpPr>
            <a:spLocks noGrp="1"/>
          </p:cNvSpPr>
          <p:nvPr>
            <p:ph type="title"/>
          </p:nvPr>
        </p:nvSpPr>
        <p:spPr>
          <a:xfrm>
            <a:off x="192369" y="156840"/>
            <a:ext cx="11188804" cy="1521040"/>
          </a:xfrm>
        </p:spPr>
        <p:txBody>
          <a:bodyPr/>
          <a:lstStyle/>
          <a:p>
            <a:pPr algn="ctr" fontAlgn="base"/>
            <a:r>
              <a:rPr lang="en-US" sz="2800" b="1" u="sng" dirty="0">
                <a:solidFill>
                  <a:srgbClr val="EBEBEB"/>
                </a:solidFill>
                <a:latin typeface="Times New Roman" panose="02020603050405020304" pitchFamily="18" charset="0"/>
              </a:rPr>
              <a:t>Vendor {Bidder} Checklist </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#2</a:t>
            </a:r>
            <a:r>
              <a:rPr lang="en-US" sz="2000" b="1" dirty="0">
                <a:solidFill>
                  <a:srgbClr val="EBEBEB"/>
                </a:solidFill>
                <a:latin typeface="Times New Roman" panose="02020603050405020304" pitchFamily="18" charset="0"/>
              </a:rPr>
              <a:t>: </a:t>
            </a:r>
            <a:r>
              <a:rPr lang="en-US" sz="2000" b="1" dirty="0">
                <a:solidFill>
                  <a:srgbClr val="EBEBEB"/>
                </a:solidFill>
              </a:rPr>
              <a:t>FORMS, REGISTRATIONS AND CERTIFICATIONS THAT </a:t>
            </a:r>
            <a:r>
              <a:rPr lang="en-US" sz="2000" b="1" u="sng" dirty="0">
                <a:solidFill>
                  <a:srgbClr val="FFFF00"/>
                </a:solidFill>
              </a:rPr>
              <a:t>SHOULD</a:t>
            </a:r>
            <a:r>
              <a:rPr lang="en-US" sz="2000" b="1" dirty="0">
                <a:solidFill>
                  <a:srgbClr val="EBEBEB"/>
                </a:solidFill>
              </a:rPr>
              <a:t> BE SUBMITTED BY THE VENDOR WITH THE QUOTE. THESE FORMS </a:t>
            </a:r>
            <a:r>
              <a:rPr lang="en-US" sz="2000" b="1" u="sng" dirty="0">
                <a:solidFill>
                  <a:srgbClr val="FFFF00"/>
                </a:solidFill>
              </a:rPr>
              <a:t>MUST</a:t>
            </a:r>
            <a:r>
              <a:rPr lang="en-US" sz="2000" b="1" dirty="0">
                <a:solidFill>
                  <a:srgbClr val="EBEBEB"/>
                </a:solidFill>
              </a:rPr>
              <a:t> BE SUBMITTED PRIOR TO THE AWARD OF THE MASTER BLANKET PURCHASE ORDER.</a:t>
            </a:r>
            <a:br>
              <a:rPr lang="en-US" sz="2800" dirty="0">
                <a:solidFill>
                  <a:srgbClr val="EBEBEB"/>
                </a:solidFill>
              </a:rPr>
            </a:br>
            <a:endParaRPr lang="en-US" sz="2800" dirty="0"/>
          </a:p>
        </p:txBody>
      </p:sp>
      <p:sp>
        <p:nvSpPr>
          <p:cNvPr id="3" name="Content Placeholder 2">
            <a:extLst>
              <a:ext uri="{FF2B5EF4-FFF2-40B4-BE49-F238E27FC236}">
                <a16:creationId xmlns:a16="http://schemas.microsoft.com/office/drawing/2014/main" id="{50A242EB-92F4-4E97-95DE-091469F3B0EC}"/>
              </a:ext>
            </a:extLst>
          </p:cNvPr>
          <p:cNvSpPr>
            <a:spLocks noGrp="1"/>
          </p:cNvSpPr>
          <p:nvPr>
            <p:ph idx="1"/>
          </p:nvPr>
        </p:nvSpPr>
        <p:spPr/>
        <p:txBody>
          <a:bodyPr/>
          <a:lstStyle/>
          <a:p>
            <a:endParaRPr lang="en-US" dirty="0"/>
          </a:p>
          <a:p>
            <a:endParaRPr lang="en-US" dirty="0"/>
          </a:p>
          <a:p>
            <a:endParaRPr lang="en-US" dirty="0"/>
          </a:p>
          <a:p>
            <a:endParaRPr lang="en-US" dirty="0"/>
          </a:p>
        </p:txBody>
      </p:sp>
      <p:sp>
        <p:nvSpPr>
          <p:cNvPr id="4" name="TextBox 3">
            <a:extLst>
              <a:ext uri="{FF2B5EF4-FFF2-40B4-BE49-F238E27FC236}">
                <a16:creationId xmlns:a16="http://schemas.microsoft.com/office/drawing/2014/main" id="{78C1F746-A591-EA44-9ECF-6609AB6B1140}"/>
              </a:ext>
            </a:extLst>
          </p:cNvPr>
          <p:cNvSpPr txBox="1"/>
          <p:nvPr/>
        </p:nvSpPr>
        <p:spPr>
          <a:xfrm>
            <a:off x="830591" y="1677880"/>
            <a:ext cx="10258097" cy="5755422"/>
          </a:xfrm>
          <a:prstGeom prst="rect">
            <a:avLst/>
          </a:prstGeom>
          <a:noFill/>
        </p:spPr>
        <p:txBody>
          <a:bodyPr wrap="square" rtlCol="0">
            <a:spAutoFit/>
          </a:bodyPr>
          <a:lstStyle/>
          <a:p>
            <a:pPr marL="285750" indent="-285750">
              <a:buFont typeface="Arial" panose="020B0604020202020204" pitchFamily="34" charset="0"/>
              <a:buChar char="•"/>
            </a:pPr>
            <a:r>
              <a:rPr lang="en-US" sz="1600" b="1" u="sng" dirty="0">
                <a:latin typeface="Times New Roman" panose="02020603050405020304" pitchFamily="18" charset="0"/>
                <a:cs typeface="Times New Roman" panose="02020603050405020304" pitchFamily="18" charset="0"/>
                <a:hlinkClick r:id="rId2"/>
              </a:rPr>
              <a:t>DISCLOSURE OF INVESTMENT ACTIVITIES IN IRAN FORM</a:t>
            </a:r>
            <a:r>
              <a:rPr lang="en-US" sz="1600" b="1" dirty="0">
                <a:latin typeface="Times New Roman" panose="02020603050405020304" pitchFamily="18" charset="0"/>
                <a:cs typeface="Times New Roman" panose="02020603050405020304" pitchFamily="18" charset="0"/>
              </a:rPr>
              <a:t> </a:t>
            </a:r>
            <a:r>
              <a:rPr lang="en-US" sz="1600" b="1" i="1" dirty="0">
                <a:latin typeface="Times New Roman" panose="02020603050405020304" pitchFamily="18" charset="0"/>
                <a:ea typeface="Calibri" panose="020F0502020204030204" pitchFamily="34" charset="0"/>
                <a:cs typeface="Times New Roman" panose="02020603050405020304" pitchFamily="18" charset="0"/>
              </a:rPr>
              <a:t>(Bid Solicitation §4.4.1.2.2)</a:t>
            </a:r>
            <a:endParaRPr lang="en-US" sz="1600" b="1" dirty="0">
              <a:latin typeface="Times New Roman" panose="02020603050405020304" pitchFamily="18" charset="0"/>
              <a:cs typeface="Times New Roman" panose="02020603050405020304" pitchFamily="18" charset="0"/>
              <a:hlinkClick r:id="rId3"/>
            </a:endParaRPr>
          </a:p>
          <a:p>
            <a:pPr marL="285750" indent="-285750">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hlinkClick r:id="rId3"/>
              </a:rPr>
              <a:t>DISCLOSURE OF INVESTIGATIONS AND OTHER ACTIONS INVOLVING THE VENDOR {BIDDER}</a:t>
            </a:r>
            <a:r>
              <a:rPr lang="en-US" sz="1600" b="1" dirty="0">
                <a:latin typeface="Times New Roman" panose="02020603050405020304" pitchFamily="18" charset="0"/>
                <a:cs typeface="Times New Roman" panose="02020603050405020304" pitchFamily="18" charset="0"/>
              </a:rPr>
              <a:t> </a:t>
            </a:r>
            <a:r>
              <a:rPr lang="en-US" sz="1600" b="1" i="1" dirty="0">
                <a:latin typeface="Times New Roman" panose="02020603050405020304" pitchFamily="18" charset="0"/>
                <a:cs typeface="Times New Roman" panose="02020603050405020304" pitchFamily="18" charset="0"/>
              </a:rPr>
              <a:t>(Bid Solicitation Section </a:t>
            </a:r>
            <a:r>
              <a:rPr lang="en-US" sz="1600" b="1" i="1" dirty="0">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a:latin typeface="Times New Roman" panose="02020603050405020304" pitchFamily="18" charset="0"/>
                <a:cs typeface="Times New Roman" panose="02020603050405020304" pitchFamily="18" charset="0"/>
              </a:rPr>
              <a:t>4.4.2.2)</a:t>
            </a:r>
          </a:p>
          <a:p>
            <a:pPr marL="285750" indent="-285750">
              <a:buFont typeface="Arial" panose="020B0604020202020204" pitchFamily="34" charset="0"/>
              <a:buChar char="•"/>
            </a:pPr>
            <a:r>
              <a:rPr lang="en-US" sz="1600" b="1" u="sng" dirty="0">
                <a:latin typeface="Times New Roman" panose="02020603050405020304" pitchFamily="18" charset="0"/>
                <a:cs typeface="Times New Roman" panose="02020603050405020304" pitchFamily="18" charset="0"/>
              </a:rPr>
              <a:t>PROOF OF REGISTRATION</a:t>
            </a:r>
          </a:p>
          <a:p>
            <a:pPr marL="742950" lvl="1" indent="-285750">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You may register your business </a:t>
            </a:r>
            <a:r>
              <a:rPr lang="en-US" sz="1600" u="sng" dirty="0">
                <a:latin typeface="Times New Roman" panose="02020603050405020304" pitchFamily="18" charset="0"/>
                <a:cs typeface="Times New Roman" panose="02020603050405020304" pitchFamily="18" charset="0"/>
                <a:hlinkClick r:id="rId4"/>
              </a:rPr>
              <a:t>HERE</a:t>
            </a:r>
            <a:r>
              <a:rPr lang="en-US" sz="1600" dirty="0">
                <a:latin typeface="Times New Roman" panose="02020603050405020304" pitchFamily="18" charset="0"/>
                <a:cs typeface="Times New Roman" panose="02020603050405020304" pitchFamily="18" charset="0"/>
              </a:rPr>
              <a:t> or obtain a copy of the Business Registration Certificate </a:t>
            </a:r>
            <a:r>
              <a:rPr lang="en-US" sz="1600" u="sng" dirty="0">
                <a:latin typeface="Times New Roman" panose="02020603050405020304" pitchFamily="18" charset="0"/>
                <a:cs typeface="Times New Roman" panose="02020603050405020304" pitchFamily="18" charset="0"/>
                <a:hlinkClick r:id="rId5"/>
              </a:rPr>
              <a:t>HERE</a:t>
            </a:r>
            <a:endParaRPr lang="en-US" sz="1600" u="sng" dirty="0">
              <a:latin typeface="Times New Roman" panose="02020603050405020304" pitchFamily="18" charset="0"/>
              <a:cs typeface="Times New Roman" panose="02020603050405020304" pitchFamily="18" charset="0"/>
            </a:endParaRPr>
          </a:p>
          <a:p>
            <a:pPr lvl="1"/>
            <a:endParaRPr lang="en-US" sz="1600" u="sng"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1600" b="1" u="sng" dirty="0">
                <a:latin typeface="Times New Roman" panose="02020603050405020304" pitchFamily="18" charset="0"/>
                <a:cs typeface="Times New Roman" panose="02020603050405020304" pitchFamily="18" charset="0"/>
              </a:rPr>
              <a:t>CERTIFICATE OF INSURANCE / ACCORD</a:t>
            </a:r>
          </a:p>
          <a:p>
            <a:endParaRPr lang="en-US" sz="1600" b="1" u="sng"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1600" b="1" u="sng" dirty="0">
                <a:latin typeface="Times New Roman" panose="02020603050405020304" pitchFamily="18" charset="0"/>
                <a:cs typeface="Times New Roman" panose="02020603050405020304" pitchFamily="18" charset="0"/>
                <a:hlinkClick r:id="rId6"/>
              </a:rPr>
              <a:t>TWO-YEAR CHAPTER 51/EXECUTIVE ORDER 117 VENDOR CERTIFICATION AND DISCLOSURE OF POLITICAL CONTRIBUTIONS</a:t>
            </a:r>
            <a:r>
              <a:rPr lang="en-US" sz="1600" dirty="0">
                <a:latin typeface="Times New Roman" panose="02020603050405020304" pitchFamily="18" charset="0"/>
                <a:cs typeface="Times New Roman" panose="02020603050405020304" pitchFamily="18" charset="0"/>
              </a:rPr>
              <a:t> </a:t>
            </a:r>
            <a:r>
              <a:rPr lang="en-US" sz="1600" b="1" i="1" dirty="0">
                <a:latin typeface="Times New Roman" panose="02020603050405020304" pitchFamily="18" charset="0"/>
                <a:cs typeface="Times New Roman" panose="02020603050405020304" pitchFamily="18" charset="0"/>
              </a:rPr>
              <a:t>(Bid Solicitation Section </a:t>
            </a:r>
            <a:r>
              <a:rPr lang="en-US" sz="1600" b="1" i="1" dirty="0">
                <a:latin typeface="Times New Roman" panose="02020603050405020304" pitchFamily="18" charset="0"/>
                <a:ea typeface="Calibri" panose="020F0502020204030204" pitchFamily="34" charset="0"/>
                <a:cs typeface="Times New Roman" panose="02020603050405020304" pitchFamily="18" charset="0"/>
              </a:rPr>
              <a:t>§7.1.1)</a:t>
            </a:r>
            <a:endParaRPr lang="en-US" sz="1600" b="1" i="1" u="sng"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US" sz="1600" b="1" u="sng"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1600" b="1" u="sng" dirty="0">
                <a:latin typeface="Times New Roman" panose="02020603050405020304" pitchFamily="18" charset="0"/>
                <a:cs typeface="Times New Roman" panose="02020603050405020304" pitchFamily="18" charset="0"/>
              </a:rPr>
              <a:t>AFFIRMATIVE ACTION REQUIREMENTS COMPLIANCE</a:t>
            </a:r>
            <a:r>
              <a:rPr lang="en-US" sz="1600" dirty="0">
                <a:latin typeface="Times New Roman" panose="02020603050405020304" pitchFamily="18" charset="0"/>
                <a:cs typeface="Times New Roman" panose="02020603050405020304" pitchFamily="18" charset="0"/>
              </a:rPr>
              <a:t> </a:t>
            </a:r>
            <a:r>
              <a:rPr lang="en-US" sz="1600" b="1" i="1" dirty="0">
                <a:latin typeface="Times New Roman" panose="02020603050405020304" pitchFamily="18" charset="0"/>
                <a:cs typeface="Times New Roman" panose="02020603050405020304" pitchFamily="18" charset="0"/>
              </a:rPr>
              <a:t>(Bid Solicitation Section </a:t>
            </a:r>
            <a:r>
              <a:rPr lang="en-US" sz="1600" b="1" i="1" dirty="0">
                <a:latin typeface="Times New Roman" panose="02020603050405020304" pitchFamily="18" charset="0"/>
                <a:ea typeface="Calibri" panose="020F0502020204030204" pitchFamily="34" charset="0"/>
                <a:cs typeface="Times New Roman" panose="02020603050405020304" pitchFamily="18" charset="0"/>
              </a:rPr>
              <a:t>§7.1.3) - </a:t>
            </a:r>
            <a:r>
              <a:rPr lang="en-US" sz="1600" b="1" dirty="0">
                <a:latin typeface="Times New Roman" panose="02020603050405020304" pitchFamily="18" charset="0"/>
                <a:ea typeface="Calibri" panose="020F0502020204030204" pitchFamily="34" charset="0"/>
                <a:cs typeface="Times New Roman" panose="02020603050405020304" pitchFamily="18" charset="0"/>
              </a:rPr>
              <a:t>Submit one of the following:</a:t>
            </a:r>
          </a:p>
          <a:p>
            <a:pPr marL="742950" lvl="1" indent="-285750">
              <a:buFont typeface="Arial" panose="020B0604020202020204" pitchFamily="34" charset="0"/>
              <a:buChar char="•"/>
            </a:pPr>
            <a:r>
              <a:rPr lang="en-US" sz="1600" b="1" dirty="0">
                <a:latin typeface="Times New Roman" panose="02020603050405020304" pitchFamily="18" charset="0"/>
                <a:ea typeface="Calibri" panose="020F0502020204030204" pitchFamily="34" charset="0"/>
                <a:cs typeface="Times New Roman" panose="02020603050405020304" pitchFamily="18" charset="0"/>
              </a:rPr>
              <a:t>New Jersey Certification Of Employee Information</a:t>
            </a:r>
          </a:p>
          <a:p>
            <a:pPr marL="742950" lvl="1" indent="-285750">
              <a:buFont typeface="Arial" panose="020B0604020202020204" pitchFamily="34" charset="0"/>
              <a:buChar char="•"/>
            </a:pPr>
            <a:r>
              <a:rPr lang="en-US" sz="1600" b="1" dirty="0">
                <a:latin typeface="Times New Roman" panose="02020603050405020304" pitchFamily="18" charset="0"/>
                <a:ea typeface="Calibri" panose="020F0502020204030204" pitchFamily="34" charset="0"/>
                <a:cs typeface="Times New Roman" panose="02020603050405020304" pitchFamily="18" charset="0"/>
              </a:rPr>
              <a:t>Federal Letter Of Approval Verifying A Federally Approved OR Sanctioned Affirmative Action Program (Dated within 1 year of the Quote submission)</a:t>
            </a:r>
          </a:p>
          <a:p>
            <a:pPr marL="742950" lvl="1" indent="-285750">
              <a:buFont typeface="Arial" panose="020B0604020202020204" pitchFamily="34" charset="0"/>
              <a:buChar char="•"/>
            </a:pPr>
            <a:r>
              <a:rPr lang="en-US" sz="1600" b="1" dirty="0">
                <a:latin typeface="Times New Roman" panose="02020603050405020304" pitchFamily="18" charset="0"/>
                <a:ea typeface="Calibri" panose="020F0502020204030204" pitchFamily="34" charset="0"/>
                <a:cs typeface="Times New Roman" panose="02020603050405020304" pitchFamily="18" charset="0"/>
                <a:hlinkClick r:id="rId7"/>
              </a:rPr>
              <a:t>Affirmative Action Employee Information Report (AA302 FORM)</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a:p>
            <a:pPr lvl="1"/>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sz="1600" b="1" dirty="0">
                <a:latin typeface="Times New Roman" panose="02020603050405020304" pitchFamily="18" charset="0"/>
                <a:ea typeface="Calibri" panose="020F0502020204030204" pitchFamily="34" charset="0"/>
                <a:cs typeface="Times New Roman" panose="02020603050405020304" pitchFamily="18" charset="0"/>
                <a:hlinkClick r:id="rId8"/>
              </a:rPr>
              <a:t>SOURCE DISCLOSURE FORM</a:t>
            </a:r>
            <a:r>
              <a:rPr lang="en-US" sz="1600" b="1" dirty="0">
                <a:latin typeface="Times New Roman" panose="02020603050405020304" pitchFamily="18" charset="0"/>
                <a:ea typeface="Calibri" panose="020F0502020204030204" pitchFamily="34" charset="0"/>
                <a:cs typeface="Times New Roman" panose="02020603050405020304" pitchFamily="18" charset="0"/>
              </a:rPr>
              <a:t> </a:t>
            </a:r>
            <a:r>
              <a:rPr lang="en-US" sz="1600" b="1" i="1" dirty="0">
                <a:latin typeface="Times New Roman" panose="02020603050405020304" pitchFamily="18" charset="0"/>
                <a:cs typeface="Times New Roman" panose="02020603050405020304" pitchFamily="18" charset="0"/>
              </a:rPr>
              <a:t>(Bid Solicitation Section </a:t>
            </a:r>
            <a:r>
              <a:rPr lang="en-US" sz="1600" b="1" i="1" dirty="0">
                <a:latin typeface="Times New Roman" panose="02020603050405020304" pitchFamily="18" charset="0"/>
                <a:ea typeface="Calibri" panose="020F0502020204030204" pitchFamily="34" charset="0"/>
                <a:cs typeface="Times New Roman" panose="02020603050405020304" pitchFamily="18" charset="0"/>
              </a:rPr>
              <a:t>§4.4.2.3 and 7.1.2)</a:t>
            </a:r>
          </a:p>
          <a:p>
            <a:pPr marL="285750" indent="-285750">
              <a:buFont typeface="Arial" panose="020B0604020202020204" pitchFamily="34" charset="0"/>
              <a:buChar char="•"/>
            </a:pPr>
            <a:r>
              <a:rPr lang="en-US" sz="1600" b="1" dirty="0">
                <a:latin typeface="Times New Roman" panose="02020603050405020304" pitchFamily="18" charset="0"/>
                <a:ea typeface="Calibri" panose="020F0502020204030204" pitchFamily="34" charset="0"/>
                <a:cs typeface="Times New Roman" panose="02020603050405020304" pitchFamily="18" charset="0"/>
                <a:hlinkClick r:id="rId9"/>
              </a:rPr>
              <a:t>COOPERATIVE PURCHASING FORM </a:t>
            </a:r>
            <a:r>
              <a:rPr lang="en-US" sz="1600" b="1" i="1" dirty="0">
                <a:latin typeface="Times New Roman" panose="02020603050405020304" pitchFamily="18" charset="0"/>
                <a:cs typeface="Times New Roman" panose="02020603050405020304" pitchFamily="18" charset="0"/>
              </a:rPr>
              <a:t>(Bid Solicitation Section </a:t>
            </a:r>
            <a:r>
              <a:rPr lang="en-US" sz="1600" b="1" i="1" dirty="0">
                <a:latin typeface="Times New Roman" panose="02020603050405020304" pitchFamily="18" charset="0"/>
                <a:ea typeface="Calibri" panose="020F0502020204030204" pitchFamily="34" charset="0"/>
                <a:cs typeface="Times New Roman" panose="02020603050405020304" pitchFamily="18" charset="0"/>
              </a:rPr>
              <a:t>§4.4.6) </a:t>
            </a:r>
            <a:endParaRPr lang="en-US" sz="1600" dirty="0">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buFont typeface="Arial" panose="020B0604020202020204" pitchFamily="34" charset="0"/>
              <a:buChar char="•"/>
            </a:pP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marL="742950" lvl="1" indent="-285750">
              <a:buFont typeface="Arial" panose="020B0604020202020204" pitchFamily="34" charset="0"/>
              <a:buChar char="•"/>
            </a:pPr>
            <a:endParaRPr lang="en-US" sz="1600" b="1" i="1"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endParaRPr lang="en-US" sz="1600" b="1" u="sn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9100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E219A-081A-468E-A07F-19EB60354247}"/>
              </a:ext>
            </a:extLst>
          </p:cNvPr>
          <p:cNvSpPr>
            <a:spLocks noGrp="1"/>
          </p:cNvSpPr>
          <p:nvPr>
            <p:ph type="title"/>
          </p:nvPr>
        </p:nvSpPr>
        <p:spPr>
          <a:xfrm>
            <a:off x="0" y="-1"/>
            <a:ext cx="9404723" cy="1710501"/>
          </a:xfrm>
        </p:spPr>
        <p:txBody>
          <a:bodyPr/>
          <a:lstStyle/>
          <a:p>
            <a:r>
              <a:rPr lang="en-US" u="sng"/>
              <a:t>State-Supplied Price Sheet</a:t>
            </a:r>
            <a:br>
              <a:rPr lang="en-US"/>
            </a:br>
            <a:r>
              <a:rPr kumimoji="0" lang="en-US" sz="3200" b="1" i="0" u="none" strike="noStrike" kern="1200" cap="none" spc="0" normalizeH="0" baseline="0" noProof="0">
                <a:ln>
                  <a:noFill/>
                </a:ln>
                <a:solidFill>
                  <a:srgbClr val="EBEBEB"/>
                </a:solidFill>
                <a:effectLst/>
                <a:uLnTx/>
                <a:uFillTx/>
                <a:latin typeface="Century Gothic" panose="020B0502020202020204"/>
                <a:ea typeface="+mj-ea"/>
                <a:cs typeface="+mj-cs"/>
              </a:rPr>
              <a:t>T2732 – Maintenance/Repair and Replacement Services – Portable Commercial Mobile Generator</a:t>
            </a:r>
            <a:endParaRPr lang="en-US" dirty="0"/>
          </a:p>
        </p:txBody>
      </p:sp>
      <p:sp>
        <p:nvSpPr>
          <p:cNvPr id="6" name="Content Placeholder 2">
            <a:extLst>
              <a:ext uri="{FF2B5EF4-FFF2-40B4-BE49-F238E27FC236}">
                <a16:creationId xmlns:a16="http://schemas.microsoft.com/office/drawing/2014/main" id="{0391C911-92B6-4DF7-83A9-CD26EA091D9C}"/>
              </a:ext>
            </a:extLst>
          </p:cNvPr>
          <p:cNvSpPr txBox="1">
            <a:spLocks/>
          </p:cNvSpPr>
          <p:nvPr/>
        </p:nvSpPr>
        <p:spPr>
          <a:xfrm>
            <a:off x="319547" y="2890030"/>
            <a:ext cx="4382814" cy="228394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dirty="0"/>
              <a:t>See Price Sheet Instructions in Bid Solicitation Section 4.4.5.2., </a:t>
            </a:r>
            <a:r>
              <a:rPr lang="en-US" i="1" dirty="0">
                <a:solidFill>
                  <a:srgbClr val="FFFF00"/>
                </a:solidFill>
              </a:rPr>
              <a:t>State–Supplied Price Sheet Instructions, </a:t>
            </a:r>
            <a:r>
              <a:rPr lang="en-US" dirty="0"/>
              <a:t>for directions. </a:t>
            </a:r>
          </a:p>
          <a:p>
            <a:r>
              <a:rPr lang="en-US" dirty="0"/>
              <a:t>Total of </a:t>
            </a:r>
            <a:r>
              <a:rPr lang="en-US" dirty="0">
                <a:solidFill>
                  <a:srgbClr val="FFFF00"/>
                </a:solidFill>
              </a:rPr>
              <a:t>Six (6) Price Lines</a:t>
            </a:r>
            <a:r>
              <a:rPr lang="en-US" dirty="0"/>
              <a:t>.</a:t>
            </a:r>
          </a:p>
        </p:txBody>
      </p:sp>
      <p:pic>
        <p:nvPicPr>
          <p:cNvPr id="3" name="Picture 2">
            <a:extLst>
              <a:ext uri="{FF2B5EF4-FFF2-40B4-BE49-F238E27FC236}">
                <a16:creationId xmlns:a16="http://schemas.microsoft.com/office/drawing/2014/main" id="{CFF575BE-5753-1B4E-8DB3-3BD9AD1AA012}"/>
              </a:ext>
            </a:extLst>
          </p:cNvPr>
          <p:cNvPicPr>
            <a:picLocks noChangeAspect="1"/>
          </p:cNvPicPr>
          <p:nvPr/>
        </p:nvPicPr>
        <p:blipFill>
          <a:blip r:embed="rId2"/>
          <a:stretch>
            <a:fillRect/>
          </a:stretch>
        </p:blipFill>
        <p:spPr>
          <a:xfrm>
            <a:off x="4749488" y="1937232"/>
            <a:ext cx="7069625" cy="4625340"/>
          </a:xfrm>
          <a:prstGeom prst="rect">
            <a:avLst/>
          </a:prstGeom>
        </p:spPr>
      </p:pic>
    </p:spTree>
    <p:extLst>
      <p:ext uri="{BB962C8B-B14F-4D97-AF65-F5344CB8AC3E}">
        <p14:creationId xmlns:p14="http://schemas.microsoft.com/office/powerpoint/2010/main" val="6037703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323439"/>
          </a:xfrm>
          <a:prstGeom prst="rect">
            <a:avLst/>
          </a:prstGeom>
        </p:spPr>
        <p:txBody>
          <a:bodyPr wrap="square">
            <a:spAutoFit/>
          </a:bodyPr>
          <a:lstStyle/>
          <a:p>
            <a:r>
              <a:rPr lang="en-US" sz="4000" dirty="0"/>
              <a:t>Q&amp;A due by </a:t>
            </a:r>
            <a:r>
              <a:rPr lang="en-US" sz="4000" b="1" dirty="0"/>
              <a:t>2pm</a:t>
            </a:r>
            <a:r>
              <a:rPr lang="en-US" sz="4000" dirty="0"/>
              <a:t> on</a:t>
            </a:r>
            <a:r>
              <a:rPr lang="en-US" sz="4000" b="1" dirty="0"/>
              <a:t> </a:t>
            </a:r>
            <a:r>
              <a:rPr lang="en-US" sz="4000" b="1"/>
              <a:t>March 2, </a:t>
            </a:r>
            <a:r>
              <a:rPr lang="en-US" sz="4000" b="1" dirty="0"/>
              <a:t>2021 </a:t>
            </a:r>
            <a:endParaRPr lang="en-US" sz="4000" dirty="0"/>
          </a:p>
          <a:p>
            <a:r>
              <a:rPr lang="en-US" sz="4000" dirty="0"/>
              <a:t>Quotes due by </a:t>
            </a:r>
            <a:r>
              <a:rPr lang="en-US" sz="4000" b="1" dirty="0"/>
              <a:t>2pm</a:t>
            </a:r>
            <a:r>
              <a:rPr lang="en-US" sz="4000" dirty="0"/>
              <a:t> on </a:t>
            </a:r>
            <a:r>
              <a:rPr lang="en-US" sz="4000" b="1" dirty="0"/>
              <a:t>March 19, 2021</a:t>
            </a:r>
            <a:endParaRPr lang="en-US" sz="4000" dirty="0">
              <a:highlight>
                <a:srgbClr val="00FFFF"/>
              </a:highlight>
            </a:endParaRP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6271</TotalTime>
  <Words>1132</Words>
  <Application>Microsoft Macintosh PowerPoint</Application>
  <PresentationFormat>Widescreen</PresentationFormat>
  <Paragraphs>80</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Century Gothic</vt:lpstr>
      <vt:lpstr>Times New Roman</vt:lpstr>
      <vt:lpstr>Wingdings 3</vt:lpstr>
      <vt:lpstr>Ion</vt:lpstr>
      <vt:lpstr>          Optional Pre-Quote Conference: T2732 – Maintenance/Repair and Replacement Services – Portable Commercial Mobile Generators  Bid Solicitation #20DPP00537</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Vendor {Bidder} Checklist PART #1: FORMS, REGISTRATIONS AND CERTIFICATIONS THAT MUST BE   SUBMITTED BY THE VENDOR WITH THE QUOTE  </vt:lpstr>
      <vt:lpstr>Vendor {Bidder} Checklist  PART #2: FORMS, REGISTRATIONS AND CERTIFICATIONS THAT SHOULD BE SUBMITTED BY THE VENDOR WITH THE QUOTE. THESE FORMS MUST BE SUBMITTED PRIOR TO THE AWARD OF THE MASTER BLANKET PURCHASE ORDER. </vt:lpstr>
      <vt:lpstr>State-Supplied Price Sheet T2732 – Maintenance/Repair and Replacement Services – Portable Commercial Mobile Generator</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Rubi, Christopher</cp:lastModifiedBy>
  <cp:revision>121</cp:revision>
  <cp:lastPrinted>2020-02-11T14:28:14Z</cp:lastPrinted>
  <dcterms:created xsi:type="dcterms:W3CDTF">2020-01-31T19:31:42Z</dcterms:created>
  <dcterms:modified xsi:type="dcterms:W3CDTF">2021-02-08T19:59:34Z</dcterms:modified>
</cp:coreProperties>
</file>