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13"/>
  </p:handout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238" cy="466725"/>
          </a:xfrm>
          <a:prstGeom prst="rect">
            <a:avLst/>
          </a:prstGeom>
        </p:spPr>
        <p:txBody>
          <a:bodyPr vert="horz" lIns="91431" tIns="45715" rIns="91431" bIns="45715" rtlCol="0"/>
          <a:lstStyle>
            <a:lvl1pPr algn="l">
              <a:defRPr sz="1200"/>
            </a:lvl1pPr>
          </a:lstStyle>
          <a:p>
            <a:endParaRPr lang="en-US"/>
          </a:p>
        </p:txBody>
      </p:sp>
      <p:sp>
        <p:nvSpPr>
          <p:cNvPr id="3" name="Date Placeholder 2"/>
          <p:cNvSpPr>
            <a:spLocks noGrp="1"/>
          </p:cNvSpPr>
          <p:nvPr>
            <p:ph type="dt" sz="quarter" idx="1"/>
          </p:nvPr>
        </p:nvSpPr>
        <p:spPr>
          <a:xfrm>
            <a:off x="3978276" y="1"/>
            <a:ext cx="3043238" cy="466725"/>
          </a:xfrm>
          <a:prstGeom prst="rect">
            <a:avLst/>
          </a:prstGeom>
        </p:spPr>
        <p:txBody>
          <a:bodyPr vert="horz" lIns="91431" tIns="45715" rIns="91431" bIns="45715" rtlCol="0"/>
          <a:lstStyle>
            <a:lvl1pPr algn="r">
              <a:defRPr sz="1200"/>
            </a:lvl1pPr>
          </a:lstStyle>
          <a:p>
            <a:fld id="{2F968776-EB60-4186-83B0-5B89BF8DF96E}" type="datetimeFigureOut">
              <a:rPr lang="en-US" smtClean="0"/>
              <a:t>3/10/2020</a:t>
            </a:fld>
            <a:endParaRPr lang="en-US"/>
          </a:p>
        </p:txBody>
      </p:sp>
      <p:sp>
        <p:nvSpPr>
          <p:cNvPr id="4" name="Footer Placeholder 3"/>
          <p:cNvSpPr>
            <a:spLocks noGrp="1"/>
          </p:cNvSpPr>
          <p:nvPr>
            <p:ph type="ftr" sz="quarter" idx="2"/>
          </p:nvPr>
        </p:nvSpPr>
        <p:spPr>
          <a:xfrm>
            <a:off x="1" y="8842375"/>
            <a:ext cx="3043238" cy="466725"/>
          </a:xfrm>
          <a:prstGeom prst="rect">
            <a:avLst/>
          </a:prstGeom>
        </p:spPr>
        <p:txBody>
          <a:bodyPr vert="horz" lIns="91431" tIns="45715" rIns="91431" bIns="45715" rtlCol="0" anchor="b"/>
          <a:lstStyle>
            <a:lvl1pPr algn="l">
              <a:defRPr sz="1200"/>
            </a:lvl1pPr>
          </a:lstStyle>
          <a:p>
            <a:endParaRPr lang="en-US"/>
          </a:p>
        </p:txBody>
      </p:sp>
      <p:sp>
        <p:nvSpPr>
          <p:cNvPr id="5" name="Slide Number Placeholder 4"/>
          <p:cNvSpPr>
            <a:spLocks noGrp="1"/>
          </p:cNvSpPr>
          <p:nvPr>
            <p:ph type="sldNum" sz="quarter" idx="3"/>
          </p:nvPr>
        </p:nvSpPr>
        <p:spPr>
          <a:xfrm>
            <a:off x="3978276" y="8842375"/>
            <a:ext cx="3043238" cy="466725"/>
          </a:xfrm>
          <a:prstGeom prst="rect">
            <a:avLst/>
          </a:prstGeom>
        </p:spPr>
        <p:txBody>
          <a:bodyPr vert="horz" lIns="91431" tIns="45715" rIns="91431" bIns="45715" rtlCol="0" anchor="b"/>
          <a:lstStyle>
            <a:lvl1pPr algn="r">
              <a:defRPr sz="1200"/>
            </a:lvl1pPr>
          </a:lstStyle>
          <a:p>
            <a:fld id="{CEEAF628-3E9F-4AAB-AA46-C2C1EEBA20C8}" type="slidenum">
              <a:rPr lang="en-US" smtClean="0"/>
              <a:t>‹#›</a:t>
            </a:fld>
            <a:endParaRPr lang="en-US"/>
          </a:p>
        </p:txBody>
      </p:sp>
    </p:spTree>
    <p:extLst>
      <p:ext uri="{BB962C8B-B14F-4D97-AF65-F5344CB8AC3E}">
        <p14:creationId xmlns:p14="http://schemas.microsoft.com/office/powerpoint/2010/main" val="341916224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3/10/2020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400" dirty="0" smtClean="0"/>
              <a:t>T2955 Firefighter I, II and Hazmat: Awareness and Operations Training Programs</a:t>
            </a:r>
            <a:r>
              <a:rPr lang="en-US" sz="5400" dirty="0"/>
              <a:t/>
            </a:r>
            <a:br>
              <a:rPr lang="en-US" sz="5400" dirty="0"/>
            </a:br>
            <a:r>
              <a:rPr lang="en-US" sz="5400" dirty="0" smtClean="0"/>
              <a:t>20DPP00527</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Monday, March 23, 2020</a:t>
            </a:r>
          </a:p>
          <a:p>
            <a:r>
              <a:rPr lang="en-US" sz="2800" dirty="0" smtClean="0"/>
              <a:t>Quotes due by 2pm Tuesday, April </a:t>
            </a:r>
            <a:r>
              <a:rPr lang="en-US" sz="2800" dirty="0" smtClean="0"/>
              <a:t>14, </a:t>
            </a:r>
            <a:r>
              <a:rPr lang="en-US" sz="2800" dirty="0" smtClean="0"/>
              <a:t>2020</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sign in. Provide business cards if possible. </a:t>
            </a:r>
          </a:p>
          <a:p>
            <a:pPr lvl="1"/>
            <a:r>
              <a:rPr lang="en-US" dirty="0" smtClean="0"/>
              <a:t>The sign in sheet and these </a:t>
            </a:r>
            <a:r>
              <a:rPr lang="en-US" dirty="0"/>
              <a:t>slides will be available on NJSTART. </a:t>
            </a:r>
          </a:p>
          <a:p>
            <a:r>
              <a:rPr lang="en-US" dirty="0" smtClean="0"/>
              <a:t>Please note that this </a:t>
            </a:r>
            <a:r>
              <a:rPr lang="en-US" dirty="0"/>
              <a:t>conference is being recorded</a:t>
            </a:r>
            <a:r>
              <a:rPr lang="en-US" dirty="0" smtClean="0"/>
              <a:t>. </a:t>
            </a:r>
            <a:r>
              <a:rPr lang="en-US" dirty="0"/>
              <a:t>Please 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Cover page: Submission dates and set-aside requirements</a:t>
            </a:r>
          </a:p>
          <a:p>
            <a:r>
              <a:rPr lang="en-US" dirty="0" smtClean="0"/>
              <a:t>Section 1: Purpose, background, Q&amp;A and exceptions, Bid Amendments, Quote content, support</a:t>
            </a:r>
          </a:p>
          <a:p>
            <a:r>
              <a:rPr lang="en-US" dirty="0" smtClean="0"/>
              <a:t>Section 2: Definitions</a:t>
            </a:r>
          </a:p>
          <a:p>
            <a:r>
              <a:rPr lang="en-US" dirty="0" smtClean="0"/>
              <a:t>Section 3: Scope of Work, security requirements</a:t>
            </a:r>
          </a:p>
          <a:p>
            <a:r>
              <a:rPr lang="en-US" dirty="0" smtClean="0"/>
              <a:t>Section 4: Quote submission requirements including forms, technical approach, schedules, draft plans, resumes, firm experience, financial capability, and price sheet, as well as additional terms and prohibition on conflicting </a:t>
            </a:r>
            <a:r>
              <a:rPr lang="en-US" dirty="0"/>
              <a:t>terms and </a:t>
            </a:r>
            <a:r>
              <a:rPr lang="en-US" dirty="0" smtClean="0"/>
              <a:t>conditions </a:t>
            </a:r>
          </a:p>
          <a:p>
            <a:r>
              <a:rPr lang="en-US" dirty="0" smtClean="0"/>
              <a:t>Section 5: Contractual language including term, staff substitutions, ownership of materials, additional work, supplemental indemnification</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Section 6: Evaluation criteria, clarifications, best and final offer</a:t>
            </a:r>
          </a:p>
          <a:p>
            <a:r>
              <a:rPr lang="en-US" dirty="0" smtClean="0"/>
              <a:t>Section 7: Pre-award requirements</a:t>
            </a:r>
          </a:p>
          <a:p>
            <a:r>
              <a:rPr lang="en-US" dirty="0" smtClean="0"/>
              <a:t>Section 8: State Contract Manager </a:t>
            </a:r>
          </a:p>
          <a:p>
            <a:r>
              <a:rPr lang="en-US" dirty="0" smtClean="0"/>
              <a:t>Section 9: Standard Terms and Conditions</a:t>
            </a:r>
          </a:p>
          <a:p>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Monday March 23, 2020</a:t>
            </a:r>
          </a:p>
          <a:p>
            <a:endParaRPr lang="en-US" sz="4000" dirty="0"/>
          </a:p>
          <a:p>
            <a:r>
              <a:rPr lang="en-US" sz="4000" dirty="0"/>
              <a:t>Quotes due by 2pm </a:t>
            </a:r>
            <a:r>
              <a:rPr lang="en-US" sz="4000" dirty="0" smtClean="0"/>
              <a:t>Tuesday April 14, 2020</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1266</TotalTime>
  <Words>769</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vt:lpstr>
      <vt:lpstr>Optional Pre-Quote Conference T2955 Firefighter I, II and Hazmat: Awareness and Operations Training Programs 20DPP00527</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McMullen, Amanda</cp:lastModifiedBy>
  <cp:revision>47</cp:revision>
  <cp:lastPrinted>2020-03-10T16:20:45Z</cp:lastPrinted>
  <dcterms:created xsi:type="dcterms:W3CDTF">2020-01-31T19:31:42Z</dcterms:created>
  <dcterms:modified xsi:type="dcterms:W3CDTF">2020-03-10T20:00:09Z</dcterms:modified>
</cp:coreProperties>
</file>