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5" r:id="rId12"/>
    <p:sldId id="277" r:id="rId13"/>
    <p:sldId id="278" r:id="rId14"/>
    <p:sldId id="279" r:id="rId15"/>
    <p:sldId id="280" r:id="rId16"/>
    <p:sldId id="281"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unn, Michael" initials="DM" lastIdx="7" clrIdx="0">
    <p:extLst>
      <p:ext uri="{19B8F6BF-5375-455C-9EA6-DF929625EA0E}">
        <p15:presenceInfo xmlns:p15="http://schemas.microsoft.com/office/powerpoint/2012/main" userId="S-1-5-21-3342024681-333314647-251681998-25850" providerId="AD"/>
      </p:ext>
    </p:extLst>
  </p:cmAuthor>
  <p:cmAuthor id="2" name="Kristopher Centofanti" initials="KC" lastIdx="18" clrIdx="1">
    <p:extLst>
      <p:ext uri="{19B8F6BF-5375-455C-9EA6-DF929625EA0E}">
        <p15:presenceInfo xmlns:p15="http://schemas.microsoft.com/office/powerpoint/2012/main" userId="e309dce955200a5e" providerId="Windows Live"/>
      </p:ext>
    </p:extLst>
  </p:cmAuthor>
  <p:cmAuthor id="3" name="Regan, Rory" initials="RR" lastIdx="15" clrIdx="2">
    <p:extLst>
      <p:ext uri="{19B8F6BF-5375-455C-9EA6-DF929625EA0E}">
        <p15:presenceInfo xmlns:p15="http://schemas.microsoft.com/office/powerpoint/2012/main" userId="S-1-5-21-3342024681-333314647-251681998-121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4/8/2020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hyperlink" Target="https://www.njstart.gov/bso/"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njstart.gov/bso/"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state.nj.us/treasury/purchase/forms/AA_%20Supplement.pdf" TargetMode="External"/><Relationship Id="rId2" Type="http://schemas.openxmlformats.org/officeDocument/2006/relationships/hyperlink" Target="http://www.state.nj.us/treasury/purchase/forms/eo134/Chapter51.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ourceDisclosureCertification.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2157274"/>
            <a:ext cx="8042311" cy="2620107"/>
          </a:xfrm>
        </p:spPr>
        <p:txBody>
          <a:bodyPr/>
          <a:lstStyle/>
          <a:p>
            <a:r>
              <a:rPr lang="en-US" sz="4800" dirty="0"/>
              <a:t>Optional Pre-Quote Conference</a:t>
            </a:r>
            <a:br>
              <a:rPr lang="en-US" sz="4800" dirty="0"/>
            </a:br>
            <a:r>
              <a:rPr lang="en-US" sz="4800" dirty="0"/>
              <a:t>T0777 – Snow Plowing and Spreading Services - NJDOT</a:t>
            </a:r>
            <a:br>
              <a:rPr lang="en-US" sz="4800" dirty="0"/>
            </a:br>
            <a:r>
              <a:rPr lang="en-US" sz="4800" dirty="0"/>
              <a:t>20DPP00525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April 30, 2020</a:t>
            </a:r>
            <a:endParaRPr lang="en-US" sz="2800" dirty="0">
              <a:highlight>
                <a:srgbClr val="FFFF00"/>
              </a:highlight>
            </a:endParaRPr>
          </a:p>
          <a:p>
            <a:r>
              <a:rPr lang="en-US" sz="2800" dirty="0"/>
              <a:t>Quotes due by 2pm, may 21, 2020</a:t>
            </a:r>
            <a:endParaRPr lang="en-US" sz="2800"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lnSpcReduction="10000"/>
          </a:bodyPr>
          <a:lstStyle/>
          <a:p>
            <a:pPr lvl="0"/>
            <a:r>
              <a:rPr lang="en-US" dirty="0"/>
              <a:t>Please make sure you are registered in NJSTART, </a:t>
            </a:r>
            <a:r>
              <a:rPr lang="en-US" sz="1800" dirty="0"/>
              <a:t>and</a:t>
            </a:r>
            <a:r>
              <a:rPr lang="en-US" dirty="0"/>
              <a:t>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t>NJSTART Vendor Support Page  </a:t>
            </a:r>
          </a:p>
          <a:p>
            <a:pPr lvl="2"/>
            <a:r>
              <a:rPr lang="en-US" sz="1700" dirty="0"/>
              <a:t>The</a:t>
            </a:r>
            <a:r>
              <a:rPr lang="en-US" dirty="0"/>
              <a:t> </a:t>
            </a:r>
            <a:r>
              <a:rPr lang="en-US" sz="1700" dirty="0"/>
              <a:t>Division’s Quick Reference Guides to assist Vendors with navigating </a:t>
            </a:r>
            <a:r>
              <a:rPr lang="en-US" sz="1700" b="1" i="1" u="sng" dirty="0">
                <a:hlinkClick r:id="rId2"/>
              </a:rPr>
              <a:t>NJSTART</a:t>
            </a:r>
            <a:r>
              <a:rPr lang="en-US" sz="1700" b="1" i="1" dirty="0"/>
              <a:t> </a:t>
            </a:r>
            <a:r>
              <a:rPr lang="en-US" sz="1700" dirty="0"/>
              <a:t> are available on the </a:t>
            </a:r>
            <a:r>
              <a:rPr lang="en-US" sz="1700" b="1" i="1" dirty="0"/>
              <a:t>NJSTART</a:t>
            </a:r>
            <a:r>
              <a:rPr lang="en-US" sz="1700" dirty="0"/>
              <a:t> </a:t>
            </a:r>
            <a:r>
              <a:rPr lang="en-US" sz="1700" u="sng" dirty="0">
                <a:hlinkClick r:id="rId3"/>
              </a:rPr>
              <a:t>Vendor Support Page</a:t>
            </a:r>
            <a:r>
              <a:rPr lang="en-US" sz="1700" dirty="0"/>
              <a:t>.  Vendors should refer to the Quick Reference Guide entitled “Submit a Quote” for information and instructions on how to submit a Quote through the </a:t>
            </a:r>
            <a:r>
              <a:rPr lang="en-US" sz="1700" b="1" i="1" u="sng" dirty="0">
                <a:hlinkClick r:id="rId2"/>
              </a:rPr>
              <a:t>NJSTART</a:t>
            </a:r>
            <a:r>
              <a:rPr lang="en-US" sz="1700" b="1" i="1" dirty="0"/>
              <a:t> </a:t>
            </a:r>
            <a:r>
              <a:rPr lang="en-US" sz="1700" dirty="0"/>
              <a:t>eProcurement site.</a:t>
            </a:r>
            <a:endParaRPr lang="en-US" sz="1700" dirty="0">
              <a:hlinkClick r:id="rId3"/>
            </a:endParaRPr>
          </a:p>
          <a:p>
            <a:pPr lvl="2"/>
            <a:r>
              <a:rPr lang="en-US" sz="1700" dirty="0">
                <a:hlinkClick r:id="rId3"/>
              </a:rPr>
              <a:t>NJSTART Vendor Support Page: https://www.state.nj.us/treasury/purchase/vendor.shtml</a:t>
            </a:r>
            <a:endParaRPr lang="en-US" sz="1700"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regarding the Bid Solicitation and Quote submission requirements. </a:t>
            </a:r>
          </a:p>
          <a:p>
            <a:r>
              <a:rPr lang="en-US" dirty="0"/>
              <a:t>No questions relating to the Scope of Work or the services or products required in the Bid Solicitation will be addressed. Vendors shall utilize the Q&amp;A Tab of the Bid Solicitation in NJSTART to submit those questions electronically.</a:t>
            </a:r>
            <a:endParaRPr lang="en-US" dirty="0">
              <a:solidFill>
                <a:srgbClr val="FFFF00"/>
              </a:solidFill>
            </a:endParaRP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646111" y="1338309"/>
            <a:ext cx="10803344" cy="5295955"/>
          </a:xfrm>
        </p:spPr>
        <p:txBody>
          <a:bodyPr>
            <a:normAutofit fontScale="92500" lnSpcReduction="10000"/>
          </a:bodyPr>
          <a:lstStyle/>
          <a:p>
            <a:r>
              <a:rPr lang="en-US" dirty="0"/>
              <a:t>Cover page: Submission dates and set-aside requirements (there are no set-aside requirements)</a:t>
            </a:r>
          </a:p>
          <a:p>
            <a:r>
              <a:rPr lang="en-US" b="1" u="sng" dirty="0"/>
              <a:t>Section 1</a:t>
            </a:r>
            <a:r>
              <a:rPr lang="en-US" b="1" dirty="0"/>
              <a:t>: </a:t>
            </a:r>
            <a:r>
              <a:rPr lang="en-US" dirty="0"/>
              <a:t>Purpose, background, Q&amp;A and exceptions, Bid Amendments, Quote content, support</a:t>
            </a:r>
          </a:p>
          <a:p>
            <a:r>
              <a:rPr lang="en-US" b="1" u="sng" dirty="0"/>
              <a:t>Section 2</a:t>
            </a:r>
            <a:r>
              <a:rPr lang="en-US" b="1" dirty="0"/>
              <a:t>: </a:t>
            </a:r>
            <a:r>
              <a:rPr lang="en-US" dirty="0"/>
              <a:t>Definitions</a:t>
            </a:r>
          </a:p>
          <a:p>
            <a:r>
              <a:rPr lang="en-US" b="1" u="sng" dirty="0"/>
              <a:t>Section 3</a:t>
            </a:r>
            <a:r>
              <a:rPr lang="en-US" b="1" dirty="0"/>
              <a:t>:</a:t>
            </a:r>
            <a:r>
              <a:rPr lang="en-US" dirty="0"/>
              <a:t> Scope of Work</a:t>
            </a:r>
          </a:p>
          <a:p>
            <a:r>
              <a:rPr lang="en-US" b="1" u="sng" dirty="0"/>
              <a:t>Section 4</a:t>
            </a:r>
            <a:r>
              <a:rPr lang="en-US" b="1" dirty="0"/>
              <a:t>:</a:t>
            </a:r>
            <a:r>
              <a:rPr lang="en-US" dirty="0"/>
              <a:t> Quote submission requirements including:</a:t>
            </a:r>
          </a:p>
          <a:p>
            <a:pPr lvl="1"/>
            <a:r>
              <a:rPr lang="en-US" dirty="0"/>
              <a:t> Forms; </a:t>
            </a:r>
          </a:p>
          <a:p>
            <a:pPr lvl="1"/>
            <a:r>
              <a:rPr lang="en-US" dirty="0"/>
              <a:t>Attachment #1 – Experience of Vendor {Bidder}; </a:t>
            </a:r>
          </a:p>
          <a:p>
            <a:pPr lvl="1"/>
            <a:r>
              <a:rPr lang="en-US" dirty="0"/>
              <a:t>Financial capability; </a:t>
            </a:r>
          </a:p>
          <a:p>
            <a:pPr lvl="1"/>
            <a:r>
              <a:rPr lang="en-US" dirty="0"/>
              <a:t>State-Supplied Price Sheet – Snow Plowing and Hauling Services; </a:t>
            </a:r>
          </a:p>
          <a:p>
            <a:pPr lvl="1"/>
            <a:r>
              <a:rPr lang="en-US" dirty="0"/>
              <a:t>State-Supplied Price Sheet – Spreading Services; and </a:t>
            </a:r>
          </a:p>
          <a:p>
            <a:pPr lvl="1"/>
            <a:r>
              <a:rPr lang="en-US" dirty="0"/>
              <a:t>Additional terms and prohibition on conflicting terms and conditions</a:t>
            </a:r>
          </a:p>
          <a:p>
            <a:pPr lvl="1"/>
            <a:r>
              <a:rPr lang="en-US" dirty="0"/>
              <a:t>Quotes submitted in response to a Bid Solicitation MUST be submitted through the </a:t>
            </a:r>
            <a:r>
              <a:rPr lang="en-US" b="1" i="1" u="sng" dirty="0">
                <a:hlinkClick r:id="rId2"/>
              </a:rPr>
              <a:t>NJSTART</a:t>
            </a:r>
            <a:r>
              <a:rPr lang="en-US" b="1" i="1" dirty="0"/>
              <a:t> </a:t>
            </a:r>
            <a:r>
              <a:rPr lang="en-US" dirty="0"/>
              <a:t>eProcurement site. </a:t>
            </a:r>
            <a:endParaRPr lang="en-US" dirty="0">
              <a:solidFill>
                <a:schemeClr val="bg1"/>
              </a:solidFill>
              <a:highlight>
                <a:srgbClr val="FFFF00"/>
              </a:highlight>
            </a:endParaRP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down)">
                                      <p:cBhvr>
                                        <p:cTn id="33" dur="500"/>
                                        <p:tgtEl>
                                          <p:spTgt spid="3">
                                            <p:txEl>
                                              <p:pRg st="6" end="6"/>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wipe(down)">
                                      <p:cBhvr>
                                        <p:cTn id="36" dur="500"/>
                                        <p:tgtEl>
                                          <p:spTgt spid="3">
                                            <p:txEl>
                                              <p:pRg st="7" end="7"/>
                                            </p:tx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down)">
                                      <p:cBhvr>
                                        <p:cTn id="39" dur="500"/>
                                        <p:tgtEl>
                                          <p:spTgt spid="3">
                                            <p:txEl>
                                              <p:pRg st="8" end="8"/>
                                            </p:tx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wipe(down)">
                                      <p:cBhvr>
                                        <p:cTn id="42" dur="500"/>
                                        <p:tgtEl>
                                          <p:spTgt spid="3">
                                            <p:txEl>
                                              <p:pRg st="9" end="9"/>
                                            </p:tx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wipe(down)">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575882"/>
            <a:ext cx="9850033" cy="4672518"/>
          </a:xfrm>
        </p:spPr>
        <p:txBody>
          <a:bodyPr>
            <a:normAutofit fontScale="25000" lnSpcReduction="20000"/>
          </a:bodyPr>
          <a:lstStyle/>
          <a:p>
            <a:r>
              <a:rPr lang="en-US" sz="7600" b="1" u="sng" dirty="0"/>
              <a:t>Section 5</a:t>
            </a:r>
            <a:r>
              <a:rPr lang="en-US" sz="7600" b="1" dirty="0"/>
              <a:t>: </a:t>
            </a:r>
            <a:r>
              <a:rPr lang="en-US" sz="7600" dirty="0"/>
              <a:t>Contractual language including term, staff substitutions, ownership of materials, additional work, and supplemental indemnification</a:t>
            </a:r>
            <a:endParaRPr lang="en-US" sz="7600" b="1" u="sng" dirty="0"/>
          </a:p>
          <a:p>
            <a:r>
              <a:rPr lang="en-US" sz="7600" b="1" u="sng" dirty="0"/>
              <a:t>Section 6</a:t>
            </a:r>
            <a:r>
              <a:rPr lang="en-US" sz="7600" b="1" dirty="0"/>
              <a:t>:</a:t>
            </a:r>
            <a:r>
              <a:rPr lang="en-US" sz="7600" dirty="0"/>
              <a:t> Evaluation criteria, clarifications, best and final offer negotiations</a:t>
            </a:r>
          </a:p>
          <a:p>
            <a:r>
              <a:rPr lang="en-US" sz="7600" b="1" u="sng" dirty="0"/>
              <a:t>Section 7</a:t>
            </a:r>
            <a:r>
              <a:rPr lang="en-US" sz="7600" b="1" dirty="0"/>
              <a:t>:</a:t>
            </a:r>
            <a:r>
              <a:rPr lang="en-US" sz="7600" dirty="0"/>
              <a:t> Pre-award requirements</a:t>
            </a:r>
          </a:p>
          <a:p>
            <a:r>
              <a:rPr lang="en-US" sz="7600" b="1" u="sng" dirty="0"/>
              <a:t>Section 8</a:t>
            </a:r>
            <a:r>
              <a:rPr lang="en-US" sz="7600" b="1" dirty="0"/>
              <a:t>:</a:t>
            </a:r>
            <a:r>
              <a:rPr lang="en-US" sz="7600" dirty="0"/>
              <a:t> State Contract Manager </a:t>
            </a:r>
          </a:p>
          <a:p>
            <a:r>
              <a:rPr lang="en-US" sz="7600" b="1" u="sng" dirty="0"/>
              <a:t>Section 9</a:t>
            </a:r>
            <a:r>
              <a:rPr lang="en-US" sz="7600" b="1" dirty="0"/>
              <a:t>:</a:t>
            </a:r>
            <a:r>
              <a:rPr lang="en-US" sz="7600" dirty="0"/>
              <a:t> Standard Terms and Conditions</a:t>
            </a:r>
            <a:endParaRPr lang="en-US" dirty="0"/>
          </a:p>
          <a:p>
            <a:r>
              <a:rPr lang="en-US" sz="7600" b="1" u="sng" dirty="0"/>
              <a:t>Reminders</a:t>
            </a:r>
          </a:p>
          <a:p>
            <a:pPr lvl="1"/>
            <a:r>
              <a:rPr lang="en-US" sz="6800" dirty="0"/>
              <a:t>Review the Bid Solicitation in its entirety and submit any questions and/or exceptions prior to the deadline. Updated documents will be posted in NJSTART and should be reviewed as posted.</a:t>
            </a:r>
          </a:p>
          <a:p>
            <a:pPr lvl="1"/>
            <a:r>
              <a:rPr lang="en-US" sz="6800" dirty="0"/>
              <a:t>Submit Quotes on time addressing all mandatory requirements including forms, or the Quote will be deemed non-responsive. “Shall” denotes a mandatory requirement; however, not submitting requested information (“should”) could impact technical score.</a:t>
            </a:r>
          </a:p>
          <a:p>
            <a:pPr lvl="1"/>
            <a:r>
              <a:rPr lang="en-US" sz="6800" dirty="0"/>
              <a:t>No lines shall be added and/or removed from the State-Supplied Price Sheets and no additional language or fees referenced shall be added to the State-Supplied Price Sheets.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2000"/>
                                        <p:tgtEl>
                                          <p:spTgt spid="3">
                                            <p:txEl>
                                              <p:pRg st="6" end="6"/>
                                            </p:txEl>
                                          </p:spTgt>
                                        </p:tgtEl>
                                      </p:cBhvr>
                                    </p:animEffect>
                                    <p:anim calcmode="lin" valueType="num">
                                      <p:cBhvr>
                                        <p:cTn id="48"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9" dur="2000" fill="hold"/>
                                        <p:tgtEl>
                                          <p:spTgt spid="3">
                                            <p:txEl>
                                              <p:pRg st="6" end="6"/>
                                            </p:txEl>
                                          </p:spTgt>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2000"/>
                                        <p:tgtEl>
                                          <p:spTgt spid="3">
                                            <p:txEl>
                                              <p:pRg st="7" end="7"/>
                                            </p:txEl>
                                          </p:spTgt>
                                        </p:tgtEl>
                                      </p:cBhvr>
                                    </p:animEffect>
                                    <p:anim calcmode="lin" valueType="num">
                                      <p:cBhvr>
                                        <p:cTn id="5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4" dur="2000" fill="hold"/>
                                        <p:tgtEl>
                                          <p:spTgt spid="3">
                                            <p:txEl>
                                              <p:pRg st="7" end="7"/>
                                            </p:txEl>
                                          </p:spTgt>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fade">
                                      <p:cBhvr>
                                        <p:cTn id="57" dur="2000"/>
                                        <p:tgtEl>
                                          <p:spTgt spid="3">
                                            <p:txEl>
                                              <p:pRg st="8" end="8"/>
                                            </p:txEl>
                                          </p:spTgt>
                                        </p:tgtEl>
                                      </p:cBhvr>
                                    </p:animEffect>
                                    <p:anim calcmode="lin" valueType="num">
                                      <p:cBhvr>
                                        <p:cTn id="58"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9"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STATE-SUPPLIED PRICE SHEET PITFALLS</a:t>
            </a:r>
          </a:p>
        </p:txBody>
      </p:sp>
      <p:sp>
        <p:nvSpPr>
          <p:cNvPr id="3" name="Content Placeholder 2"/>
          <p:cNvSpPr>
            <a:spLocks noGrp="1"/>
          </p:cNvSpPr>
          <p:nvPr>
            <p:ph idx="1"/>
          </p:nvPr>
        </p:nvSpPr>
        <p:spPr>
          <a:xfrm>
            <a:off x="1103312" y="2052917"/>
            <a:ext cx="10783888" cy="4639713"/>
          </a:xfrm>
        </p:spPr>
        <p:txBody>
          <a:bodyPr>
            <a:normAutofit fontScale="47500" lnSpcReduction="20000"/>
          </a:bodyPr>
          <a:lstStyle/>
          <a:p>
            <a:r>
              <a:rPr lang="en-US" sz="4300" dirty="0"/>
              <a:t>Indicate “no charge” if the cost is $0 on a specific price line on the State-Supplied Price Sheet(s).</a:t>
            </a:r>
          </a:p>
          <a:p>
            <a:r>
              <a:rPr lang="en-US" sz="4300" dirty="0"/>
              <a:t>Do not make formatting changes to the State-Supplied Price Sheets.  If the price line requires a dollar amount, don’t change it to a percentage, or vice versa.  If the price line includes 2 decimal places, don’t change the settings to allow 4 decimals.  </a:t>
            </a:r>
          </a:p>
          <a:p>
            <a:r>
              <a:rPr lang="en-US" sz="4300" dirty="0"/>
              <a:t>Confirm that you have completed all columns for all price lines that you are submitting pricing for in accordance with the State-Supplied Price Sheets directions.</a:t>
            </a:r>
          </a:p>
          <a:p>
            <a:r>
              <a:rPr lang="en-US" sz="4300" dirty="0"/>
              <a:t>Do not add additional language, assumptions, or fees on the State-Supplied Price Sheets. Do not add or remove any price lines.</a:t>
            </a:r>
          </a:p>
          <a:p>
            <a:r>
              <a:rPr lang="en-US" sz="4300" dirty="0"/>
              <a:t>Confirm that you have completed the proper version of the State-Supplied Price Sheets; it may have been revised via Bid Amendment.</a:t>
            </a:r>
          </a:p>
          <a:p>
            <a:r>
              <a:rPr lang="en-US" sz="4300" dirty="0"/>
              <a:t>Only provide unit pricing for the price lines that you are willing and fully able to provide, including all services specified by this Bid Solicitation, as applicable.</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762844" y="1576263"/>
            <a:ext cx="10472603" cy="4649439"/>
          </a:xfrm>
        </p:spPr>
        <p:txBody>
          <a:bodyPr>
            <a:normAutofit fontScale="92500" lnSpcReduction="20000"/>
          </a:bodyPr>
          <a:lstStyle/>
          <a:p>
            <a:r>
              <a:rPr lang="en-US" sz="2600" b="1" u="sng" dirty="0"/>
              <a:t>Do NOT include language such as this:</a:t>
            </a:r>
          </a:p>
          <a:p>
            <a:pPr lvl="1"/>
            <a:r>
              <a:rPr lang="en-US" sz="22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200" dirty="0"/>
              <a:t>Vendor reserves the right to charge additional fees for services that require extensive time and effort.</a:t>
            </a:r>
          </a:p>
          <a:p>
            <a:pPr lvl="1"/>
            <a:r>
              <a:rPr lang="en-US" sz="2200" dirty="0"/>
              <a:t>This Quote is a nonbinding expression of interest only and is not intended to create a binding commitment on either party unless and until a definitive agreement has been executed between the parties.</a:t>
            </a:r>
          </a:p>
          <a:p>
            <a:pPr lvl="1"/>
            <a:r>
              <a:rPr lang="en-US" sz="22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EBEBEB"/>
                </a:solidFill>
                <a:latin typeface="Times New Roman" panose="02020603050405020304" pitchFamily="18" charset="0"/>
              </a:rPr>
              <a:t>MUST</a:t>
            </a:r>
            <a:r>
              <a:rPr lang="en-US" sz="2000" b="1" dirty="0">
                <a:solidFill>
                  <a:srgbClr val="EBEBEB"/>
                </a:solidFill>
                <a:latin typeface="Times New Roman" panose="02020603050405020304" pitchFamily="18" charset="0"/>
              </a:rPr>
              <a:t> BE </a:t>
            </a:r>
            <a:r>
              <a:rPr lang="en-US" sz="2000" dirty="0">
                <a:solidFill>
                  <a:srgbClr val="EBEBEB"/>
                </a:solidFill>
                <a:latin typeface="Times New Roman" panose="02020603050405020304" pitchFamily="18" charset="0"/>
              </a:rPr>
              <a:t>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br>
              <a:rPr lang="en-US" sz="6600" dirty="0"/>
            </a:br>
            <a:endParaRPr lang="en-US" sz="3600" dirty="0"/>
          </a:p>
        </p:txBody>
      </p:sp>
      <p:graphicFrame>
        <p:nvGraphicFramePr>
          <p:cNvPr id="5" name="Content Placeholder 4">
            <a:extLst>
              <a:ext uri="{FF2B5EF4-FFF2-40B4-BE49-F238E27FC236}">
                <a16:creationId xmlns:a16="http://schemas.microsoft.com/office/drawing/2014/main" id="{33318A97-57DA-4834-8630-2AA513AC34A5}"/>
              </a:ext>
            </a:extLst>
          </p:cNvPr>
          <p:cNvGraphicFramePr>
            <a:graphicFrameLocks noGrp="1"/>
          </p:cNvGraphicFramePr>
          <p:nvPr>
            <p:ph idx="1"/>
            <p:extLst>
              <p:ext uri="{D42A27DB-BD31-4B8C-83A1-F6EECF244321}">
                <p14:modId xmlns:p14="http://schemas.microsoft.com/office/powerpoint/2010/main" val="1158326990"/>
              </p:ext>
            </p:extLst>
          </p:nvPr>
        </p:nvGraphicFramePr>
        <p:xfrm>
          <a:off x="292764" y="2068497"/>
          <a:ext cx="9085213" cy="4163306"/>
        </p:xfrm>
        <a:graphic>
          <a:graphicData uri="http://schemas.openxmlformats.org/drawingml/2006/table">
            <a:tbl>
              <a:tblPr/>
              <a:tblGrid>
                <a:gridCol w="9085213">
                  <a:extLst>
                    <a:ext uri="{9D8B030D-6E8A-4147-A177-3AD203B41FA5}">
                      <a16:colId xmlns:a16="http://schemas.microsoft.com/office/drawing/2014/main" val="4205013458"/>
                    </a:ext>
                  </a:extLst>
                </a:gridCol>
              </a:tblGrid>
              <a:tr h="484198">
                <a:tc>
                  <a:txBody>
                    <a:bodyPr/>
                    <a:lstStyle/>
                    <a:p>
                      <a:pPr algn="ctr" rtl="0" fontAlgn="base"/>
                      <a:endParaRPr lang="en-US" sz="3600" b="0" i="0" dirty="0">
                        <a:effectLst/>
                      </a:endParaRPr>
                    </a:p>
                  </a:txBody>
                  <a:tcP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2369587709"/>
                  </a:ext>
                </a:extLst>
              </a:tr>
              <a:tr h="265903">
                <a:tc>
                  <a:txBody>
                    <a:bodyPr/>
                    <a:lstStyle/>
                    <a:p>
                      <a:pPr algn="l" rtl="0" fontAlgn="base"/>
                      <a:r>
                        <a:rPr lang="en-US" sz="1000" b="1" i="0" dirty="0">
                          <a:effectLst/>
                          <a:latin typeface="Times New Roman" panose="02020603050405020304" pitchFamily="18" charset="0"/>
                        </a:rPr>
                        <a:t> </a:t>
                      </a:r>
                    </a:p>
                  </a:txBody>
                  <a:tcPr anchor="ctr">
                    <a:lnL w="7620" cap="flat" cmpd="sng" algn="ctr">
                      <a:solidFill>
                        <a:srgbClr val="10AB4B"/>
                      </a:solidFill>
                      <a:prstDash val="solid"/>
                      <a:round/>
                      <a:headEnd type="none" w="med" len="med"/>
                      <a:tailEnd type="none" w="med" len="med"/>
                    </a:lnL>
                    <a:lnR w="7620" cap="flat" cmpd="sng" algn="ctr">
                      <a:solidFill>
                        <a:srgbClr val="10AB4B"/>
                      </a:solidFill>
                      <a:prstDash val="solid"/>
                      <a:round/>
                      <a:headEnd type="none" w="med" len="med"/>
                      <a:tailEnd type="none" w="med" len="med"/>
                    </a:lnR>
                    <a:lnT>
                      <a:noFill/>
                    </a:lnT>
                    <a:lnB w="7620" cap="flat" cmpd="sng" algn="ctr">
                      <a:solidFill>
                        <a:srgbClr val="10AB4B"/>
                      </a:solidFill>
                      <a:prstDash val="solid"/>
                      <a:round/>
                      <a:headEnd type="none" w="med" len="med"/>
                      <a:tailEnd type="none" w="med" len="med"/>
                    </a:lnB>
                  </a:tcPr>
                </a:tc>
                <a:extLst>
                  <a:ext uri="{0D108BD9-81ED-4DB2-BD59-A6C34878D82A}">
                    <a16:rowId xmlns:a16="http://schemas.microsoft.com/office/drawing/2014/main" val="1530116575"/>
                  </a:ext>
                </a:extLst>
              </a:tr>
              <a:tr h="365618">
                <a:tc>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u="none" strike="noStrike" dirty="0">
                          <a:solidFill>
                            <a:schemeClr val="tx1"/>
                          </a:solidFill>
                          <a:effectLst/>
                          <a:latin typeface="Times New Roman" panose="02020603050405020304" pitchFamily="18" charset="0"/>
                        </a:rPr>
                        <a:t>A</a:t>
                      </a:r>
                      <a:r>
                        <a:rPr lang="en-US" sz="1600" b="1" i="0" dirty="0">
                          <a:solidFill>
                            <a:schemeClr val="tx1"/>
                          </a:solidFill>
                          <a:effectLst/>
                          <a:latin typeface="Times New Roman" panose="02020603050405020304" pitchFamily="18" charset="0"/>
                        </a:rPr>
                        <a:t>.</a:t>
                      </a:r>
                      <a:r>
                        <a:rPr lang="en-US" sz="1600" b="0" i="0" u="none" strike="noStrike" dirty="0">
                          <a:solidFill>
                            <a:schemeClr val="tx1"/>
                          </a:solidFill>
                          <a:effectLst/>
                          <a:latin typeface="+mn-lt"/>
                        </a:rPr>
                        <a:t> </a:t>
                      </a:r>
                      <a:r>
                        <a:rPr lang="en-US" sz="1600" b="1" i="0" u="sng" strike="noStrike" dirty="0">
                          <a:solidFill>
                            <a:schemeClr val="bg1"/>
                          </a:solidFill>
                          <a:effectLst/>
                          <a:latin typeface="Times New Roman" panose="02020603050405020304" pitchFamily="18" charset="0"/>
                          <a:hlinkClick r:id="rId2">
                            <a:extLst>
                              <a:ext uri="{A12FA001-AC4F-418D-AE19-62706E023703}">
                                <ahyp:hlinkClr xmlns:ahyp="http://schemas.microsoft.com/office/drawing/2018/hyperlinkcolor" val="tx"/>
                              </a:ext>
                            </a:extLst>
                          </a:hlinkClick>
                        </a:rPr>
                        <a:t>OFFER AND ACCEPTANCE PAGE</a:t>
                      </a:r>
                      <a:r>
                        <a:rPr lang="en-US" sz="1600" b="1" i="0" dirty="0">
                          <a:solidFill>
                            <a:schemeClr val="bg1"/>
                          </a:solidFill>
                          <a:effectLst/>
                          <a:latin typeface="Times New Roman" panose="02020603050405020304" pitchFamily="18" charset="0"/>
                        </a:rPr>
                        <a:t> </a:t>
                      </a:r>
                      <a:r>
                        <a:rPr lang="en-US" sz="1600" b="0" i="0" dirty="0">
                          <a:effectLst/>
                          <a:latin typeface="Times New Roman" panose="02020603050405020304" pitchFamily="18" charset="0"/>
                        </a:rPr>
                        <a:t>(Bid Solicitation §4.4.1.1) </a:t>
                      </a:r>
                      <a:endParaRPr lang="en-US" sz="1600" b="0" i="0" dirty="0">
                        <a:effectLst/>
                        <a:latin typeface="Calibri" panose="020F0502020204030204" pitchFamily="34" charset="0"/>
                      </a:endParaRPr>
                    </a:p>
                  </a:txBody>
                  <a:tcPr anchor="ctr">
                    <a:lnL w="7620" cap="flat" cmpd="sng" algn="ctr">
                      <a:solidFill>
                        <a:srgbClr val="98AA4B"/>
                      </a:solidFill>
                      <a:prstDash val="solid"/>
                      <a:round/>
                      <a:headEnd type="none" w="med" len="med"/>
                      <a:tailEnd type="none" w="med" len="med"/>
                    </a:lnL>
                    <a:lnR w="7620" cap="flat" cmpd="sng" algn="ctr">
                      <a:solidFill>
                        <a:srgbClr val="98AA4B"/>
                      </a:solidFill>
                      <a:prstDash val="solid"/>
                      <a:round/>
                      <a:headEnd type="none" w="med" len="med"/>
                      <a:tailEnd type="none" w="med" len="med"/>
                    </a:lnR>
                    <a:lnT w="7620" cap="flat" cmpd="sng" algn="ctr">
                      <a:solidFill>
                        <a:srgbClr val="10AB4B"/>
                      </a:solidFill>
                      <a:prstDash val="solid"/>
                      <a:round/>
                      <a:headEnd type="none" w="med" len="med"/>
                      <a:tailEnd type="none" w="med" len="med"/>
                    </a:lnT>
                    <a:lnB w="7620" cap="flat" cmpd="sng" algn="ctr">
                      <a:solidFill>
                        <a:srgbClr val="98AA4B"/>
                      </a:solidFill>
                      <a:prstDash val="solid"/>
                      <a:round/>
                      <a:headEnd type="none" w="med" len="med"/>
                      <a:tailEnd type="none" w="med" len="med"/>
                    </a:lnB>
                  </a:tcPr>
                </a:tc>
                <a:extLst>
                  <a:ext uri="{0D108BD9-81ED-4DB2-BD59-A6C34878D82A}">
                    <a16:rowId xmlns:a16="http://schemas.microsoft.com/office/drawing/2014/main" val="2622583766"/>
                  </a:ext>
                </a:extLst>
              </a:tr>
              <a:tr h="365618">
                <a:tc>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dirty="0">
                          <a:solidFill>
                            <a:schemeClr val="tx1"/>
                          </a:solidFill>
                          <a:effectLst/>
                          <a:latin typeface="Times New Roman" panose="02020603050405020304" pitchFamily="18" charset="0"/>
                        </a:rPr>
                        <a:t>B.</a:t>
                      </a:r>
                      <a:r>
                        <a:rPr lang="en-US" sz="1600" b="1" i="0" dirty="0">
                          <a:solidFill>
                            <a:schemeClr val="bg1"/>
                          </a:solidFill>
                          <a:effectLst/>
                          <a:latin typeface="Times New Roman" panose="02020603050405020304" pitchFamily="18" charset="0"/>
                        </a:rPr>
                        <a:t> </a:t>
                      </a:r>
                      <a:r>
                        <a:rPr lang="en-US" sz="1600" b="1" i="0" u="sng" strike="noStrike" dirty="0">
                          <a:solidFill>
                            <a:schemeClr val="bg1"/>
                          </a:solidFill>
                          <a:effectLst/>
                          <a:latin typeface="Times New Roman" panose="02020603050405020304" pitchFamily="18" charset="0"/>
                          <a:hlinkClick r:id="rId3">
                            <a:extLst>
                              <a:ext uri="{A12FA001-AC4F-418D-AE19-62706E023703}">
                                <ahyp:hlinkClr xmlns:ahyp="http://schemas.microsoft.com/office/drawing/2018/hyperlinkcolor" val="tx"/>
                              </a:ext>
                            </a:extLst>
                          </a:hlinkClick>
                        </a:rPr>
                        <a:t>OWNERSHIP DISCLOSURE FORM</a:t>
                      </a:r>
                      <a:r>
                        <a:rPr lang="en-US" sz="1600" b="1" i="0" dirty="0">
                          <a:solidFill>
                            <a:schemeClr val="bg1"/>
                          </a:solidFill>
                          <a:effectLst/>
                          <a:latin typeface="Times New Roman" panose="02020603050405020304" pitchFamily="18" charset="0"/>
                        </a:rPr>
                        <a:t> </a:t>
                      </a:r>
                      <a:r>
                        <a:rPr lang="en-US" sz="1600" b="1" i="0" dirty="0">
                          <a:effectLst/>
                          <a:latin typeface="Times New Roman" panose="02020603050405020304" pitchFamily="18" charset="0"/>
                        </a:rPr>
                        <a:t>(</a:t>
                      </a:r>
                      <a:r>
                        <a:rPr lang="en-US" sz="1600" b="0" i="0" dirty="0">
                          <a:effectLst/>
                          <a:latin typeface="Times New Roman" panose="02020603050405020304" pitchFamily="18" charset="0"/>
                        </a:rPr>
                        <a:t>Bid Solicitation §4.4.1.2.1) </a:t>
                      </a:r>
                      <a:endParaRPr lang="en-US" sz="1600" b="0" i="0" dirty="0">
                        <a:effectLst/>
                        <a:latin typeface="Calibri" panose="020F0502020204030204" pitchFamily="34" charset="0"/>
                      </a:endParaRPr>
                    </a:p>
                  </a:txBody>
                  <a:tcPr anchor="ctr">
                    <a:lnL w="7620" cap="flat" cmpd="sng" algn="ctr">
                      <a:solidFill>
                        <a:srgbClr val="58B14B"/>
                      </a:solidFill>
                      <a:prstDash val="solid"/>
                      <a:round/>
                      <a:headEnd type="none" w="med" len="med"/>
                      <a:tailEnd type="none" w="med" len="med"/>
                    </a:lnL>
                    <a:lnR w="7620" cap="flat" cmpd="sng" algn="ctr">
                      <a:solidFill>
                        <a:srgbClr val="58B14B"/>
                      </a:solidFill>
                      <a:prstDash val="solid"/>
                      <a:round/>
                      <a:headEnd type="none" w="med" len="med"/>
                      <a:tailEnd type="none" w="med" len="med"/>
                    </a:lnR>
                    <a:lnT w="7620" cap="flat" cmpd="sng" algn="ctr">
                      <a:solidFill>
                        <a:srgbClr val="98AA4B"/>
                      </a:solidFill>
                      <a:prstDash val="solid"/>
                      <a:round/>
                      <a:headEnd type="none" w="med" len="med"/>
                      <a:tailEnd type="none" w="med" len="med"/>
                    </a:lnT>
                    <a:lnB w="7620" cap="flat" cmpd="sng" algn="ctr">
                      <a:solidFill>
                        <a:srgbClr val="58B14B"/>
                      </a:solidFill>
                      <a:prstDash val="solid"/>
                      <a:round/>
                      <a:headEnd type="none" w="med" len="med"/>
                      <a:tailEnd type="none" w="med" len="med"/>
                    </a:lnB>
                  </a:tcPr>
                </a:tc>
                <a:extLst>
                  <a:ext uri="{0D108BD9-81ED-4DB2-BD59-A6C34878D82A}">
                    <a16:rowId xmlns:a16="http://schemas.microsoft.com/office/drawing/2014/main" val="3405141783"/>
                  </a:ext>
                </a:extLst>
              </a:tr>
              <a:tr h="365618">
                <a:tc>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dirty="0">
                          <a:solidFill>
                            <a:schemeClr val="tx1"/>
                          </a:solidFill>
                          <a:effectLst/>
                          <a:latin typeface="Times New Roman" panose="02020603050405020304" pitchFamily="18" charset="0"/>
                        </a:rPr>
                        <a:t>C.</a:t>
                      </a:r>
                      <a:r>
                        <a:rPr lang="en-US" sz="1600" b="1" i="0" dirty="0">
                          <a:solidFill>
                            <a:schemeClr val="bg1"/>
                          </a:solidFill>
                          <a:effectLst/>
                          <a:latin typeface="Times New Roman" panose="02020603050405020304" pitchFamily="18" charset="0"/>
                        </a:rPr>
                        <a:t> </a:t>
                      </a:r>
                      <a:r>
                        <a:rPr lang="en-US" sz="1600" b="1" i="0" u="sng" strike="noStrike" dirty="0">
                          <a:solidFill>
                            <a:schemeClr val="bg1"/>
                          </a:solidFill>
                          <a:effectLst/>
                          <a:latin typeface="Times New Roman" panose="02020603050405020304" pitchFamily="18" charset="0"/>
                          <a:hlinkClick r:id="rId4">
                            <a:extLst>
                              <a:ext uri="{A12FA001-AC4F-418D-AE19-62706E023703}">
                                <ahyp:hlinkClr xmlns:ahyp="http://schemas.microsoft.com/office/drawing/2018/hyperlinkcolor" val="tx"/>
                              </a:ext>
                            </a:extLst>
                          </a:hlinkClick>
                        </a:rPr>
                        <a:t>DISCLOSURE OF INVESTMENT ACTIVITIES IN IRAN FORM</a:t>
                      </a:r>
                      <a:r>
                        <a:rPr lang="en-US" sz="1600" b="1" i="0" dirty="0">
                          <a:solidFill>
                            <a:schemeClr val="bg1"/>
                          </a:solidFill>
                          <a:effectLst/>
                          <a:latin typeface="Times New Roman" panose="02020603050405020304" pitchFamily="18" charset="0"/>
                        </a:rPr>
                        <a:t> </a:t>
                      </a:r>
                      <a:r>
                        <a:rPr lang="en-US" sz="1600" b="1" i="0" dirty="0">
                          <a:effectLst/>
                          <a:latin typeface="Times New Roman" panose="02020603050405020304" pitchFamily="18" charset="0"/>
                        </a:rPr>
                        <a:t>(</a:t>
                      </a:r>
                      <a:r>
                        <a:rPr lang="en-US" sz="1600" b="0" i="0" dirty="0">
                          <a:effectLst/>
                          <a:latin typeface="Times New Roman" panose="02020603050405020304" pitchFamily="18" charset="0"/>
                        </a:rPr>
                        <a:t>Bid Solicitation §4.4.1.2.2)  </a:t>
                      </a:r>
                      <a:endParaRPr lang="en-US" sz="1600" b="0" i="0" dirty="0">
                        <a:effectLst/>
                        <a:latin typeface="Calibri" panose="020F0502020204030204" pitchFamily="34" charset="0"/>
                      </a:endParaRPr>
                    </a:p>
                  </a:txBody>
                  <a:tcPr anchor="ctr">
                    <a:lnL w="7620" cap="flat" cmpd="sng" algn="ctr">
                      <a:solidFill>
                        <a:srgbClr val="00AF4B"/>
                      </a:solidFill>
                      <a:prstDash val="solid"/>
                      <a:round/>
                      <a:headEnd type="none" w="med" len="med"/>
                      <a:tailEnd type="none" w="med" len="med"/>
                    </a:lnL>
                    <a:lnR w="7620" cap="flat" cmpd="sng" algn="ctr">
                      <a:solidFill>
                        <a:srgbClr val="00AF4B"/>
                      </a:solidFill>
                      <a:prstDash val="solid"/>
                      <a:round/>
                      <a:headEnd type="none" w="med" len="med"/>
                      <a:tailEnd type="none" w="med" len="med"/>
                    </a:lnR>
                    <a:lnT w="7620" cap="flat" cmpd="sng" algn="ctr">
                      <a:solidFill>
                        <a:srgbClr val="58B14B"/>
                      </a:solidFill>
                      <a:prstDash val="solid"/>
                      <a:round/>
                      <a:headEnd type="none" w="med" len="med"/>
                      <a:tailEnd type="none" w="med" len="med"/>
                    </a:lnT>
                    <a:lnB w="7620" cap="flat" cmpd="sng" algn="ctr">
                      <a:solidFill>
                        <a:srgbClr val="00AF4B"/>
                      </a:solidFill>
                      <a:prstDash val="solid"/>
                      <a:round/>
                      <a:headEnd type="none" w="med" len="med"/>
                      <a:tailEnd type="none" w="med" len="med"/>
                    </a:lnB>
                  </a:tcPr>
                </a:tc>
                <a:extLst>
                  <a:ext uri="{0D108BD9-81ED-4DB2-BD59-A6C34878D82A}">
                    <a16:rowId xmlns:a16="http://schemas.microsoft.com/office/drawing/2014/main" val="2438919493"/>
                  </a:ext>
                </a:extLst>
              </a:tr>
              <a:tr h="1429233">
                <a:tc>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dirty="0">
                          <a:solidFill>
                            <a:schemeClr val="tx1"/>
                          </a:solidFill>
                          <a:effectLst/>
                          <a:latin typeface="Times New Roman" panose="02020603050405020304" pitchFamily="18" charset="0"/>
                        </a:rPr>
                        <a:t>D.</a:t>
                      </a:r>
                      <a:r>
                        <a:rPr lang="en-US" sz="1600" b="1" i="0" dirty="0">
                          <a:solidFill>
                            <a:schemeClr val="bg1"/>
                          </a:solidFill>
                          <a:effectLst/>
                          <a:latin typeface="Times New Roman" panose="02020603050405020304" pitchFamily="18" charset="0"/>
                        </a:rPr>
                        <a:t> </a:t>
                      </a:r>
                      <a:r>
                        <a:rPr lang="en-US" sz="1600" b="1" i="0" u="sng" strike="noStrike" dirty="0">
                          <a:solidFill>
                            <a:schemeClr val="bg1"/>
                          </a:solidFill>
                          <a:effectLst/>
                          <a:latin typeface="Times New Roman" panose="02020603050405020304" pitchFamily="18" charset="0"/>
                          <a:hlinkClick r:id="rId5">
                            <a:extLst>
                              <a:ext uri="{A12FA001-AC4F-418D-AE19-62706E023703}">
                                <ahyp:hlinkClr xmlns:ahyp="http://schemas.microsoft.com/office/drawing/2018/hyperlinkcolor" val="tx"/>
                              </a:ext>
                            </a:extLst>
                          </a:hlinkClick>
                        </a:rPr>
                        <a:t>SUBCONTRACTOR UTILIZATION PLAN</a:t>
                      </a:r>
                      <a:r>
                        <a:rPr lang="en-US" sz="1600" b="1" i="0" dirty="0">
                          <a:solidFill>
                            <a:schemeClr val="bg1"/>
                          </a:solidFill>
                          <a:effectLst/>
                          <a:latin typeface="Times New Roman" panose="02020603050405020304" pitchFamily="18" charset="0"/>
                        </a:rPr>
                        <a:t> </a:t>
                      </a:r>
                      <a:r>
                        <a:rPr lang="en-US" sz="1600" b="0" i="0" dirty="0">
                          <a:effectLst/>
                          <a:latin typeface="Times New Roman" panose="02020603050405020304" pitchFamily="18" charset="0"/>
                        </a:rPr>
                        <a:t>(Bid Solicitation §4.4.1.3) </a:t>
                      </a:r>
                    </a:p>
                    <a:p>
                      <a:pPr algn="l" rtl="0" fontAlgn="base"/>
                      <a:r>
                        <a:rPr lang="en-US" sz="1600" b="1" i="0" dirty="0">
                          <a:solidFill>
                            <a:schemeClr val="tx1"/>
                          </a:solidFill>
                          <a:effectLst/>
                          <a:latin typeface="Times New Roman" panose="02020603050405020304" pitchFamily="18" charset="0"/>
                        </a:rPr>
                        <a:t>IF THIS BID SOLICITATION HAS A SUBCONTRACTING SET-ASIDE REQUIREMENT, THE VENDOR </a:t>
                      </a:r>
                      <a:r>
                        <a:rPr lang="en-US" sz="1600" b="1" i="0" u="sng" dirty="0">
                          <a:solidFill>
                            <a:schemeClr val="tx1"/>
                          </a:solidFill>
                          <a:effectLst/>
                          <a:latin typeface="Times New Roman" panose="02020603050405020304" pitchFamily="18" charset="0"/>
                        </a:rPr>
                        <a:t>MUST</a:t>
                      </a:r>
                      <a:r>
                        <a:rPr lang="en-US" sz="1600" b="1" i="0" dirty="0">
                          <a:solidFill>
                            <a:schemeClr val="tx1"/>
                          </a:solidFill>
                          <a:effectLst/>
                          <a:latin typeface="Times New Roman" panose="02020603050405020304" pitchFamily="18" charset="0"/>
                        </a:rPr>
                        <a:t> CONSULT THE DIVISION OF REVENUE &amp; ENTERPRISE SERVICES AT 609-292-2146 FOR INFORMATION REGARDING REGISTERED SMALL BUSINESSES AND/OR DISABLED VETERAN BUSINESSES.</a:t>
                      </a:r>
                      <a:r>
                        <a:rPr lang="en-US" sz="1600" b="0" i="0" dirty="0">
                          <a:solidFill>
                            <a:schemeClr val="tx1"/>
                          </a:solidFill>
                          <a:effectLst/>
                          <a:latin typeface="Times New Roman" panose="02020603050405020304" pitchFamily="18" charset="0"/>
                        </a:rPr>
                        <a:t> </a:t>
                      </a:r>
                      <a:endParaRPr lang="en-US" sz="3600" b="0" i="0" dirty="0">
                        <a:solidFill>
                          <a:schemeClr val="tx1"/>
                        </a:solidFill>
                        <a:effectLst/>
                      </a:endParaRPr>
                    </a:p>
                  </a:txBody>
                  <a:tcPr anchor="ctr">
                    <a:lnL w="7620" cap="flat" cmpd="sng" algn="ctr">
                      <a:solidFill>
                        <a:srgbClr val="08744B"/>
                      </a:solidFill>
                      <a:prstDash val="solid"/>
                      <a:round/>
                      <a:headEnd type="none" w="med" len="med"/>
                      <a:tailEnd type="none" w="med" len="med"/>
                    </a:lnL>
                    <a:lnR w="7620" cap="flat" cmpd="sng" algn="ctr">
                      <a:solidFill>
                        <a:srgbClr val="08744B"/>
                      </a:solidFill>
                      <a:prstDash val="solid"/>
                      <a:round/>
                      <a:headEnd type="none" w="med" len="med"/>
                      <a:tailEnd type="none" w="med" len="med"/>
                    </a:lnR>
                    <a:lnT w="7620" cap="flat" cmpd="sng" algn="ctr">
                      <a:solidFill>
                        <a:srgbClr val="00AF4B"/>
                      </a:solidFill>
                      <a:prstDash val="solid"/>
                      <a:round/>
                      <a:headEnd type="none" w="med" len="med"/>
                      <a:tailEnd type="none" w="med" len="med"/>
                    </a:lnT>
                    <a:lnB w="7620" cap="flat" cmpd="sng" algn="ctr">
                      <a:solidFill>
                        <a:srgbClr val="08744B"/>
                      </a:solidFill>
                      <a:prstDash val="solid"/>
                      <a:round/>
                      <a:headEnd type="none" w="med" len="med"/>
                      <a:tailEnd type="none" w="med" len="med"/>
                    </a:lnB>
                  </a:tcPr>
                </a:tc>
                <a:extLst>
                  <a:ext uri="{0D108BD9-81ED-4DB2-BD59-A6C34878D82A}">
                    <a16:rowId xmlns:a16="http://schemas.microsoft.com/office/drawing/2014/main" val="1745660990"/>
                  </a:ext>
                </a:extLst>
              </a:tr>
              <a:tr h="365618">
                <a:tc>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dirty="0">
                          <a:solidFill>
                            <a:schemeClr val="tx1"/>
                          </a:solidFill>
                          <a:effectLst/>
                          <a:latin typeface="Times New Roman" panose="02020603050405020304" pitchFamily="18" charset="0"/>
                        </a:rPr>
                        <a:t>E.</a:t>
                      </a:r>
                      <a:r>
                        <a:rPr lang="en-US" sz="1600" b="1" i="0" dirty="0">
                          <a:solidFill>
                            <a:schemeClr val="bg1"/>
                          </a:solidFill>
                          <a:effectLst/>
                          <a:latin typeface="Times New Roman" panose="02020603050405020304" pitchFamily="18" charset="0"/>
                        </a:rPr>
                        <a:t> </a:t>
                      </a:r>
                      <a:r>
                        <a:rPr lang="en-US" sz="1600" b="1" i="0" u="sng" dirty="0">
                          <a:solidFill>
                            <a:schemeClr val="tx1"/>
                          </a:solidFill>
                          <a:effectLst/>
                          <a:latin typeface="Times New Roman" panose="02020603050405020304" pitchFamily="18" charset="0"/>
                        </a:rPr>
                        <a:t>ATTACHMENT #1 – EXPERIENCE OF VENDOR {BIDDER}</a:t>
                      </a:r>
                      <a:r>
                        <a:rPr lang="en-US" sz="1600" b="1" i="0" u="sng" dirty="0">
                          <a:solidFill>
                            <a:schemeClr val="bg1"/>
                          </a:solidFill>
                          <a:effectLst/>
                          <a:latin typeface="Times New Roman" panose="02020603050405020304" pitchFamily="18" charset="0"/>
                        </a:rPr>
                        <a:t> </a:t>
                      </a:r>
                      <a:r>
                        <a:rPr lang="en-US" sz="1600" b="1" i="0" dirty="0">
                          <a:effectLst/>
                          <a:latin typeface="Times New Roman" panose="02020603050405020304" pitchFamily="18" charset="0"/>
                        </a:rPr>
                        <a:t>(</a:t>
                      </a:r>
                      <a:r>
                        <a:rPr lang="en-US" sz="1600" b="0" i="0" dirty="0">
                          <a:effectLst/>
                          <a:latin typeface="Times New Roman" panose="02020603050405020304" pitchFamily="18" charset="0"/>
                        </a:rPr>
                        <a:t>Bid Solicitation §4.4.3) </a:t>
                      </a:r>
                      <a:endParaRPr lang="en-US" sz="3600" b="0" i="0" dirty="0">
                        <a:effectLst/>
                      </a:endParaRPr>
                    </a:p>
                  </a:txBody>
                  <a:tcPr anchor="ctr">
                    <a:lnL w="7620" cap="flat" cmpd="sng" algn="ctr">
                      <a:solidFill>
                        <a:srgbClr val="68864B"/>
                      </a:solidFill>
                      <a:prstDash val="solid"/>
                      <a:round/>
                      <a:headEnd type="none" w="med" len="med"/>
                      <a:tailEnd type="none" w="med" len="med"/>
                    </a:lnL>
                    <a:lnR w="7620" cap="flat" cmpd="sng" algn="ctr">
                      <a:solidFill>
                        <a:srgbClr val="68864B"/>
                      </a:solidFill>
                      <a:prstDash val="solid"/>
                      <a:round/>
                      <a:headEnd type="none" w="med" len="med"/>
                      <a:tailEnd type="none" w="med" len="med"/>
                    </a:lnR>
                    <a:lnT w="7620" cap="flat" cmpd="sng" algn="ctr">
                      <a:solidFill>
                        <a:srgbClr val="08744B"/>
                      </a:solidFill>
                      <a:prstDash val="solid"/>
                      <a:round/>
                      <a:headEnd type="none" w="med" len="med"/>
                      <a:tailEnd type="none" w="med" len="med"/>
                    </a:lnT>
                    <a:lnB w="7620" cap="flat" cmpd="sng" algn="ctr">
                      <a:solidFill>
                        <a:srgbClr val="68864B"/>
                      </a:solidFill>
                      <a:prstDash val="solid"/>
                      <a:round/>
                      <a:headEnd type="none" w="med" len="med"/>
                      <a:tailEnd type="none" w="med" len="med"/>
                    </a:lnB>
                  </a:tcPr>
                </a:tc>
                <a:extLst>
                  <a:ext uri="{0D108BD9-81ED-4DB2-BD59-A6C34878D82A}">
                    <a16:rowId xmlns:a16="http://schemas.microsoft.com/office/drawing/2014/main" val="4193548951"/>
                  </a:ext>
                </a:extLst>
              </a:tr>
              <a:tr h="365618">
                <a:tc>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dirty="0">
                          <a:solidFill>
                            <a:schemeClr val="tx1"/>
                          </a:solidFill>
                          <a:effectLst/>
                          <a:latin typeface="Times New Roman" panose="02020603050405020304" pitchFamily="18" charset="0"/>
                        </a:rPr>
                        <a:t>F.</a:t>
                      </a:r>
                      <a:r>
                        <a:rPr lang="en-US" sz="1600" b="1" i="0" dirty="0">
                          <a:solidFill>
                            <a:schemeClr val="bg1"/>
                          </a:solidFill>
                          <a:effectLst/>
                          <a:latin typeface="Times New Roman" panose="02020603050405020304" pitchFamily="18" charset="0"/>
                        </a:rPr>
                        <a:t> </a:t>
                      </a:r>
                      <a:r>
                        <a:rPr lang="en-US" sz="1600" b="1" i="0" u="sng" dirty="0">
                          <a:solidFill>
                            <a:schemeClr val="tx1"/>
                          </a:solidFill>
                          <a:effectLst/>
                          <a:latin typeface="Times New Roman" panose="02020603050405020304" pitchFamily="18" charset="0"/>
                        </a:rPr>
                        <a:t>STATE-SUPPLIED PRICE SHEETS</a:t>
                      </a:r>
                      <a:r>
                        <a:rPr lang="en-US" sz="1600" b="1" i="0" u="none" strike="noStrike" dirty="0">
                          <a:solidFill>
                            <a:schemeClr val="bg1"/>
                          </a:solidFill>
                          <a:effectLst/>
                          <a:latin typeface="Times New Roman" panose="02020603050405020304" pitchFamily="18" charset="0"/>
                        </a:rPr>
                        <a:t> </a:t>
                      </a:r>
                      <a:r>
                        <a:rPr lang="en-US" sz="1600" b="0" i="0" dirty="0">
                          <a:effectLst/>
                          <a:latin typeface="Times New Roman" panose="02020603050405020304" pitchFamily="18" charset="0"/>
                        </a:rPr>
                        <a:t>(See Bid Solicitation Section §4.4.5)  </a:t>
                      </a:r>
                      <a:endParaRPr lang="en-US" sz="3600" b="0" i="0" dirty="0">
                        <a:effectLst/>
                      </a:endParaRPr>
                    </a:p>
                  </a:txBody>
                  <a:tcPr anchor="ctr">
                    <a:lnL w="7620" cap="flat" cmpd="sng" algn="ctr">
                      <a:solidFill>
                        <a:srgbClr val="00884B"/>
                      </a:solidFill>
                      <a:prstDash val="solid"/>
                      <a:round/>
                      <a:headEnd type="none" w="med" len="med"/>
                      <a:tailEnd type="none" w="med" len="med"/>
                    </a:lnL>
                    <a:lnR w="7620" cap="flat" cmpd="sng" algn="ctr">
                      <a:solidFill>
                        <a:srgbClr val="00884B"/>
                      </a:solidFill>
                      <a:prstDash val="solid"/>
                      <a:round/>
                      <a:headEnd type="none" w="med" len="med"/>
                      <a:tailEnd type="none" w="med" len="med"/>
                    </a:lnR>
                    <a:lnT w="7620" cap="flat" cmpd="sng" algn="ctr">
                      <a:solidFill>
                        <a:srgbClr val="68864B"/>
                      </a:solidFill>
                      <a:prstDash val="solid"/>
                      <a:round/>
                      <a:headEnd type="none" w="med" len="med"/>
                      <a:tailEnd type="none" w="med" len="med"/>
                    </a:lnT>
                    <a:lnB w="7620" cap="flat" cmpd="sng" algn="ctr">
                      <a:solidFill>
                        <a:srgbClr val="00884B"/>
                      </a:solidFill>
                      <a:prstDash val="solid"/>
                      <a:round/>
                      <a:headEnd type="none" w="med" len="med"/>
                      <a:tailEnd type="none" w="med" len="med"/>
                    </a:lnB>
                  </a:tcPr>
                </a:tc>
                <a:extLst>
                  <a:ext uri="{0D108BD9-81ED-4DB2-BD59-A6C34878D82A}">
                    <a16:rowId xmlns:a16="http://schemas.microsoft.com/office/drawing/2014/main" val="2646036054"/>
                  </a:ext>
                </a:extLst>
              </a:tr>
            </a:tbl>
          </a:graphicData>
        </a:graphic>
      </p:graphicFrame>
    </p:spTree>
    <p:extLst>
      <p:ext uri="{BB962C8B-B14F-4D97-AF65-F5344CB8AC3E}">
        <p14:creationId xmlns:p14="http://schemas.microsoft.com/office/powerpoint/2010/main" val="3748168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EBEBEB"/>
                </a:solidFill>
              </a:rPr>
              <a:t>SHOULD</a:t>
            </a:r>
            <a:r>
              <a:rPr lang="en-US" sz="2000" b="1" dirty="0">
                <a:solidFill>
                  <a:srgbClr val="EBEBEB"/>
                </a:solidFill>
              </a:rPr>
              <a:t> BE SUBMITTED BY THE VENDOR WITH THE QUOTE. THESE FORMS </a:t>
            </a:r>
            <a:r>
              <a:rPr lang="en-US" sz="2000" b="1" u="sng" dirty="0">
                <a:solidFill>
                  <a:srgbClr val="EBEBEB"/>
                </a:solidFill>
              </a:rPr>
              <a:t>MUST</a:t>
            </a:r>
            <a:r>
              <a:rPr lang="en-US" sz="2000" b="1" dirty="0">
                <a:solidFill>
                  <a:srgbClr val="EBEBEB"/>
                </a:solidFill>
              </a:rPr>
              <a:t> BE SUBMITTED PRIOR TO THE AWARDOF THE MASTER BLANKET PURCHASE ORDER.</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4" name="Table 3">
            <a:extLst>
              <a:ext uri="{FF2B5EF4-FFF2-40B4-BE49-F238E27FC236}">
                <a16:creationId xmlns:a16="http://schemas.microsoft.com/office/drawing/2014/main" id="{FADE318C-D171-44FF-9B2F-BFEEA7E1473E}"/>
              </a:ext>
            </a:extLst>
          </p:cNvPr>
          <p:cNvGraphicFramePr>
            <a:graphicFrameLocks noGrp="1"/>
          </p:cNvGraphicFramePr>
          <p:nvPr>
            <p:extLst>
              <p:ext uri="{D42A27DB-BD31-4B8C-83A1-F6EECF244321}">
                <p14:modId xmlns:p14="http://schemas.microsoft.com/office/powerpoint/2010/main" val="3212806160"/>
              </p:ext>
            </p:extLst>
          </p:nvPr>
        </p:nvGraphicFramePr>
        <p:xfrm>
          <a:off x="363985" y="2410881"/>
          <a:ext cx="11079332" cy="3989574"/>
        </p:xfrm>
        <a:graphic>
          <a:graphicData uri="http://schemas.openxmlformats.org/drawingml/2006/table">
            <a:tbl>
              <a:tblPr/>
              <a:tblGrid>
                <a:gridCol w="725247">
                  <a:extLst>
                    <a:ext uri="{9D8B030D-6E8A-4147-A177-3AD203B41FA5}">
                      <a16:colId xmlns:a16="http://schemas.microsoft.com/office/drawing/2014/main" val="149857094"/>
                    </a:ext>
                  </a:extLst>
                </a:gridCol>
                <a:gridCol w="10354085">
                  <a:extLst>
                    <a:ext uri="{9D8B030D-6E8A-4147-A177-3AD203B41FA5}">
                      <a16:colId xmlns:a16="http://schemas.microsoft.com/office/drawing/2014/main" val="2954557021"/>
                    </a:ext>
                  </a:extLst>
                </a:gridCol>
              </a:tblGrid>
              <a:tr h="399365">
                <a:tc gridSpan="2">
                  <a:txBody>
                    <a:bodyPr/>
                    <a:lstStyle/>
                    <a:p>
                      <a:pPr algn="l" rtl="0" fontAlgn="base"/>
                      <a:r>
                        <a:rPr lang="en-US" sz="1600" b="1" i="0" u="none" dirty="0">
                          <a:solidFill>
                            <a:schemeClr val="tx1"/>
                          </a:solidFill>
                          <a:effectLst/>
                          <a:latin typeface="Times New Roman" panose="02020603050405020304" pitchFamily="18" charset="0"/>
                        </a:rPr>
                        <a:t>A. </a:t>
                      </a:r>
                      <a:r>
                        <a:rPr lang="en-US" sz="1600" b="1" i="0" u="sng" dirty="0">
                          <a:solidFill>
                            <a:schemeClr val="tx1"/>
                          </a:solidFill>
                          <a:effectLst/>
                          <a:latin typeface="Times New Roman" panose="02020603050405020304" pitchFamily="18" charset="0"/>
                        </a:rPr>
                        <a:t>DISCLOSURE OF INVESTIGATIONS AND OTHER ACTIONS INVOLVING VENDOR</a:t>
                      </a:r>
                      <a:r>
                        <a:rPr lang="en-US" sz="1600" b="1" i="0" dirty="0">
                          <a:solidFill>
                            <a:schemeClr val="tx1"/>
                          </a:solidFill>
                          <a:effectLst/>
                          <a:latin typeface="Times New Roman" panose="02020603050405020304" pitchFamily="18" charset="0"/>
                        </a:rPr>
                        <a:t>  (</a:t>
                      </a:r>
                      <a:r>
                        <a:rPr lang="en-US" sz="1600" b="0" i="0" dirty="0">
                          <a:solidFill>
                            <a:schemeClr val="tx1"/>
                          </a:solidFill>
                          <a:effectLst/>
                          <a:latin typeface="Times New Roman" panose="02020603050405020304" pitchFamily="18" charset="0"/>
                        </a:rPr>
                        <a:t>Bid Solicitation §4.4.2.2) </a:t>
                      </a:r>
                      <a:endParaRPr lang="en-US" sz="1600" b="0" i="0" dirty="0">
                        <a:solidFill>
                          <a:schemeClr val="tx1"/>
                        </a:solidFill>
                        <a:effectLst/>
                      </a:endParaRPr>
                    </a:p>
                  </a:txBody>
                  <a:tcPr anchor="ctr">
                    <a:lnL w="7620" cap="flat" cmpd="sng" algn="ctr">
                      <a:solidFill>
                        <a:srgbClr val="68234F"/>
                      </a:solidFill>
                      <a:prstDash val="solid"/>
                      <a:round/>
                      <a:headEnd type="none" w="med" len="med"/>
                      <a:tailEnd type="none" w="med" len="med"/>
                    </a:lnL>
                    <a:lnR w="7620" cap="flat" cmpd="sng" algn="ctr">
                      <a:solidFill>
                        <a:srgbClr val="68234F"/>
                      </a:solidFill>
                      <a:prstDash val="solid"/>
                      <a:round/>
                      <a:headEnd type="none" w="med" len="med"/>
                      <a:tailEnd type="none" w="med" len="med"/>
                    </a:lnR>
                    <a:lnT>
                      <a:noFill/>
                    </a:lnT>
                    <a:lnB w="7620" cap="flat" cmpd="sng" algn="ctr">
                      <a:solidFill>
                        <a:srgbClr val="68234F"/>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040895009"/>
                  </a:ext>
                </a:extLst>
              </a:tr>
              <a:tr h="438792">
                <a:tc gridSpan="2">
                  <a:txBody>
                    <a:bodyPr/>
                    <a:lstStyle/>
                    <a:p>
                      <a:pPr algn="l" rtl="0" fontAlgn="base"/>
                      <a:r>
                        <a:rPr lang="en-US" sz="1600" b="1" i="0" u="none" strike="noStrike" dirty="0">
                          <a:solidFill>
                            <a:schemeClr val="tx1"/>
                          </a:solidFill>
                          <a:effectLst/>
                          <a:latin typeface="Times New Roman" panose="02020603050405020304" pitchFamily="18" charset="0"/>
                        </a:rPr>
                        <a:t>B. PROOF OF BUSINESS REGISTRATION</a:t>
                      </a:r>
                      <a:r>
                        <a:rPr lang="en-US" sz="1600" b="0" i="0" dirty="0">
                          <a:solidFill>
                            <a:schemeClr val="tx1"/>
                          </a:solidFill>
                          <a:effectLst/>
                          <a:latin typeface="Times New Roman" panose="02020603050405020304" pitchFamily="18" charset="0"/>
                        </a:rPr>
                        <a:t> </a:t>
                      </a:r>
                      <a:endParaRPr lang="en-US" sz="1600" b="0" i="0" dirty="0">
                        <a:solidFill>
                          <a:schemeClr val="tx1"/>
                        </a:solidFill>
                        <a:effectLst/>
                      </a:endParaRPr>
                    </a:p>
                  </a:txBody>
                  <a:tcPr anchor="ctr">
                    <a:lnL w="7620" cap="flat" cmpd="sng" algn="ctr">
                      <a:solidFill>
                        <a:srgbClr val="90254F"/>
                      </a:solidFill>
                      <a:prstDash val="solid"/>
                      <a:round/>
                      <a:headEnd type="none" w="med" len="med"/>
                      <a:tailEnd type="none" w="med" len="med"/>
                    </a:lnL>
                    <a:lnR w="7620" cap="flat" cmpd="sng" algn="ctr">
                      <a:solidFill>
                        <a:srgbClr val="90254F"/>
                      </a:solidFill>
                      <a:prstDash val="solid"/>
                      <a:round/>
                      <a:headEnd type="none" w="med" len="med"/>
                      <a:tailEnd type="none" w="med" len="med"/>
                    </a:lnR>
                    <a:lnT w="7620" cap="flat" cmpd="sng" algn="ctr">
                      <a:solidFill>
                        <a:srgbClr val="68234F"/>
                      </a:solidFill>
                      <a:prstDash val="solid"/>
                      <a:round/>
                      <a:headEnd type="none" w="med" len="med"/>
                      <a:tailEnd type="none" w="med" len="med"/>
                    </a:lnT>
                    <a:lnB w="7620" cap="flat" cmpd="sng" algn="ctr">
                      <a:solidFill>
                        <a:srgbClr val="90254F"/>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206546562"/>
                  </a:ext>
                </a:extLst>
              </a:tr>
              <a:tr h="228209">
                <a:tc gridSpan="2">
                  <a:txBody>
                    <a:bodyPr/>
                    <a:lstStyle/>
                    <a:p>
                      <a:pPr algn="l" rtl="0" fontAlgn="base"/>
                      <a:r>
                        <a:rPr lang="en-US" sz="1600" b="1" i="0" dirty="0">
                          <a:solidFill>
                            <a:schemeClr val="tx1"/>
                          </a:solidFill>
                          <a:effectLst/>
                          <a:latin typeface="Times New Roman" panose="02020603050405020304" pitchFamily="18" charset="0"/>
                        </a:rPr>
                        <a:t>C. CERTIFICATE OF INSURANCE / ACORD</a:t>
                      </a:r>
                      <a:r>
                        <a:rPr lang="en-US" sz="1600" b="0" i="0" dirty="0">
                          <a:solidFill>
                            <a:schemeClr val="tx1"/>
                          </a:solidFill>
                          <a:effectLst/>
                          <a:latin typeface="Times New Roman" panose="02020603050405020304" pitchFamily="18" charset="0"/>
                        </a:rPr>
                        <a:t> </a:t>
                      </a:r>
                      <a:endParaRPr lang="en-US" sz="1600" b="0" i="0" dirty="0">
                        <a:solidFill>
                          <a:schemeClr val="tx1"/>
                        </a:solidFill>
                        <a:effectLst/>
                      </a:endParaRPr>
                    </a:p>
                  </a:txBody>
                  <a:tcPr anchor="ctr">
                    <a:lnL w="7620" cap="flat" cmpd="sng" algn="ctr">
                      <a:solidFill>
                        <a:srgbClr val="80234F"/>
                      </a:solidFill>
                      <a:prstDash val="solid"/>
                      <a:round/>
                      <a:headEnd type="none" w="med" len="med"/>
                      <a:tailEnd type="none" w="med" len="med"/>
                    </a:lnL>
                    <a:lnR w="7620" cap="flat" cmpd="sng" algn="ctr">
                      <a:solidFill>
                        <a:srgbClr val="80234F"/>
                      </a:solidFill>
                      <a:prstDash val="solid"/>
                      <a:round/>
                      <a:headEnd type="none" w="med" len="med"/>
                      <a:tailEnd type="none" w="med" len="med"/>
                    </a:lnR>
                    <a:lnT w="7620" cap="flat" cmpd="sng" algn="ctr">
                      <a:solidFill>
                        <a:srgbClr val="90254F"/>
                      </a:solidFill>
                      <a:prstDash val="solid"/>
                      <a:round/>
                      <a:headEnd type="none" w="med" len="med"/>
                      <a:tailEnd type="none" w="med" len="med"/>
                    </a:lnT>
                    <a:lnB w="7620" cap="flat" cmpd="sng" algn="ctr">
                      <a:solidFill>
                        <a:srgbClr val="80234F"/>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827510296"/>
                  </a:ext>
                </a:extLst>
              </a:tr>
              <a:tr h="570521">
                <a:tc gridSpan="2">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dirty="0">
                          <a:solidFill>
                            <a:schemeClr val="tx1"/>
                          </a:solidFill>
                          <a:effectLst/>
                          <a:latin typeface="Times New Roman" panose="02020603050405020304" pitchFamily="18" charset="0"/>
                        </a:rPr>
                        <a:t>D. </a:t>
                      </a:r>
                      <a:r>
                        <a:rPr lang="en-US" sz="1600" b="1" i="0" u="sng" strike="noStrike" dirty="0">
                          <a:solidFill>
                            <a:schemeClr val="bg1"/>
                          </a:solidFill>
                          <a:effectLst/>
                          <a:latin typeface="Times New Roman" panose="02020603050405020304" pitchFamily="18" charset="0"/>
                          <a:hlinkClick r:id="rId2">
                            <a:extLst>
                              <a:ext uri="{A12FA001-AC4F-418D-AE19-62706E023703}">
                                <ahyp:hlinkClr xmlns:ahyp="http://schemas.microsoft.com/office/drawing/2018/hyperlinkcolor" val="tx"/>
                              </a:ext>
                            </a:extLst>
                          </a:hlinkClick>
                        </a:rPr>
                        <a:t>TWO-YEAR CHAPTER 51/EXECUTIVE ORDER 117 VENDOR CERTIFICATION AND DISCLOSURE OF      POLITICAL CONTRIBUTIONS</a:t>
                      </a:r>
                      <a:r>
                        <a:rPr lang="en-US" sz="1600" b="1" i="0" dirty="0">
                          <a:solidFill>
                            <a:schemeClr val="bg1"/>
                          </a:solidFill>
                          <a:effectLst/>
                          <a:latin typeface="Times New Roman" panose="02020603050405020304" pitchFamily="18" charset="0"/>
                        </a:rPr>
                        <a:t> </a:t>
                      </a:r>
                      <a:r>
                        <a:rPr lang="en-US" sz="1600" b="0" i="0" dirty="0">
                          <a:effectLst/>
                          <a:latin typeface="Times New Roman" panose="02020603050405020304" pitchFamily="18" charset="0"/>
                        </a:rPr>
                        <a:t>(Bid Solicitation §7.1.1) </a:t>
                      </a:r>
                      <a:endParaRPr lang="en-US" sz="1600" b="0" i="0" dirty="0">
                        <a:effectLst/>
                        <a:latin typeface="Calibri" panose="020F0502020204030204" pitchFamily="34" charset="0"/>
                      </a:endParaRPr>
                    </a:p>
                  </a:txBody>
                  <a:tcPr anchor="ctr">
                    <a:lnL w="7620" cap="flat" cmpd="sng" algn="ctr">
                      <a:solidFill>
                        <a:srgbClr val="58274F"/>
                      </a:solidFill>
                      <a:prstDash val="solid"/>
                      <a:round/>
                      <a:headEnd type="none" w="med" len="med"/>
                      <a:tailEnd type="none" w="med" len="med"/>
                    </a:lnL>
                    <a:lnR w="7620" cap="flat" cmpd="sng" algn="ctr">
                      <a:solidFill>
                        <a:srgbClr val="58274F"/>
                      </a:solidFill>
                      <a:prstDash val="solid"/>
                      <a:round/>
                      <a:headEnd type="none" w="med" len="med"/>
                      <a:tailEnd type="none" w="med" len="med"/>
                    </a:lnR>
                    <a:lnT w="7620" cap="flat" cmpd="sng" algn="ctr">
                      <a:solidFill>
                        <a:srgbClr val="80234F"/>
                      </a:solidFill>
                      <a:prstDash val="solid"/>
                      <a:round/>
                      <a:headEnd type="none" w="med" len="med"/>
                      <a:tailEnd type="none" w="med" len="med"/>
                    </a:lnT>
                    <a:lnB w="7620" cap="flat" cmpd="sng" algn="ctr">
                      <a:solidFill>
                        <a:srgbClr val="58274F"/>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492741230"/>
                  </a:ext>
                </a:extLst>
              </a:tr>
              <a:tr h="399365">
                <a:tc gridSpan="2">
                  <a:txBody>
                    <a:bodyPr/>
                    <a:lstStyle/>
                    <a:p>
                      <a:pPr algn="l" rtl="0" fontAlgn="base"/>
                      <a:r>
                        <a:rPr lang="en-US" sz="1600" b="1" i="0" dirty="0">
                          <a:solidFill>
                            <a:schemeClr val="tx1"/>
                          </a:solidFill>
                          <a:effectLst/>
                          <a:latin typeface="Times New Roman" panose="02020603050405020304" pitchFamily="18" charset="0"/>
                        </a:rPr>
                        <a:t>E. AFFIRMATIVE ACTION COMPLIANCE </a:t>
                      </a:r>
                      <a:r>
                        <a:rPr lang="en-US" sz="1600" b="0" i="0" dirty="0">
                          <a:effectLst/>
                          <a:latin typeface="Times New Roman" panose="02020603050405020304" pitchFamily="18" charset="0"/>
                        </a:rPr>
                        <a:t>(Bid Solicitation §7.1.3) </a:t>
                      </a:r>
                      <a:r>
                        <a:rPr lang="en-US" sz="1600" b="1" i="0" dirty="0">
                          <a:effectLst/>
                          <a:latin typeface="Times New Roman" panose="02020603050405020304" pitchFamily="18" charset="0"/>
                        </a:rPr>
                        <a:t>Submit one of the following:</a:t>
                      </a:r>
                      <a:r>
                        <a:rPr lang="en-US" sz="1600" b="0" i="0" dirty="0">
                          <a:effectLst/>
                          <a:latin typeface="Times New Roman" panose="02020603050405020304" pitchFamily="18" charset="0"/>
                        </a:rPr>
                        <a:t> </a:t>
                      </a:r>
                      <a:endParaRPr lang="en-US" sz="1600" b="0" i="0" dirty="0">
                        <a:effectLst/>
                      </a:endParaRPr>
                    </a:p>
                  </a:txBody>
                  <a:tcPr anchor="ctr">
                    <a:lnL w="7620" cap="flat" cmpd="sng" algn="ctr">
                      <a:solidFill>
                        <a:srgbClr val="302B4F"/>
                      </a:solidFill>
                      <a:prstDash val="solid"/>
                      <a:round/>
                      <a:headEnd type="none" w="med" len="med"/>
                      <a:tailEnd type="none" w="med" len="med"/>
                    </a:lnL>
                    <a:lnR w="7620" cap="flat" cmpd="sng" algn="ctr">
                      <a:solidFill>
                        <a:srgbClr val="302B4F"/>
                      </a:solidFill>
                      <a:prstDash val="solid"/>
                      <a:round/>
                      <a:headEnd type="none" w="med" len="med"/>
                      <a:tailEnd type="none" w="med" len="med"/>
                    </a:lnR>
                    <a:lnT w="7620" cap="flat" cmpd="sng" algn="ctr">
                      <a:solidFill>
                        <a:srgbClr val="58274F"/>
                      </a:solidFill>
                      <a:prstDash val="solid"/>
                      <a:round/>
                      <a:headEnd type="none" w="med" len="med"/>
                      <a:tailEnd type="none" w="med" len="med"/>
                    </a:lnT>
                    <a:lnB w="7620" cap="flat" cmpd="sng" algn="ctr">
                      <a:solidFill>
                        <a:srgbClr val="302B4F"/>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048908177"/>
                  </a:ext>
                </a:extLst>
              </a:tr>
              <a:tr h="399365">
                <a:tc>
                  <a:txBody>
                    <a:bodyPr/>
                    <a:lstStyle/>
                    <a:p>
                      <a:pPr algn="ctr" rtl="0" fontAlgn="base"/>
                      <a:r>
                        <a:rPr lang="en-US" sz="1600" b="0" i="0">
                          <a:solidFill>
                            <a:schemeClr val="tx1"/>
                          </a:solidFill>
                          <a:effectLst/>
                          <a:latin typeface="Times New Roman" panose="02020603050405020304" pitchFamily="18" charset="0"/>
                        </a:rPr>
                        <a:t> </a:t>
                      </a:r>
                    </a:p>
                  </a:txBody>
                  <a:tcPr anchor="ctr">
                    <a:lnL w="7620" cap="flat" cmpd="sng" algn="ctr">
                      <a:solidFill>
                        <a:srgbClr val="20294F"/>
                      </a:solidFill>
                      <a:prstDash val="solid"/>
                      <a:round/>
                      <a:headEnd type="none" w="med" len="med"/>
                      <a:tailEnd type="none" w="med" len="med"/>
                    </a:lnL>
                    <a:lnR>
                      <a:noFill/>
                    </a:lnR>
                    <a:lnT w="7620" cap="flat" cmpd="sng" algn="ctr">
                      <a:solidFill>
                        <a:srgbClr val="302B4F"/>
                      </a:solidFill>
                      <a:prstDash val="solid"/>
                      <a:round/>
                      <a:headEnd type="none" w="med" len="med"/>
                      <a:tailEnd type="none" w="med" len="med"/>
                    </a:lnT>
                    <a:lnB w="7620" cap="flat" cmpd="sng" algn="ctr">
                      <a:solidFill>
                        <a:srgbClr val="20294F"/>
                      </a:solidFill>
                      <a:prstDash val="solid"/>
                      <a:round/>
                      <a:headEnd type="none" w="med" len="med"/>
                      <a:tailEnd type="none" w="med" len="med"/>
                    </a:lnB>
                  </a:tcPr>
                </a:tc>
                <a:tc>
                  <a:txBody>
                    <a:bodyPr/>
                    <a:lstStyle/>
                    <a:p>
                      <a:pPr algn="l" rtl="0" fontAlgn="base">
                        <a:buFont typeface="Arial" panose="020B0604020202020204" pitchFamily="34" charset="0"/>
                        <a:buChar char="•"/>
                      </a:pPr>
                      <a:r>
                        <a:rPr lang="en-US" sz="1600" b="1" i="0" dirty="0">
                          <a:solidFill>
                            <a:schemeClr val="tx1"/>
                          </a:solidFill>
                          <a:effectLst/>
                          <a:latin typeface="Times New Roman" panose="02020603050405020304" pitchFamily="18" charset="0"/>
                        </a:rPr>
                        <a:t> NEW JERSEY CERTIFICATE OF EMPLOYEE INFORMATION REPORT</a:t>
                      </a:r>
                      <a:r>
                        <a:rPr lang="en-US" sz="1600" b="0" i="0" dirty="0">
                          <a:solidFill>
                            <a:schemeClr val="tx1"/>
                          </a:solidFill>
                          <a:effectLst/>
                          <a:latin typeface="Times New Roman" panose="02020603050405020304" pitchFamily="18" charset="0"/>
                        </a:rPr>
                        <a:t> </a:t>
                      </a:r>
                    </a:p>
                  </a:txBody>
                  <a:tcPr anchor="ctr">
                    <a:lnL>
                      <a:noFill/>
                    </a:lnL>
                    <a:lnR w="7620" cap="flat" cmpd="sng" algn="ctr">
                      <a:solidFill>
                        <a:srgbClr val="B02C4F"/>
                      </a:solidFill>
                      <a:prstDash val="solid"/>
                      <a:round/>
                      <a:headEnd type="none" w="med" len="med"/>
                      <a:tailEnd type="none" w="med" len="med"/>
                    </a:lnR>
                    <a:lnT w="7620" cap="flat" cmpd="sng" algn="ctr">
                      <a:solidFill>
                        <a:srgbClr val="302B4F"/>
                      </a:solidFill>
                      <a:prstDash val="solid"/>
                      <a:round/>
                      <a:headEnd type="none" w="med" len="med"/>
                      <a:tailEnd type="none" w="med" len="med"/>
                    </a:lnT>
                    <a:lnB w="7620" cap="flat" cmpd="sng" algn="ctr">
                      <a:solidFill>
                        <a:srgbClr val="B02C4F"/>
                      </a:solidFill>
                      <a:prstDash val="solid"/>
                      <a:round/>
                      <a:headEnd type="none" w="med" len="med"/>
                      <a:tailEnd type="none" w="med" len="med"/>
                    </a:lnB>
                  </a:tcPr>
                </a:tc>
                <a:extLst>
                  <a:ext uri="{0D108BD9-81ED-4DB2-BD59-A6C34878D82A}">
                    <a16:rowId xmlns:a16="http://schemas.microsoft.com/office/drawing/2014/main" val="3160064930"/>
                  </a:ext>
                </a:extLst>
              </a:tr>
              <a:tr h="741677">
                <a:tc>
                  <a:txBody>
                    <a:bodyPr/>
                    <a:lstStyle/>
                    <a:p>
                      <a:pPr algn="ctr" rtl="0" fontAlgn="base"/>
                      <a:r>
                        <a:rPr lang="en-US" sz="1600" b="0" i="0">
                          <a:effectLst/>
                          <a:latin typeface="Times New Roman" panose="02020603050405020304" pitchFamily="18" charset="0"/>
                        </a:rPr>
                        <a:t> </a:t>
                      </a:r>
                    </a:p>
                  </a:txBody>
                  <a:tcPr anchor="ctr">
                    <a:lnL w="7620" cap="flat" cmpd="sng" algn="ctr">
                      <a:solidFill>
                        <a:srgbClr val="682C4F"/>
                      </a:solidFill>
                      <a:prstDash val="solid"/>
                      <a:round/>
                      <a:headEnd type="none" w="med" len="med"/>
                      <a:tailEnd type="none" w="med" len="med"/>
                    </a:lnL>
                    <a:lnR>
                      <a:noFill/>
                    </a:lnR>
                    <a:lnT w="7620" cap="flat" cmpd="sng" algn="ctr">
                      <a:solidFill>
                        <a:srgbClr val="20294F"/>
                      </a:solidFill>
                      <a:prstDash val="solid"/>
                      <a:round/>
                      <a:headEnd type="none" w="med" len="med"/>
                      <a:tailEnd type="none" w="med" len="med"/>
                    </a:lnT>
                    <a:lnB w="7620" cap="flat" cmpd="sng" algn="ctr">
                      <a:solidFill>
                        <a:srgbClr val="682C4F"/>
                      </a:solidFill>
                      <a:prstDash val="solid"/>
                      <a:round/>
                      <a:headEnd type="none" w="med" len="med"/>
                      <a:tailEnd type="none" w="med" len="med"/>
                    </a:lnB>
                  </a:tcPr>
                </a:tc>
                <a:tc>
                  <a:txBody>
                    <a:bodyPr/>
                    <a:lstStyle/>
                    <a:p>
                      <a:pPr algn="l" rtl="0" fontAlgn="base">
                        <a:buFont typeface="Arial" panose="020B0604020202020204" pitchFamily="34" charset="0"/>
                        <a:buChar char="•"/>
                      </a:pPr>
                      <a:r>
                        <a:rPr lang="en-US" sz="1600" b="1" i="0" dirty="0">
                          <a:solidFill>
                            <a:schemeClr val="tx1"/>
                          </a:solidFill>
                          <a:effectLst/>
                          <a:latin typeface="Times New Roman" panose="02020603050405020304" pitchFamily="18" charset="0"/>
                        </a:rPr>
                        <a:t> FEDERAL LETTER OF APPROVAL VERIFYING A FEDERALLY APPROVED OR SANCTIONED AFFIRMATIVE ACTION PROGRAM (Dated within 1 year of the Quote submission)</a:t>
                      </a:r>
                      <a:r>
                        <a:rPr lang="en-US" sz="1600" b="0" i="0" dirty="0">
                          <a:solidFill>
                            <a:schemeClr val="tx1"/>
                          </a:solidFill>
                          <a:effectLst/>
                          <a:latin typeface="Times New Roman" panose="02020603050405020304" pitchFamily="18" charset="0"/>
                        </a:rPr>
                        <a:t> </a:t>
                      </a:r>
                    </a:p>
                  </a:txBody>
                  <a:tcPr anchor="ctr">
                    <a:lnL>
                      <a:noFill/>
                    </a:lnL>
                    <a:lnR w="7620" cap="flat" cmpd="sng" algn="ctr">
                      <a:solidFill>
                        <a:srgbClr val="F02B4F"/>
                      </a:solidFill>
                      <a:prstDash val="solid"/>
                      <a:round/>
                      <a:headEnd type="none" w="med" len="med"/>
                      <a:tailEnd type="none" w="med" len="med"/>
                    </a:lnR>
                    <a:lnT w="7620" cap="flat" cmpd="sng" algn="ctr">
                      <a:solidFill>
                        <a:srgbClr val="B02C4F"/>
                      </a:solidFill>
                      <a:prstDash val="solid"/>
                      <a:round/>
                      <a:headEnd type="none" w="med" len="med"/>
                      <a:tailEnd type="none" w="med" len="med"/>
                    </a:lnT>
                    <a:lnB w="7620" cap="flat" cmpd="sng" algn="ctr">
                      <a:solidFill>
                        <a:srgbClr val="F02B4F"/>
                      </a:solidFill>
                      <a:prstDash val="solid"/>
                      <a:round/>
                      <a:headEnd type="none" w="med" len="med"/>
                      <a:tailEnd type="none" w="med" len="med"/>
                    </a:lnB>
                  </a:tcPr>
                </a:tc>
                <a:extLst>
                  <a:ext uri="{0D108BD9-81ED-4DB2-BD59-A6C34878D82A}">
                    <a16:rowId xmlns:a16="http://schemas.microsoft.com/office/drawing/2014/main" val="629196251"/>
                  </a:ext>
                </a:extLst>
              </a:tr>
              <a:tr h="361330">
                <a:tc>
                  <a:txBody>
                    <a:bodyPr/>
                    <a:lstStyle/>
                    <a:p>
                      <a:pPr algn="ctr" rtl="0" fontAlgn="base"/>
                      <a:r>
                        <a:rPr lang="en-US" sz="1600" b="0" i="0">
                          <a:effectLst/>
                          <a:latin typeface="Times New Roman" panose="02020603050405020304" pitchFamily="18" charset="0"/>
                        </a:rPr>
                        <a:t> </a:t>
                      </a:r>
                    </a:p>
                  </a:txBody>
                  <a:tcPr anchor="ctr">
                    <a:lnL w="7620" cap="flat" cmpd="sng" algn="ctr">
                      <a:solidFill>
                        <a:srgbClr val="682C4F"/>
                      </a:solidFill>
                      <a:prstDash val="solid"/>
                      <a:round/>
                      <a:headEnd type="none" w="med" len="med"/>
                      <a:tailEnd type="none" w="med" len="med"/>
                    </a:lnL>
                    <a:lnR>
                      <a:noFill/>
                    </a:lnR>
                    <a:lnT w="7620" cap="flat" cmpd="sng" algn="ctr">
                      <a:solidFill>
                        <a:srgbClr val="682C4F"/>
                      </a:solidFill>
                      <a:prstDash val="solid"/>
                      <a:round/>
                      <a:headEnd type="none" w="med" len="med"/>
                      <a:tailEnd type="none" w="med" len="med"/>
                    </a:lnT>
                    <a:lnB w="7620" cap="flat" cmpd="sng" algn="ctr">
                      <a:solidFill>
                        <a:srgbClr val="682C4F"/>
                      </a:solidFill>
                      <a:prstDash val="solid"/>
                      <a:round/>
                      <a:headEnd type="none" w="med" len="med"/>
                      <a:tailEnd type="none" w="med" len="med"/>
                    </a:lnB>
                  </a:tcPr>
                </a:tc>
                <a:tc>
                  <a:txBody>
                    <a:bodyPr/>
                    <a:lstStyle/>
                    <a:p>
                      <a:pPr algn="l" rtl="0" fontAlgn="base">
                        <a:buFont typeface="Arial" panose="020B0604020202020204" pitchFamily="34" charset="0"/>
                        <a:buChar char="•"/>
                      </a:pPr>
                      <a:r>
                        <a:rPr lang="en-US" sz="1600" b="1" i="0" u="sng" strike="noStrike" dirty="0">
                          <a:solidFill>
                            <a:schemeClr val="tx1"/>
                          </a:solidFill>
                          <a:effectLst/>
                          <a:latin typeface="Times New Roman" panose="02020603050405020304" pitchFamily="18" charset="0"/>
                          <a:hlinkClick r:id="rId3">
                            <a:extLst>
                              <a:ext uri="{A12FA001-AC4F-418D-AE19-62706E023703}">
                                <ahyp:hlinkClr xmlns:ahyp="http://schemas.microsoft.com/office/drawing/2018/hyperlinkcolor" val="tx"/>
                              </a:ext>
                            </a:extLst>
                          </a:hlinkClick>
                        </a:rPr>
                        <a:t> </a:t>
                      </a:r>
                      <a:r>
                        <a:rPr lang="en-US" sz="1600" b="1" i="0" u="sng" strike="noStrike" dirty="0">
                          <a:solidFill>
                            <a:srgbClr val="FF0000"/>
                          </a:solidFill>
                          <a:effectLst/>
                          <a:latin typeface="Times New Roman" panose="02020603050405020304" pitchFamily="18" charset="0"/>
                          <a:hlinkClick r:id="rId3">
                            <a:extLst>
                              <a:ext uri="{A12FA001-AC4F-418D-AE19-62706E023703}">
                                <ahyp:hlinkClr xmlns:ahyp="http://schemas.microsoft.com/office/drawing/2018/hyperlinkcolor" val="tx"/>
                              </a:ext>
                            </a:extLst>
                          </a:hlinkClick>
                        </a:rPr>
                        <a:t>AFFIRMATIVE ACTION EMPLOYEE INFORMATION REPORT (FORM AA302)</a:t>
                      </a:r>
                      <a:r>
                        <a:rPr lang="en-US" sz="1600" b="0" i="0" dirty="0">
                          <a:solidFill>
                            <a:srgbClr val="FF0000"/>
                          </a:solidFill>
                          <a:effectLst/>
                          <a:latin typeface="Times New Roman" panose="02020603050405020304" pitchFamily="18" charset="0"/>
                        </a:rPr>
                        <a:t> </a:t>
                      </a:r>
                      <a:endParaRPr lang="en-US" sz="1600" b="0" i="0" dirty="0">
                        <a:solidFill>
                          <a:srgbClr val="FF0000"/>
                        </a:solidFill>
                        <a:effectLst/>
                        <a:latin typeface="Calibri" panose="020F0502020204030204" pitchFamily="34" charset="0"/>
                      </a:endParaRPr>
                    </a:p>
                  </a:txBody>
                  <a:tcPr anchor="ctr">
                    <a:lnL>
                      <a:noFill/>
                    </a:lnL>
                    <a:lnR w="7620" cap="flat" cmpd="sng" algn="ctr">
                      <a:solidFill>
                        <a:srgbClr val="48314F"/>
                      </a:solidFill>
                      <a:prstDash val="solid"/>
                      <a:round/>
                      <a:headEnd type="none" w="med" len="med"/>
                      <a:tailEnd type="none" w="med" len="med"/>
                    </a:lnR>
                    <a:lnT w="7620" cap="flat" cmpd="sng" algn="ctr">
                      <a:solidFill>
                        <a:srgbClr val="F02B4F"/>
                      </a:solidFill>
                      <a:prstDash val="solid"/>
                      <a:round/>
                      <a:headEnd type="none" w="med" len="med"/>
                      <a:tailEnd type="none" w="med" len="med"/>
                    </a:lnT>
                    <a:lnB w="7620" cap="flat" cmpd="sng" algn="ctr">
                      <a:solidFill>
                        <a:srgbClr val="48314F"/>
                      </a:solidFill>
                      <a:prstDash val="solid"/>
                      <a:round/>
                      <a:headEnd type="none" w="med" len="med"/>
                      <a:tailEnd type="none" w="med" len="med"/>
                    </a:lnB>
                  </a:tcPr>
                </a:tc>
                <a:extLst>
                  <a:ext uri="{0D108BD9-81ED-4DB2-BD59-A6C34878D82A}">
                    <a16:rowId xmlns:a16="http://schemas.microsoft.com/office/drawing/2014/main" val="1757330622"/>
                  </a:ext>
                </a:extLst>
              </a:tr>
              <a:tr h="209191">
                <a:tc gridSpan="2">
                  <a:txBody>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lang="en-US" sz="1600" b="1" i="0" u="none" strike="noStrike" dirty="0">
                          <a:solidFill>
                            <a:schemeClr val="tx1"/>
                          </a:solidFill>
                          <a:effectLst/>
                          <a:latin typeface="Times New Roman" panose="02020603050405020304" pitchFamily="18" charset="0"/>
                        </a:rPr>
                        <a:t>F</a:t>
                      </a:r>
                      <a:r>
                        <a:rPr lang="en-US" sz="1600" b="1" i="0" dirty="0">
                          <a:solidFill>
                            <a:schemeClr val="tx1"/>
                          </a:solidFill>
                          <a:effectLst/>
                          <a:latin typeface="Times New Roman" panose="02020603050405020304" pitchFamily="18" charset="0"/>
                        </a:rPr>
                        <a:t>. </a:t>
                      </a:r>
                      <a:r>
                        <a:rPr lang="en-US" sz="1600" b="1" i="0" u="sng" strike="noStrike" dirty="0">
                          <a:solidFill>
                            <a:schemeClr val="bg1"/>
                          </a:solidFill>
                          <a:effectLst/>
                          <a:latin typeface="Times New Roman" panose="02020603050405020304" pitchFamily="18" charset="0"/>
                          <a:hlinkClick r:id="rId4">
                            <a:extLst>
                              <a:ext uri="{A12FA001-AC4F-418D-AE19-62706E023703}">
                                <ahyp:hlinkClr xmlns:ahyp="http://schemas.microsoft.com/office/drawing/2018/hyperlinkcolor" val="tx"/>
                              </a:ext>
                            </a:extLst>
                          </a:hlinkClick>
                        </a:rPr>
                        <a:t>SOURCE DISCLOSURE FORM</a:t>
                      </a:r>
                      <a:r>
                        <a:rPr lang="en-US" sz="1600" b="1" i="0" dirty="0">
                          <a:solidFill>
                            <a:schemeClr val="bg1"/>
                          </a:solidFill>
                          <a:effectLst/>
                          <a:latin typeface="Times New Roman" panose="02020603050405020304" pitchFamily="18" charset="0"/>
                        </a:rPr>
                        <a:t> </a:t>
                      </a:r>
                      <a:r>
                        <a:rPr lang="en-US" sz="1600" b="0" i="0" dirty="0">
                          <a:effectLst/>
                          <a:latin typeface="Times New Roman" panose="02020603050405020304" pitchFamily="18" charset="0"/>
                        </a:rPr>
                        <a:t>(Bid Solicitation §§4.4.2.3 and 7.1.2) </a:t>
                      </a:r>
                      <a:endParaRPr lang="en-US" sz="1600" b="0" i="0" dirty="0">
                        <a:effectLst/>
                        <a:latin typeface="Calibri" panose="020F0502020204030204" pitchFamily="34" charset="0"/>
                      </a:endParaRPr>
                    </a:p>
                  </a:txBody>
                  <a:tcPr anchor="ctr">
                    <a:lnL w="7620" cap="flat" cmpd="sng" algn="ctr">
                      <a:solidFill>
                        <a:srgbClr val="F82F4F"/>
                      </a:solidFill>
                      <a:prstDash val="solid"/>
                      <a:round/>
                      <a:headEnd type="none" w="med" len="med"/>
                      <a:tailEnd type="none" w="med" len="med"/>
                    </a:lnL>
                    <a:lnR w="7620" cap="flat" cmpd="sng" algn="ctr">
                      <a:solidFill>
                        <a:srgbClr val="F82F4F"/>
                      </a:solidFill>
                      <a:prstDash val="solid"/>
                      <a:round/>
                      <a:headEnd type="none" w="med" len="med"/>
                      <a:tailEnd type="none" w="med" len="med"/>
                    </a:lnR>
                    <a:lnT w="7620" cap="flat" cmpd="sng" algn="ctr">
                      <a:solidFill>
                        <a:srgbClr val="682C4F"/>
                      </a:solidFill>
                      <a:prstDash val="solid"/>
                      <a:round/>
                      <a:headEnd type="none" w="med" len="med"/>
                      <a:tailEnd type="none" w="med" len="med"/>
                    </a:lnT>
                    <a:lnB w="7620" cap="flat" cmpd="sng" algn="ctr">
                      <a:solidFill>
                        <a:srgbClr val="F82F4F"/>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847179346"/>
                  </a:ext>
                </a:extLst>
              </a:tr>
            </a:tbl>
          </a:graphicData>
        </a:graphic>
      </p:graphicFrame>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C22CF-18BF-40E1-A9DA-09F53548ED6A}"/>
              </a:ext>
            </a:extLst>
          </p:cNvPr>
          <p:cNvSpPr>
            <a:spLocks noGrp="1"/>
          </p:cNvSpPr>
          <p:nvPr>
            <p:ph type="title"/>
          </p:nvPr>
        </p:nvSpPr>
        <p:spPr>
          <a:xfrm>
            <a:off x="646112" y="452718"/>
            <a:ext cx="4992688" cy="2494763"/>
          </a:xfrm>
        </p:spPr>
        <p:txBody>
          <a:bodyPr/>
          <a:lstStyle/>
          <a:p>
            <a:r>
              <a:rPr lang="en-US" sz="2800" b="1" u="sng" dirty="0">
                <a:solidFill>
                  <a:schemeClr val="bg1"/>
                </a:solidFill>
              </a:rPr>
              <a:t>ATTACHMENT #1 – EXPERIENCE OF VENDOR {BIDDER} </a:t>
            </a:r>
            <a:r>
              <a:rPr lang="en-US" sz="2800" b="1" dirty="0"/>
              <a:t>(</a:t>
            </a:r>
            <a:r>
              <a:rPr lang="en-US" sz="2800" dirty="0"/>
              <a:t>Bid Solicitation §4.4.3) </a:t>
            </a:r>
          </a:p>
        </p:txBody>
      </p:sp>
      <p:sp>
        <p:nvSpPr>
          <p:cNvPr id="3" name="Content Placeholder 2">
            <a:extLst>
              <a:ext uri="{FF2B5EF4-FFF2-40B4-BE49-F238E27FC236}">
                <a16:creationId xmlns:a16="http://schemas.microsoft.com/office/drawing/2014/main" id="{6668D60C-537E-4EDB-B175-75E1A5CE3533}"/>
              </a:ext>
            </a:extLst>
          </p:cNvPr>
          <p:cNvSpPr>
            <a:spLocks noGrp="1"/>
          </p:cNvSpPr>
          <p:nvPr>
            <p:ph idx="1"/>
          </p:nvPr>
        </p:nvSpPr>
        <p:spPr>
          <a:xfrm>
            <a:off x="1142223" y="2743200"/>
            <a:ext cx="3643786" cy="2940995"/>
          </a:xfrm>
        </p:spPr>
        <p:txBody>
          <a:bodyPr>
            <a:normAutofit/>
          </a:bodyPr>
          <a:lstStyle/>
          <a:p>
            <a:r>
              <a:rPr lang="en-US" dirty="0"/>
              <a:t>See Bid Solicitation Section 4.4.3 </a:t>
            </a:r>
            <a:r>
              <a:rPr lang="en-US" i="1" dirty="0"/>
              <a:t>Experience of Vendor {Bidder} </a:t>
            </a:r>
            <a:r>
              <a:rPr lang="en-US" dirty="0"/>
              <a:t>for more information about this mandatory form. </a:t>
            </a:r>
          </a:p>
        </p:txBody>
      </p:sp>
      <p:pic>
        <p:nvPicPr>
          <p:cNvPr id="5" name="Picture 4">
            <a:extLst>
              <a:ext uri="{FF2B5EF4-FFF2-40B4-BE49-F238E27FC236}">
                <a16:creationId xmlns:a16="http://schemas.microsoft.com/office/drawing/2014/main" id="{620D212B-203F-4BCF-B81B-014994E1FA89}"/>
              </a:ext>
            </a:extLst>
          </p:cNvPr>
          <p:cNvPicPr>
            <a:picLocks noChangeAspect="1"/>
          </p:cNvPicPr>
          <p:nvPr/>
        </p:nvPicPr>
        <p:blipFill>
          <a:blip r:embed="rId2"/>
          <a:stretch>
            <a:fillRect/>
          </a:stretch>
        </p:blipFill>
        <p:spPr>
          <a:xfrm>
            <a:off x="6096000" y="114616"/>
            <a:ext cx="5883031" cy="6628767"/>
          </a:xfrm>
          <a:prstGeom prst="rect">
            <a:avLst/>
          </a:prstGeom>
        </p:spPr>
      </p:pic>
    </p:spTree>
    <p:extLst>
      <p:ext uri="{BB962C8B-B14F-4D97-AF65-F5344CB8AC3E}">
        <p14:creationId xmlns:p14="http://schemas.microsoft.com/office/powerpoint/2010/main" val="3614115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DBF39-47F4-4C9E-A276-1C1DAC3CF795}"/>
              </a:ext>
            </a:extLst>
          </p:cNvPr>
          <p:cNvSpPr>
            <a:spLocks noGrp="1"/>
          </p:cNvSpPr>
          <p:nvPr>
            <p:ph type="title"/>
          </p:nvPr>
        </p:nvSpPr>
        <p:spPr>
          <a:xfrm>
            <a:off x="202229" y="159755"/>
            <a:ext cx="8409112" cy="1296183"/>
          </a:xfrm>
        </p:spPr>
        <p:txBody>
          <a:bodyPr/>
          <a:lstStyle/>
          <a:p>
            <a:r>
              <a:rPr lang="en-US" dirty="0"/>
              <a:t>State-Supplied Price Sheet  </a:t>
            </a:r>
            <a:br>
              <a:rPr lang="en-US" dirty="0"/>
            </a:br>
            <a:r>
              <a:rPr lang="en-US" dirty="0"/>
              <a:t>Snow Plowing and Hauling Services</a:t>
            </a:r>
          </a:p>
        </p:txBody>
      </p:sp>
      <p:sp>
        <p:nvSpPr>
          <p:cNvPr id="3" name="Content Placeholder 2">
            <a:extLst>
              <a:ext uri="{FF2B5EF4-FFF2-40B4-BE49-F238E27FC236}">
                <a16:creationId xmlns:a16="http://schemas.microsoft.com/office/drawing/2014/main" id="{C32E52DD-A4D4-4F1A-B3B1-F9B83D5AB300}"/>
              </a:ext>
            </a:extLst>
          </p:cNvPr>
          <p:cNvSpPr>
            <a:spLocks noGrp="1"/>
          </p:cNvSpPr>
          <p:nvPr>
            <p:ph idx="1"/>
          </p:nvPr>
        </p:nvSpPr>
        <p:spPr>
          <a:xfrm>
            <a:off x="104574" y="2628362"/>
            <a:ext cx="3073632" cy="2618216"/>
          </a:xfrm>
        </p:spPr>
        <p:txBody>
          <a:bodyPr>
            <a:normAutofit lnSpcReduction="10000"/>
          </a:bodyPr>
          <a:lstStyle/>
          <a:p>
            <a:r>
              <a:rPr lang="en-US" dirty="0"/>
              <a:t>See Bid Solicitation Section 4.4.5.2.1 </a:t>
            </a:r>
            <a:r>
              <a:rPr lang="en-US" i="1" dirty="0"/>
              <a:t>Snow Plowing and Hauling Services Price Sheet Instructions </a:t>
            </a:r>
            <a:r>
              <a:rPr lang="en-US" dirty="0"/>
              <a:t>for directions. </a:t>
            </a:r>
          </a:p>
          <a:p>
            <a:r>
              <a:rPr lang="en-US" dirty="0"/>
              <a:t>Price lines 1 – 312.</a:t>
            </a:r>
          </a:p>
        </p:txBody>
      </p:sp>
      <p:pic>
        <p:nvPicPr>
          <p:cNvPr id="5" name="Picture 4">
            <a:extLst>
              <a:ext uri="{FF2B5EF4-FFF2-40B4-BE49-F238E27FC236}">
                <a16:creationId xmlns:a16="http://schemas.microsoft.com/office/drawing/2014/main" id="{B11B8649-DFB6-49A4-A8C6-9181AEFB0CB9}"/>
              </a:ext>
            </a:extLst>
          </p:cNvPr>
          <p:cNvPicPr>
            <a:picLocks noChangeAspect="1"/>
          </p:cNvPicPr>
          <p:nvPr/>
        </p:nvPicPr>
        <p:blipFill>
          <a:blip r:embed="rId2"/>
          <a:stretch>
            <a:fillRect/>
          </a:stretch>
        </p:blipFill>
        <p:spPr>
          <a:xfrm>
            <a:off x="4919608" y="1546732"/>
            <a:ext cx="6985348" cy="5151513"/>
          </a:xfrm>
          <a:prstGeom prst="rect">
            <a:avLst/>
          </a:prstGeom>
        </p:spPr>
      </p:pic>
    </p:spTree>
    <p:extLst>
      <p:ext uri="{BB962C8B-B14F-4D97-AF65-F5344CB8AC3E}">
        <p14:creationId xmlns:p14="http://schemas.microsoft.com/office/powerpoint/2010/main" val="2023123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F33A8-1989-419C-95F4-9F2AFBAEFEFE}"/>
              </a:ext>
            </a:extLst>
          </p:cNvPr>
          <p:cNvSpPr>
            <a:spLocks noGrp="1"/>
          </p:cNvSpPr>
          <p:nvPr>
            <p:ph type="title"/>
          </p:nvPr>
        </p:nvSpPr>
        <p:spPr/>
        <p:txBody>
          <a:bodyPr/>
          <a:lstStyle/>
          <a:p>
            <a:r>
              <a:rPr lang="en-US" dirty="0"/>
              <a:t>State-Supplied Price Sheet  </a:t>
            </a:r>
            <a:br>
              <a:rPr lang="en-US" dirty="0"/>
            </a:br>
            <a:r>
              <a:rPr lang="en-US" dirty="0"/>
              <a:t>Snow Plowing and Hauling Services (Other Equipment)</a:t>
            </a:r>
          </a:p>
        </p:txBody>
      </p:sp>
      <p:sp>
        <p:nvSpPr>
          <p:cNvPr id="3" name="Content Placeholder 2">
            <a:extLst>
              <a:ext uri="{FF2B5EF4-FFF2-40B4-BE49-F238E27FC236}">
                <a16:creationId xmlns:a16="http://schemas.microsoft.com/office/drawing/2014/main" id="{7CADC8E9-0DDE-4FCB-9663-C5FFC1257308}"/>
              </a:ext>
            </a:extLst>
          </p:cNvPr>
          <p:cNvSpPr>
            <a:spLocks noGrp="1"/>
          </p:cNvSpPr>
          <p:nvPr>
            <p:ph idx="1"/>
          </p:nvPr>
        </p:nvSpPr>
        <p:spPr>
          <a:xfrm>
            <a:off x="646111" y="2489430"/>
            <a:ext cx="7476957" cy="3327646"/>
          </a:xfrm>
        </p:spPr>
        <p:txBody>
          <a:bodyPr/>
          <a:lstStyle/>
          <a:p>
            <a:r>
              <a:rPr lang="en-US" dirty="0"/>
              <a:t>See Bid Solicitation Section 4.4.5.2.1 </a:t>
            </a:r>
            <a:r>
              <a:rPr lang="en-US" i="1" dirty="0"/>
              <a:t>Snow Plowing and Hauling Services Price Sheet Instructions </a:t>
            </a:r>
            <a:r>
              <a:rPr lang="en-US" dirty="0"/>
              <a:t>for directions. </a:t>
            </a:r>
          </a:p>
          <a:p>
            <a:r>
              <a:rPr lang="en-US" dirty="0"/>
              <a:t>Price lines 313 – 321.</a:t>
            </a:r>
          </a:p>
          <a:p>
            <a:endParaRPr lang="en-US" dirty="0"/>
          </a:p>
        </p:txBody>
      </p:sp>
      <p:pic>
        <p:nvPicPr>
          <p:cNvPr id="4" name="Picture 3">
            <a:extLst>
              <a:ext uri="{FF2B5EF4-FFF2-40B4-BE49-F238E27FC236}">
                <a16:creationId xmlns:a16="http://schemas.microsoft.com/office/drawing/2014/main" id="{61C551B9-D42F-4B55-8E18-6AB9A9CF72DE}"/>
              </a:ext>
            </a:extLst>
          </p:cNvPr>
          <p:cNvPicPr>
            <a:picLocks noChangeAspect="1"/>
          </p:cNvPicPr>
          <p:nvPr/>
        </p:nvPicPr>
        <p:blipFill>
          <a:blip r:embed="rId2"/>
          <a:stretch>
            <a:fillRect/>
          </a:stretch>
        </p:blipFill>
        <p:spPr>
          <a:xfrm>
            <a:off x="939349" y="3799643"/>
            <a:ext cx="10606540" cy="2873278"/>
          </a:xfrm>
          <a:prstGeom prst="rect">
            <a:avLst/>
          </a:prstGeom>
        </p:spPr>
      </p:pic>
    </p:spTree>
    <p:extLst>
      <p:ext uri="{BB962C8B-B14F-4D97-AF65-F5344CB8AC3E}">
        <p14:creationId xmlns:p14="http://schemas.microsoft.com/office/powerpoint/2010/main" val="3551382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6ABDF-9166-422A-A663-237FD6E7FA82}"/>
              </a:ext>
            </a:extLst>
          </p:cNvPr>
          <p:cNvSpPr>
            <a:spLocks noGrp="1"/>
          </p:cNvSpPr>
          <p:nvPr>
            <p:ph type="title"/>
          </p:nvPr>
        </p:nvSpPr>
        <p:spPr/>
        <p:txBody>
          <a:bodyPr/>
          <a:lstStyle/>
          <a:p>
            <a:r>
              <a:rPr lang="en-US" dirty="0"/>
              <a:t>State-Supplied Price Sheet  </a:t>
            </a:r>
            <a:br>
              <a:rPr lang="en-US" dirty="0"/>
            </a:br>
            <a:r>
              <a:rPr lang="en-US" dirty="0"/>
              <a:t>Spreading Services</a:t>
            </a:r>
          </a:p>
        </p:txBody>
      </p:sp>
      <p:sp>
        <p:nvSpPr>
          <p:cNvPr id="3" name="Content Placeholder 2">
            <a:extLst>
              <a:ext uri="{FF2B5EF4-FFF2-40B4-BE49-F238E27FC236}">
                <a16:creationId xmlns:a16="http://schemas.microsoft.com/office/drawing/2014/main" id="{B456C379-89DE-4476-AD3C-1061B63B8769}"/>
              </a:ext>
            </a:extLst>
          </p:cNvPr>
          <p:cNvSpPr>
            <a:spLocks noGrp="1"/>
          </p:cNvSpPr>
          <p:nvPr>
            <p:ph idx="1"/>
          </p:nvPr>
        </p:nvSpPr>
        <p:spPr>
          <a:xfrm>
            <a:off x="277688" y="2052918"/>
            <a:ext cx="2660821" cy="4195481"/>
          </a:xfrm>
        </p:spPr>
        <p:txBody>
          <a:bodyPr/>
          <a:lstStyle/>
          <a:p>
            <a:r>
              <a:rPr lang="en-US" dirty="0"/>
              <a:t>See Bid Solicitation Section 4.4.5.2.2 </a:t>
            </a:r>
            <a:r>
              <a:rPr lang="en-US" i="1" dirty="0"/>
              <a:t>Spreading Services Price Sheet Instructions </a:t>
            </a:r>
            <a:r>
              <a:rPr lang="en-US" dirty="0"/>
              <a:t>for directions. </a:t>
            </a:r>
          </a:p>
          <a:p>
            <a:r>
              <a:rPr lang="en-US" dirty="0"/>
              <a:t>Price lines 322 – 387.</a:t>
            </a:r>
          </a:p>
        </p:txBody>
      </p:sp>
      <p:pic>
        <p:nvPicPr>
          <p:cNvPr id="6" name="Picture 5">
            <a:extLst>
              <a:ext uri="{FF2B5EF4-FFF2-40B4-BE49-F238E27FC236}">
                <a16:creationId xmlns:a16="http://schemas.microsoft.com/office/drawing/2014/main" id="{14436FC4-CDB2-47BD-A903-CEAB3A01A58B}"/>
              </a:ext>
            </a:extLst>
          </p:cNvPr>
          <p:cNvPicPr>
            <a:picLocks noChangeAspect="1"/>
          </p:cNvPicPr>
          <p:nvPr/>
        </p:nvPicPr>
        <p:blipFill>
          <a:blip r:embed="rId2"/>
          <a:stretch>
            <a:fillRect/>
          </a:stretch>
        </p:blipFill>
        <p:spPr>
          <a:xfrm>
            <a:off x="4930743" y="1926459"/>
            <a:ext cx="6983569" cy="4666969"/>
          </a:xfrm>
          <a:prstGeom prst="rect">
            <a:avLst/>
          </a:prstGeom>
        </p:spPr>
      </p:pic>
    </p:spTree>
    <p:extLst>
      <p:ext uri="{BB962C8B-B14F-4D97-AF65-F5344CB8AC3E}">
        <p14:creationId xmlns:p14="http://schemas.microsoft.com/office/powerpoint/2010/main" val="901116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April 30, 2020</a:t>
            </a:r>
          </a:p>
          <a:p>
            <a:endParaRPr lang="en-US" sz="4000" dirty="0"/>
          </a:p>
          <a:p>
            <a:r>
              <a:rPr lang="en-US" sz="4000" dirty="0"/>
              <a:t>Quotes due by 2pm, May 21, 2020</a:t>
            </a:r>
            <a:endParaRPr lang="en-US" sz="4000" dirty="0">
              <a:solidFill>
                <a:schemeClr val="bg1"/>
              </a:solidFill>
              <a:highlight>
                <a:srgbClr val="FFFF00"/>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2146</TotalTime>
  <Words>1340</Words>
  <Application>Microsoft Office PowerPoint</Application>
  <PresentationFormat>Widescreen</PresentationFormat>
  <Paragraphs>93</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Times New Roman</vt:lpstr>
      <vt:lpstr>Wingdings 3</vt:lpstr>
      <vt:lpstr>Ion</vt:lpstr>
      <vt:lpstr>Optional Pre-Quote Conference T0777 – Snow Plowing and Spreading Services - NJDOT 20DPP00525 </vt:lpstr>
      <vt:lpstr>WELCOME &amp; INTRODUCTIONS </vt:lpstr>
      <vt:lpstr>PURPOSE &amp; GENERAL INFORMATION</vt:lpstr>
      <vt:lpstr>BID SOLICITATION AT A GLANCE</vt:lpstr>
      <vt:lpstr>BID SOLICITATION AT A GLANCE</vt:lpstr>
      <vt:lpstr>STATE-SUPPLIED 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AWARDOF THE MASTER BLANKET PURCHASE ORDER. </vt:lpstr>
      <vt:lpstr>ATTACHMENT #1 – EXPERIENCE OF VENDOR {BIDDER} (Bid Solicitation §4.4.3) </vt:lpstr>
      <vt:lpstr>State-Supplied Price Sheet   Snow Plowing and Hauling Services</vt:lpstr>
      <vt:lpstr>State-Supplied Price Sheet   Snow Plowing and Hauling Services (Other Equipment)</vt:lpstr>
      <vt:lpstr>State-Supplied Price Sheet   Spreading Services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Kristopher Centofanti</cp:lastModifiedBy>
  <cp:revision>86</cp:revision>
  <cp:lastPrinted>2020-02-11T14:28:14Z</cp:lastPrinted>
  <dcterms:created xsi:type="dcterms:W3CDTF">2020-01-31T19:31:42Z</dcterms:created>
  <dcterms:modified xsi:type="dcterms:W3CDTF">2020-04-08T20:25:27Z</dcterms:modified>
</cp:coreProperties>
</file>