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77" r:id="rId12"/>
    <p:sldId id="278" r:id="rId13"/>
    <p:sldId id="283" r:id="rId14"/>
    <p:sldId id="286" r:id="rId15"/>
    <p:sldId id="285" r:id="rId16"/>
    <p:sldId id="280" r:id="rId17"/>
    <p:sldId id="267" r:id="rId18"/>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1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10/30/2020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10/30/2020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10/30/2020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10/30/2020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10/30/2020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10/30/2020</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10/30/2020</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10/30/2020</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10/30/2020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10/30/2020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10/30/2020</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state.nj.us/treasury/purchase/forms/OwnershipDisclosure.pdf" TargetMode="External"/><Relationship Id="rId7" Type="http://schemas.openxmlformats.org/officeDocument/2006/relationships/hyperlink" Target="https://www.nj.gov/labor/wagehour/regperm/pw_cont_reg.html" TargetMode="External"/><Relationship Id="rId2" Type="http://schemas.openxmlformats.org/officeDocument/2006/relationships/hyperlink" Target="http://www.state.nj.us/treasury/purchase/forms/OfferandAcceptance.pdf" TargetMode="External"/><Relationship Id="rId1" Type="http://schemas.openxmlformats.org/officeDocument/2006/relationships/slideLayout" Target="../slideLayouts/slideLayout2.xml"/><Relationship Id="rId6" Type="http://schemas.openxmlformats.org/officeDocument/2006/relationships/hyperlink" Target="https://www.nj.gov/njbusiness/contracting/" TargetMode="External"/><Relationship Id="rId5" Type="http://schemas.openxmlformats.org/officeDocument/2006/relationships/hyperlink" Target="http://www.state.nj.us/treasury/purchase/forms/SubcontractorUtilizationPlan.pdf" TargetMode="External"/><Relationship Id="rId4" Type="http://schemas.openxmlformats.org/officeDocument/2006/relationships/hyperlink" Target="http://www.state.nj.us/treasury/purchase/forms/DisclosureofInvestmentActivitiesinIran.pdf"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www.state.nj.us/treasury/purchase/forms/CooperativePurchasingForm.pdf" TargetMode="External"/><Relationship Id="rId3" Type="http://schemas.openxmlformats.org/officeDocument/2006/relationships/hyperlink" Target="https://www.state.nj.us/treasury/revenue/busregcert.shtml" TargetMode="External"/><Relationship Id="rId7" Type="http://schemas.openxmlformats.org/officeDocument/2006/relationships/hyperlink" Target="http://www.state.nj.us/treasury/purchase/forms/SourceDisclosureCertification.pdf" TargetMode="External"/><Relationship Id="rId2" Type="http://schemas.openxmlformats.org/officeDocument/2006/relationships/hyperlink" Target="https://www.state.nj.us/treasury/purchase/forms/DisclosureofInvestigations.pdf" TargetMode="External"/><Relationship Id="rId1" Type="http://schemas.openxmlformats.org/officeDocument/2006/relationships/slideLayout" Target="../slideLayouts/slideLayout2.xml"/><Relationship Id="rId6" Type="http://schemas.openxmlformats.org/officeDocument/2006/relationships/hyperlink" Target="http://www.state.nj.us/treasury/purchase/forms/AA_%20Supplement.pdf" TargetMode="External"/><Relationship Id="rId5" Type="http://schemas.openxmlformats.org/officeDocument/2006/relationships/hyperlink" Target="http://www.state.nj.us/treasury/purchase/forms/eo134/Chapter51.pdf" TargetMode="External"/><Relationship Id="rId4" Type="http://schemas.openxmlformats.org/officeDocument/2006/relationships/hyperlink" Target="https://www1.state.nj.us/TYTR_BRC/jsp/BRCLoginJsp.jsp"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562100"/>
            <a:ext cx="8825658" cy="3336471"/>
          </a:xfrm>
        </p:spPr>
        <p:txBody>
          <a:bodyPr/>
          <a:lstStyle/>
          <a:p>
            <a:r>
              <a:rPr lang="en-US" sz="5400" dirty="0"/>
              <a:t>Optional Pre-Quote Conference</a:t>
            </a:r>
            <a:br>
              <a:rPr lang="en-US" sz="5400" dirty="0"/>
            </a:br>
            <a:r>
              <a:rPr lang="en-US" sz="3600" b="1" dirty="0"/>
              <a:t>T1747 – Good Neighbor Planting Program for the New Jersey Department of Transportation (NJDOT)</a:t>
            </a:r>
            <a:br>
              <a:rPr lang="en-US" sz="5400" dirty="0"/>
            </a:br>
            <a:br>
              <a:rPr lang="en-US" sz="5400" dirty="0"/>
            </a:br>
            <a:r>
              <a:rPr lang="en-US" sz="5400" dirty="0"/>
              <a:t>20DPP00500</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ON </a:t>
            </a:r>
            <a:r>
              <a:rPr lang="en-US" sz="2800" b="1" u="sng" dirty="0"/>
              <a:t>November 17, 2020</a:t>
            </a:r>
          </a:p>
          <a:p>
            <a:r>
              <a:rPr lang="en-US" sz="2800" dirty="0"/>
              <a:t>Quotes due by 2pm on </a:t>
            </a:r>
            <a:r>
              <a:rPr lang="en-US" sz="2800" b="1" u="sng" dirty="0"/>
              <a:t>December 22, 2020</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616530"/>
            <a:ext cx="8946541" cy="4631870"/>
          </a:xfrm>
        </p:spPr>
        <p:txBody>
          <a:bodyPr>
            <a:normAutofit/>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a:t>
            </a:r>
          </a:p>
          <a:p>
            <a:r>
              <a:rPr lang="en-US" dirty="0"/>
              <a:t>Section 4: Quote submission requirements including forms, schedules, firm experience, product literature,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436914"/>
            <a:ext cx="9526588" cy="4811485"/>
          </a:xfrm>
        </p:spPr>
        <p:txBody>
          <a:bodyPr>
            <a:normAutofit fontScale="92500" lnSpcReduction="1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and “Must” denotes a mandatory requirement; however, not submitting requested information (“should”/”may”)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551214"/>
            <a:ext cx="9281659" cy="4697185"/>
          </a:xfrm>
        </p:spPr>
        <p:txBody>
          <a:bodyPr>
            <a:normAutofit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2043-7820-4FF0-A93B-C4CBCAE5BA75}"/>
              </a:ext>
            </a:extLst>
          </p:cNvPr>
          <p:cNvSpPr>
            <a:spLocks noGrp="1"/>
          </p:cNvSpPr>
          <p:nvPr>
            <p:ph type="title"/>
          </p:nvPr>
        </p:nvSpPr>
        <p:spPr>
          <a:xfrm>
            <a:off x="717019" y="310675"/>
            <a:ext cx="10122616" cy="1757822"/>
          </a:xfrm>
        </p:spPr>
        <p:txBody>
          <a:bodyPr/>
          <a:lstStyle/>
          <a:p>
            <a:pPr algn="ctr" fontAlgn="base"/>
            <a:r>
              <a:rPr lang="en-US" sz="2800" b="1" u="sng" dirty="0">
                <a:solidFill>
                  <a:srgbClr val="EBEBEB"/>
                </a:solidFill>
                <a:latin typeface="Times New Roman" panose="02020603050405020304" pitchFamily="18" charset="0"/>
              </a:rPr>
              <a:t>Vendor {Bidder} Checklist</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#1:</a:t>
            </a:r>
            <a:r>
              <a:rPr lang="en-US" sz="2000" b="1" dirty="0">
                <a:solidFill>
                  <a:srgbClr val="EBEBEB"/>
                </a:solidFill>
                <a:latin typeface="Times New Roman" panose="02020603050405020304" pitchFamily="18" charset="0"/>
              </a:rPr>
              <a:t> FORMS, REGISTRATIONS AND CERTIFICATIONS THAT </a:t>
            </a:r>
            <a:r>
              <a:rPr lang="en-US" sz="2000" b="1" u="sng" dirty="0">
                <a:solidFill>
                  <a:srgbClr val="FFFF00"/>
                </a:solidFill>
                <a:latin typeface="Times New Roman" panose="02020603050405020304" pitchFamily="18" charset="0"/>
              </a:rPr>
              <a:t>MUST</a:t>
            </a:r>
            <a:r>
              <a:rPr lang="en-US" sz="2000" b="1" dirty="0">
                <a:solidFill>
                  <a:srgbClr val="FFFF00"/>
                </a:solidFill>
                <a:latin typeface="Times New Roman" panose="02020603050405020304" pitchFamily="18" charset="0"/>
              </a:rPr>
              <a:t> </a:t>
            </a:r>
            <a:r>
              <a:rPr lang="en-US" sz="2000" b="1" dirty="0">
                <a:solidFill>
                  <a:srgbClr val="EBEBEB"/>
                </a:solidFill>
                <a:latin typeface="Times New Roman" panose="02020603050405020304" pitchFamily="18" charset="0"/>
              </a:rPr>
              <a:t>BE </a:t>
            </a:r>
            <a:r>
              <a:rPr lang="en-US" sz="2000" dirty="0">
                <a:solidFill>
                  <a:srgbClr val="EBEBEB"/>
                </a:solidFill>
                <a:latin typeface="Times New Roman" panose="02020603050405020304" pitchFamily="18" charset="0"/>
              </a:rPr>
              <a:t> </a:t>
            </a:r>
            <a:br>
              <a:rPr lang="en-US" sz="2000" dirty="0">
                <a:solidFill>
                  <a:srgbClr val="EBEBEB"/>
                </a:solidFill>
              </a:rPr>
            </a:br>
            <a:r>
              <a:rPr lang="en-US" sz="2000" b="1" dirty="0">
                <a:solidFill>
                  <a:srgbClr val="EBEBEB"/>
                </a:solidFill>
                <a:latin typeface="Times New Roman" panose="02020603050405020304" pitchFamily="18" charset="0"/>
              </a:rPr>
              <a:t>SUBMITTED BY THE VENDOR WITH THE QUOTE</a:t>
            </a:r>
            <a:r>
              <a:rPr lang="en-US" sz="2800" dirty="0">
                <a:solidFill>
                  <a:srgbClr val="EBEBEB"/>
                </a:solidFill>
                <a:latin typeface="Times New Roman" panose="02020603050405020304" pitchFamily="18" charset="0"/>
              </a:rPr>
              <a:t> </a:t>
            </a:r>
            <a:br>
              <a:rPr lang="en-US" sz="6600" dirty="0"/>
            </a:br>
            <a:endParaRPr lang="en-US" sz="3600" dirty="0"/>
          </a:p>
        </p:txBody>
      </p:sp>
      <p:graphicFrame>
        <p:nvGraphicFramePr>
          <p:cNvPr id="5" name="Content Placeholder 4">
            <a:extLst>
              <a:ext uri="{FF2B5EF4-FFF2-40B4-BE49-F238E27FC236}">
                <a16:creationId xmlns:a16="http://schemas.microsoft.com/office/drawing/2014/main" id="{33318A97-57DA-4834-8630-2AA513AC34A5}"/>
              </a:ext>
            </a:extLst>
          </p:cNvPr>
          <p:cNvGraphicFramePr>
            <a:graphicFrameLocks noGrp="1"/>
          </p:cNvGraphicFramePr>
          <p:nvPr>
            <p:ph idx="1"/>
            <p:extLst>
              <p:ext uri="{D42A27DB-BD31-4B8C-83A1-F6EECF244321}">
                <p14:modId xmlns:p14="http://schemas.microsoft.com/office/powerpoint/2010/main" val="3429072931"/>
              </p:ext>
            </p:extLst>
          </p:nvPr>
        </p:nvGraphicFramePr>
        <p:xfrm>
          <a:off x="277266" y="1621877"/>
          <a:ext cx="9085213" cy="3998666"/>
        </p:xfrm>
        <a:graphic>
          <a:graphicData uri="http://schemas.openxmlformats.org/drawingml/2006/table">
            <a:tbl>
              <a:tblPr/>
              <a:tblGrid>
                <a:gridCol w="9085213">
                  <a:extLst>
                    <a:ext uri="{9D8B030D-6E8A-4147-A177-3AD203B41FA5}">
                      <a16:colId xmlns:a16="http://schemas.microsoft.com/office/drawing/2014/main" val="4205013458"/>
                    </a:ext>
                  </a:extLst>
                </a:gridCol>
              </a:tblGrid>
              <a:tr h="484198">
                <a:tc>
                  <a:txBody>
                    <a:bodyPr/>
                    <a:lstStyle/>
                    <a:p>
                      <a:pPr marL="0" marR="0">
                        <a:lnSpc>
                          <a:spcPct val="107000"/>
                        </a:lnSpc>
                        <a:spcBef>
                          <a:spcPts val="0"/>
                        </a:spcBef>
                        <a:spcAft>
                          <a:spcPts val="0"/>
                        </a:spcAft>
                      </a:pPr>
                      <a:r>
                        <a:rPr lang="en-US" sz="1600" b="1" u="none"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OFFER AND ACCEPTANCE PAGE</a:t>
                      </a:r>
                      <a:r>
                        <a:rPr lang="en-US" sz="1600" b="1" u="none"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§4.4.1.1)</a:t>
                      </a:r>
                      <a:endPar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7620" cap="flat" cmpd="sng" algn="ctr">
                      <a:solidFill>
                        <a:srgbClr val="58A84B"/>
                      </a:solidFill>
                      <a:prstDash val="solid"/>
                      <a:round/>
                      <a:headEnd type="none" w="med" len="med"/>
                      <a:tailEnd type="none" w="med" len="med"/>
                    </a:lnL>
                    <a:lnR w="7620" cap="flat" cmpd="sng" algn="ctr">
                      <a:solidFill>
                        <a:srgbClr val="58A84B"/>
                      </a:solidFill>
                      <a:prstDash val="solid"/>
                      <a:round/>
                      <a:headEnd type="none" w="med" len="med"/>
                      <a:tailEnd type="none" w="med" len="med"/>
                    </a:lnR>
                    <a:lnT>
                      <a:noFill/>
                    </a:lnT>
                    <a:lnB>
                      <a:noFill/>
                    </a:lnB>
                  </a:tcPr>
                </a:tc>
                <a:extLst>
                  <a:ext uri="{0D108BD9-81ED-4DB2-BD59-A6C34878D82A}">
                    <a16:rowId xmlns:a16="http://schemas.microsoft.com/office/drawing/2014/main" val="2369587709"/>
                  </a:ext>
                </a:extLst>
              </a:tr>
              <a:tr h="484198">
                <a:tc>
                  <a:txBody>
                    <a:bodyPr/>
                    <a:lstStyle/>
                    <a:p>
                      <a:pPr marL="0" marR="0">
                        <a:lnSpc>
                          <a:spcPct val="107000"/>
                        </a:lnSpc>
                        <a:spcBef>
                          <a:spcPts val="0"/>
                        </a:spcBef>
                        <a:spcAft>
                          <a:spcPts val="0"/>
                        </a:spcAft>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OWNERSHIP DISCLOSURE FORM</a:t>
                      </a:r>
                      <a:r>
                        <a:rPr lang="en-US" sz="1600" b="1"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§4.4.1.2.1)</a:t>
                      </a:r>
                      <a:endPar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7620" cap="flat" cmpd="sng" algn="ctr">
                      <a:solidFill>
                        <a:srgbClr val="58A84B"/>
                      </a:solidFill>
                      <a:prstDash val="solid"/>
                      <a:round/>
                      <a:headEnd type="none" w="med" len="med"/>
                      <a:tailEnd type="none" w="med" len="med"/>
                    </a:lnL>
                    <a:lnR w="7620" cap="flat" cmpd="sng" algn="ctr">
                      <a:solidFill>
                        <a:srgbClr val="58A84B"/>
                      </a:solidFill>
                      <a:prstDash val="solid"/>
                      <a:round/>
                      <a:headEnd type="none" w="med" len="med"/>
                      <a:tailEnd type="none" w="med" len="med"/>
                    </a:lnR>
                    <a:lnT>
                      <a:noFill/>
                    </a:lnT>
                    <a:lnB>
                      <a:noFill/>
                    </a:lnB>
                  </a:tcPr>
                </a:tc>
                <a:extLst>
                  <a:ext uri="{0D108BD9-81ED-4DB2-BD59-A6C34878D82A}">
                    <a16:rowId xmlns:a16="http://schemas.microsoft.com/office/drawing/2014/main" val="2108211351"/>
                  </a:ext>
                </a:extLst>
              </a:tr>
              <a:tr h="484198">
                <a:tc>
                  <a:txBody>
                    <a:bodyPr/>
                    <a:lstStyle/>
                    <a:p>
                      <a:pPr marL="0" marR="0">
                        <a:lnSpc>
                          <a:spcPct val="107000"/>
                        </a:lnSpc>
                        <a:spcBef>
                          <a:spcPts val="0"/>
                        </a:spcBef>
                        <a:spcAft>
                          <a:spcPts val="0"/>
                        </a:spcAft>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DISCLOSURE OF INVESTMENT ACTIVITIES IN IRAN FORM</a:t>
                      </a:r>
                      <a:r>
                        <a:rPr lang="en-US" sz="1600" b="1"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§4.4.1.2.2) </a:t>
                      </a:r>
                      <a:endPar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7620" cap="flat" cmpd="sng" algn="ctr">
                      <a:solidFill>
                        <a:srgbClr val="58A84B"/>
                      </a:solidFill>
                      <a:prstDash val="solid"/>
                      <a:round/>
                      <a:headEnd type="none" w="med" len="med"/>
                      <a:tailEnd type="none" w="med" len="med"/>
                    </a:lnL>
                    <a:lnR w="7620" cap="flat" cmpd="sng" algn="ctr">
                      <a:solidFill>
                        <a:srgbClr val="58A84B"/>
                      </a:solidFill>
                      <a:prstDash val="solid"/>
                      <a:round/>
                      <a:headEnd type="none" w="med" len="med"/>
                      <a:tailEnd type="none" w="med" len="med"/>
                    </a:lnR>
                    <a:lnT>
                      <a:noFill/>
                    </a:lnT>
                    <a:lnB>
                      <a:noFill/>
                    </a:lnB>
                  </a:tcPr>
                </a:tc>
                <a:extLst>
                  <a:ext uri="{0D108BD9-81ED-4DB2-BD59-A6C34878D82A}">
                    <a16:rowId xmlns:a16="http://schemas.microsoft.com/office/drawing/2014/main" val="1585689180"/>
                  </a:ext>
                </a:extLst>
              </a:tr>
              <a:tr h="484198">
                <a:tc>
                  <a:txBody>
                    <a:bodyPr/>
                    <a:lstStyle/>
                    <a:p>
                      <a:pPr marL="0" marR="0">
                        <a:lnSpc>
                          <a:spcPct val="107000"/>
                        </a:lnSpc>
                        <a:spcBef>
                          <a:spcPts val="0"/>
                        </a:spcBef>
                        <a:spcAft>
                          <a:spcPts val="0"/>
                        </a:spcAft>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SUBCONTRACTOR UTILIZATION PLAN</a:t>
                      </a:r>
                      <a:r>
                        <a:rPr lang="en-US" sz="1600" b="1"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§4.4.1.3)</a:t>
                      </a:r>
                      <a:endPar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IF THIS BID SOLICITATION HAS A SUBCONTRACTING SET-ASIDE REQUIREMENT, THE VENDOR </a:t>
                      </a:r>
                      <a:r>
                        <a:rPr lang="en-US" sz="1600" b="1" i="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MUST</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CONSULT THE DIVISION OF REVENUE &amp; ENTERPRISE SERVICES AT 609-292-2146 FOR INFORMATION REGARDING REGISTERED SMALL BUSINESSES AND/OR DISABLED VETERAN BUSINESSES.</a:t>
                      </a:r>
                      <a:endPar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7620" cap="flat" cmpd="sng" algn="ctr">
                      <a:solidFill>
                        <a:srgbClr val="58A84B"/>
                      </a:solidFill>
                      <a:prstDash val="solid"/>
                      <a:round/>
                      <a:headEnd type="none" w="med" len="med"/>
                      <a:tailEnd type="none" w="med" len="med"/>
                    </a:lnL>
                    <a:lnR w="7620" cap="flat" cmpd="sng" algn="ctr">
                      <a:solidFill>
                        <a:srgbClr val="58A84B"/>
                      </a:solidFill>
                      <a:prstDash val="solid"/>
                      <a:round/>
                      <a:headEnd type="none" w="med" len="med"/>
                      <a:tailEnd type="none" w="med" len="med"/>
                    </a:lnR>
                    <a:lnT>
                      <a:noFill/>
                    </a:lnT>
                    <a:lnB>
                      <a:noFill/>
                    </a:lnB>
                  </a:tcPr>
                </a:tc>
                <a:extLst>
                  <a:ext uri="{0D108BD9-81ED-4DB2-BD59-A6C34878D82A}">
                    <a16:rowId xmlns:a16="http://schemas.microsoft.com/office/drawing/2014/main" val="3941879456"/>
                  </a:ext>
                </a:extLst>
              </a:tr>
              <a:tr h="484198">
                <a:tc>
                  <a:txBody>
                    <a:bodyPr/>
                    <a:lstStyle/>
                    <a:p>
                      <a:pPr marL="0" marR="0">
                        <a:lnSpc>
                          <a:spcPct val="107000"/>
                        </a:lnSpc>
                        <a:spcBef>
                          <a:spcPts val="0"/>
                        </a:spcBef>
                        <a:spcAft>
                          <a:spcPts val="0"/>
                        </a:spcAft>
                      </a:pP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STATE-SUPPLIED PRICE SHEET</a:t>
                      </a:r>
                      <a:endPar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7620" cap="flat" cmpd="sng" algn="ctr">
                      <a:solidFill>
                        <a:srgbClr val="58A84B"/>
                      </a:solidFill>
                      <a:prstDash val="solid"/>
                      <a:round/>
                      <a:headEnd type="none" w="med" len="med"/>
                      <a:tailEnd type="none" w="med" len="med"/>
                    </a:lnL>
                    <a:lnR w="7620" cap="flat" cmpd="sng" algn="ctr">
                      <a:solidFill>
                        <a:srgbClr val="58A84B"/>
                      </a:solidFill>
                      <a:prstDash val="solid"/>
                      <a:round/>
                      <a:headEnd type="none" w="med" len="med"/>
                      <a:tailEnd type="none" w="med" len="med"/>
                    </a:lnR>
                    <a:lnT>
                      <a:noFill/>
                    </a:lnT>
                    <a:lnB>
                      <a:noFill/>
                    </a:lnB>
                  </a:tcPr>
                </a:tc>
                <a:extLst>
                  <a:ext uri="{0D108BD9-81ED-4DB2-BD59-A6C34878D82A}">
                    <a16:rowId xmlns:a16="http://schemas.microsoft.com/office/drawing/2014/main" val="402967519"/>
                  </a:ext>
                </a:extLst>
              </a:tr>
              <a:tr h="484198">
                <a:tc>
                  <a:txBody>
                    <a:bodyPr/>
                    <a:lstStyle/>
                    <a:p>
                      <a:pPr marL="0" marR="0">
                        <a:lnSpc>
                          <a:spcPct val="107000"/>
                        </a:lnSpc>
                        <a:spcBef>
                          <a:spcPts val="0"/>
                        </a:spcBef>
                        <a:spcAft>
                          <a:spcPts val="0"/>
                        </a:spcAft>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SMALL BUSINESS REGISTRATION FOR SET-ASIDE BLANKET P.O.</a:t>
                      </a:r>
                      <a:r>
                        <a:rPr lang="en-US" sz="1600" b="1"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(See Bid Solicitation Section §4.4.1.4)</a:t>
                      </a:r>
                      <a:endPar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7620" cap="flat" cmpd="sng" algn="ctr">
                      <a:solidFill>
                        <a:srgbClr val="58A84B"/>
                      </a:solidFill>
                      <a:prstDash val="solid"/>
                      <a:round/>
                      <a:headEnd type="none" w="med" len="med"/>
                      <a:tailEnd type="none" w="med" len="med"/>
                    </a:lnL>
                    <a:lnR w="7620" cap="flat" cmpd="sng" algn="ctr">
                      <a:solidFill>
                        <a:srgbClr val="58A84B"/>
                      </a:solidFill>
                      <a:prstDash val="solid"/>
                      <a:round/>
                      <a:headEnd type="none" w="med" len="med"/>
                      <a:tailEnd type="none" w="med" len="med"/>
                    </a:lnR>
                    <a:lnT>
                      <a:noFill/>
                    </a:lnT>
                    <a:lnB>
                      <a:noFill/>
                    </a:lnB>
                  </a:tcPr>
                </a:tc>
                <a:extLst>
                  <a:ext uri="{0D108BD9-81ED-4DB2-BD59-A6C34878D82A}">
                    <a16:rowId xmlns:a16="http://schemas.microsoft.com/office/drawing/2014/main" val="1701069960"/>
                  </a:ext>
                </a:extLst>
              </a:tr>
              <a:tr h="265903">
                <a:tc>
                  <a:txBody>
                    <a:bodyPr/>
                    <a:lstStyle/>
                    <a:p>
                      <a:pPr marL="0" marR="0">
                        <a:lnSpc>
                          <a:spcPct val="107000"/>
                        </a:lnSpc>
                        <a:spcBef>
                          <a:spcPts val="0"/>
                        </a:spcBef>
                        <a:spcAft>
                          <a:spcPts val="0"/>
                        </a:spcAft>
                      </a:pP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PUBLIC WORKS CONTRACTOR REGISTRATION</a:t>
                      </a: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(See Bid Solicitation Section §4.4.1.6)</a:t>
                      </a:r>
                      <a:endPar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7620" cap="flat" cmpd="sng" algn="ctr">
                      <a:solidFill>
                        <a:srgbClr val="10AB4B"/>
                      </a:solidFill>
                      <a:prstDash val="solid"/>
                      <a:round/>
                      <a:headEnd type="none" w="med" len="med"/>
                      <a:tailEnd type="none" w="med" len="med"/>
                    </a:lnL>
                    <a:lnR w="7620" cap="flat" cmpd="sng" algn="ctr">
                      <a:solidFill>
                        <a:srgbClr val="10AB4B"/>
                      </a:solidFill>
                      <a:prstDash val="solid"/>
                      <a:round/>
                      <a:headEnd type="none" w="med" len="med"/>
                      <a:tailEnd type="none" w="med" len="med"/>
                    </a:lnR>
                    <a:lnT>
                      <a:noFill/>
                    </a:lnT>
                    <a:lnB w="7620" cap="flat" cmpd="sng" algn="ctr">
                      <a:solidFill>
                        <a:srgbClr val="10AB4B"/>
                      </a:solidFill>
                      <a:prstDash val="solid"/>
                      <a:round/>
                      <a:headEnd type="none" w="med" len="med"/>
                      <a:tailEnd type="none" w="med" len="med"/>
                    </a:lnB>
                  </a:tcPr>
                </a:tc>
                <a:extLst>
                  <a:ext uri="{0D108BD9-81ED-4DB2-BD59-A6C34878D82A}">
                    <a16:rowId xmlns:a16="http://schemas.microsoft.com/office/drawing/2014/main" val="1530116575"/>
                  </a:ext>
                </a:extLst>
              </a:tr>
            </a:tbl>
          </a:graphicData>
        </a:graphic>
      </p:graphicFrame>
    </p:spTree>
    <p:extLst>
      <p:ext uri="{BB962C8B-B14F-4D97-AF65-F5344CB8AC3E}">
        <p14:creationId xmlns:p14="http://schemas.microsoft.com/office/powerpoint/2010/main" val="40017995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AF762-9FD1-4F06-A822-8C262BDD7AE2}"/>
              </a:ext>
            </a:extLst>
          </p:cNvPr>
          <p:cNvSpPr>
            <a:spLocks noGrp="1"/>
          </p:cNvSpPr>
          <p:nvPr>
            <p:ph type="title"/>
          </p:nvPr>
        </p:nvSpPr>
        <p:spPr>
          <a:xfrm>
            <a:off x="192369" y="156840"/>
            <a:ext cx="11188804" cy="1521040"/>
          </a:xfrm>
        </p:spPr>
        <p:txBody>
          <a:bodyPr/>
          <a:lstStyle/>
          <a:p>
            <a:pPr algn="ctr" fontAlgn="base"/>
            <a:r>
              <a:rPr lang="en-US" sz="2800" b="1" u="sng" dirty="0">
                <a:solidFill>
                  <a:srgbClr val="EBEBEB"/>
                </a:solidFill>
                <a:latin typeface="Times New Roman" panose="02020603050405020304" pitchFamily="18" charset="0"/>
              </a:rPr>
              <a:t>Vendor {Bidder} Checklist </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#2:</a:t>
            </a:r>
            <a:r>
              <a:rPr lang="en-US" sz="2000" b="1" dirty="0">
                <a:solidFill>
                  <a:srgbClr val="EBEBEB"/>
                </a:solidFill>
                <a:latin typeface="Times New Roman" panose="02020603050405020304" pitchFamily="18" charset="0"/>
              </a:rPr>
              <a:t> </a:t>
            </a:r>
            <a:r>
              <a:rPr lang="en-US" sz="2000" b="1" dirty="0">
                <a:solidFill>
                  <a:srgbClr val="EBEBEB"/>
                </a:solidFill>
              </a:rPr>
              <a:t>FORMS, REGISTRATIONS AND CERTIFICATIONS THAT </a:t>
            </a:r>
            <a:r>
              <a:rPr lang="en-US" sz="2000" b="1" u="sng" dirty="0">
                <a:solidFill>
                  <a:srgbClr val="FFFF00"/>
                </a:solidFill>
              </a:rPr>
              <a:t>SHOULD</a:t>
            </a:r>
            <a:r>
              <a:rPr lang="en-US" sz="2000" b="1" dirty="0">
                <a:solidFill>
                  <a:srgbClr val="EBEBEB"/>
                </a:solidFill>
              </a:rPr>
              <a:t> BE SUBMITTED BY THE VENDOR WITH THE QUOTE. THESE FORMS </a:t>
            </a:r>
            <a:r>
              <a:rPr lang="en-US" sz="2000" b="1" u="sng" dirty="0">
                <a:solidFill>
                  <a:srgbClr val="FFFF00"/>
                </a:solidFill>
              </a:rPr>
              <a:t>MUST</a:t>
            </a:r>
            <a:r>
              <a:rPr lang="en-US" sz="2000" b="1" dirty="0">
                <a:solidFill>
                  <a:srgbClr val="EBEBEB"/>
                </a:solidFill>
              </a:rPr>
              <a:t> BE SUBMITTED PRIOR TO THE AWARDOF THE MASTER BLANKET PURCHASE ORDER.</a:t>
            </a:r>
            <a:br>
              <a:rPr lang="en-US" sz="2800" dirty="0">
                <a:solidFill>
                  <a:srgbClr val="EBEBEB"/>
                </a:solidFill>
              </a:rPr>
            </a:br>
            <a:endParaRPr lang="en-US" sz="2800" dirty="0"/>
          </a:p>
        </p:txBody>
      </p:sp>
      <p:sp>
        <p:nvSpPr>
          <p:cNvPr id="3" name="Content Placeholder 2">
            <a:extLst>
              <a:ext uri="{FF2B5EF4-FFF2-40B4-BE49-F238E27FC236}">
                <a16:creationId xmlns:a16="http://schemas.microsoft.com/office/drawing/2014/main" id="{50A242EB-92F4-4E97-95DE-091469F3B0EC}"/>
              </a:ext>
            </a:extLst>
          </p:cNvPr>
          <p:cNvSpPr>
            <a:spLocks noGrp="1"/>
          </p:cNvSpPr>
          <p:nvPr>
            <p:ph idx="1"/>
          </p:nvPr>
        </p:nvSpPr>
        <p:spPr/>
        <p:txBody>
          <a:bodyPr/>
          <a:lstStyle/>
          <a:p>
            <a:endParaRPr lang="en-US" dirty="0"/>
          </a:p>
          <a:p>
            <a:endParaRPr lang="en-US" dirty="0"/>
          </a:p>
          <a:p>
            <a:endParaRPr lang="en-US" dirty="0"/>
          </a:p>
          <a:p>
            <a:endParaRPr lang="en-US" dirty="0"/>
          </a:p>
        </p:txBody>
      </p:sp>
      <p:graphicFrame>
        <p:nvGraphicFramePr>
          <p:cNvPr id="7" name="Table 6">
            <a:extLst>
              <a:ext uri="{FF2B5EF4-FFF2-40B4-BE49-F238E27FC236}">
                <a16:creationId xmlns:a16="http://schemas.microsoft.com/office/drawing/2014/main" id="{1D3FE4BA-0836-4C52-8605-E14B29EBF2F5}"/>
              </a:ext>
            </a:extLst>
          </p:cNvPr>
          <p:cNvGraphicFramePr>
            <a:graphicFrameLocks noGrp="1"/>
          </p:cNvGraphicFramePr>
          <p:nvPr>
            <p:extLst>
              <p:ext uri="{D42A27DB-BD31-4B8C-83A1-F6EECF244321}">
                <p14:modId xmlns:p14="http://schemas.microsoft.com/office/powerpoint/2010/main" val="1326703298"/>
              </p:ext>
            </p:extLst>
          </p:nvPr>
        </p:nvGraphicFramePr>
        <p:xfrm>
          <a:off x="1338021" y="1782948"/>
          <a:ext cx="9515958" cy="4735420"/>
        </p:xfrm>
        <a:graphic>
          <a:graphicData uri="http://schemas.openxmlformats.org/drawingml/2006/table">
            <a:tbl>
              <a:tblPr firstRow="1" firstCol="1" bandRow="1"/>
              <a:tblGrid>
                <a:gridCol w="8881267">
                  <a:extLst>
                    <a:ext uri="{9D8B030D-6E8A-4147-A177-3AD203B41FA5}">
                      <a16:colId xmlns:a16="http://schemas.microsoft.com/office/drawing/2014/main" val="808502825"/>
                    </a:ext>
                  </a:extLst>
                </a:gridCol>
                <a:gridCol w="634691">
                  <a:extLst>
                    <a:ext uri="{9D8B030D-6E8A-4147-A177-3AD203B41FA5}">
                      <a16:colId xmlns:a16="http://schemas.microsoft.com/office/drawing/2014/main" val="249991618"/>
                    </a:ext>
                  </a:extLst>
                </a:gridCol>
              </a:tblGrid>
              <a:tr h="376774">
                <a:tc gridSpan="2">
                  <a:txBody>
                    <a:bodyPr/>
                    <a:lstStyle/>
                    <a:p>
                      <a:pPr marL="0" marR="0">
                        <a:lnSpc>
                          <a:spcPct val="107000"/>
                        </a:lnSpc>
                        <a:spcBef>
                          <a:spcPts val="0"/>
                        </a:spcBef>
                        <a:spcAft>
                          <a:spcPts val="0"/>
                        </a:spcAft>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DISCLOSURE OF INVESTIGATIONS AND OTHER ACTIONS INVOLVING VENDOR </a:t>
                      </a:r>
                      <a:r>
                        <a:rPr lang="en-US" sz="1600" b="1"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§4.4.2.2)</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890427467"/>
                  </a:ext>
                </a:extLst>
              </a:tr>
              <a:tr h="524241">
                <a:tc gridSpan="2">
                  <a:txBody>
                    <a:bodyPr/>
                    <a:lstStyle/>
                    <a:p>
                      <a:pPr marL="0" marR="0">
                        <a:lnSpc>
                          <a:spcPct val="107000"/>
                        </a:lnSpc>
                        <a:spcBef>
                          <a:spcPts val="0"/>
                        </a:spcBef>
                        <a:spcAft>
                          <a:spcPts val="0"/>
                        </a:spcAft>
                      </a:pP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PROOF OF BUSINESS REGISTRATION</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442595" marR="0">
                        <a:lnSpc>
                          <a:spcPct val="107000"/>
                        </a:lnSpc>
                        <a:spcBef>
                          <a:spcPts val="0"/>
                        </a:spcBef>
                        <a:spcAft>
                          <a:spcPts val="0"/>
                        </a:spcAft>
                      </a:pP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You may register your business </a:t>
                      </a: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HERE</a:t>
                      </a: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or obtain a copy of the Business Registration Certificate </a:t>
                      </a: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HERE</a:t>
                      </a: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4223718484"/>
                  </a:ext>
                </a:extLst>
              </a:tr>
              <a:tr h="376774">
                <a:tc gridSpan="2">
                  <a:txBody>
                    <a:bodyPr/>
                    <a:lstStyle/>
                    <a:p>
                      <a:pPr marL="0" marR="0">
                        <a:lnSpc>
                          <a:spcPct val="107000"/>
                        </a:lnSpc>
                        <a:spcBef>
                          <a:spcPts val="0"/>
                        </a:spcBef>
                        <a:spcAft>
                          <a:spcPts val="0"/>
                        </a:spcAft>
                      </a:pPr>
                      <a:r>
                        <a:rPr lang="en-US"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CERTIFICATE OF INSURANCE / ACORD</a:t>
                      </a:r>
                      <a:endParaRPr lang="en-US" sz="16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373414516"/>
                  </a:ext>
                </a:extLst>
              </a:tr>
              <a:tr h="524241">
                <a:tc gridSpan="2">
                  <a:txBody>
                    <a:bodyPr/>
                    <a:lstStyle/>
                    <a:p>
                      <a:pPr marL="0" marR="0">
                        <a:lnSpc>
                          <a:spcPct val="107000"/>
                        </a:lnSpc>
                        <a:spcBef>
                          <a:spcPts val="0"/>
                        </a:spcBef>
                        <a:spcAft>
                          <a:spcPts val="0"/>
                        </a:spcAft>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TWO-YEAR CHAPTER 51/EXECUTIVE ORDER 117 VENDOR CERTIFICATION AND DISCLOSURE OF POLITICAL CONTRIBUTIONS</a:t>
                      </a:r>
                      <a:r>
                        <a:rPr lang="en-US" sz="1600" b="1"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§7.1.1)</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663720492"/>
                  </a:ext>
                </a:extLst>
              </a:tr>
              <a:tr h="524241">
                <a:tc gridSpan="2">
                  <a:txBody>
                    <a:bodyPr/>
                    <a:lstStyle/>
                    <a:p>
                      <a:pPr marL="0" marR="0">
                        <a:lnSpc>
                          <a:spcPct val="107000"/>
                        </a:lnSpc>
                        <a:spcBef>
                          <a:spcPts val="0"/>
                        </a:spcBef>
                        <a:spcAft>
                          <a:spcPts val="0"/>
                        </a:spcAft>
                      </a:pPr>
                      <a:r>
                        <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AFFIRMATIVE ACTION COMPLIANCE </a:t>
                      </a: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§7.1.3)</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Submit one of the following:</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3297020282"/>
                  </a:ext>
                </a:extLst>
              </a:tr>
              <a:tr h="376774">
                <a:tc>
                  <a:txBody>
                    <a:bodyPr/>
                    <a:lstStyle/>
                    <a:p>
                      <a:pPr marL="342900" marR="0" lvl="0" indent="-342900">
                        <a:lnSpc>
                          <a:spcPct val="107000"/>
                        </a:lnSpc>
                        <a:spcBef>
                          <a:spcPts val="0"/>
                        </a:spcBef>
                        <a:spcAft>
                          <a:spcPts val="0"/>
                        </a:spcAft>
                        <a:buFont typeface="Symbol" panose="05050102010706020507" pitchFamily="18" charset="2"/>
                        <a:buChar char=""/>
                      </a:pPr>
                      <a:r>
                        <a:rPr lang="en-US"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NEW JERSEY CERTIFICATE OF EMPLOYEE INFORMATION REPORT</a:t>
                      </a:r>
                      <a:endParaRPr lang="en-US" sz="16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a:p>
                  </a:txBody>
                  <a:tcPr marL="0" marR="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555348955"/>
                  </a:ext>
                </a:extLst>
              </a:tr>
              <a:tr h="524241">
                <a:tc>
                  <a:txBody>
                    <a:bodyPr/>
                    <a:lstStyle/>
                    <a:p>
                      <a:pPr marL="342900" marR="0" lvl="0" indent="-342900">
                        <a:lnSpc>
                          <a:spcPct val="107000"/>
                        </a:lnSpc>
                        <a:spcBef>
                          <a:spcPts val="0"/>
                        </a:spcBef>
                        <a:spcAft>
                          <a:spcPts val="0"/>
                        </a:spcAft>
                        <a:buFont typeface="Symbol" panose="05050102010706020507" pitchFamily="18" charset="2"/>
                        <a:buChar char=""/>
                      </a:pPr>
                      <a:r>
                        <a:rPr lang="en-US"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FEDERAL LETTER OF APPROVAL VERIFYING A FEDERALLY APPROVED OR SANCTIONED AFFIRMATIVE ACTION PROGRAM (Dated within 1 year of the Quote submission)</a:t>
                      </a:r>
                      <a:endParaRPr lang="en-US" sz="16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a:p>
                  </a:txBody>
                  <a:tcPr marL="0" marR="0" marT="0" marB="0" anchor="ctr">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4276106"/>
                  </a:ext>
                </a:extLst>
              </a:tr>
              <a:tr h="376774">
                <a:tc>
                  <a:txBody>
                    <a:bodyPr/>
                    <a:lstStyle/>
                    <a:p>
                      <a:pPr marL="342900" marR="0" lvl="0" indent="-342900">
                        <a:lnSpc>
                          <a:spcPct val="107000"/>
                        </a:lnSpc>
                        <a:spcBef>
                          <a:spcPts val="0"/>
                        </a:spcBef>
                        <a:spcAft>
                          <a:spcPts val="0"/>
                        </a:spcAft>
                        <a:buFont typeface="Symbol" panose="05050102010706020507" pitchFamily="18" charset="2"/>
                        <a:buChar char=""/>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AFFIRMATIVE ACTION EMPLOYEE INFORMATION REPORT (FORM AA302)</a:t>
                      </a:r>
                      <a:endParaRPr lang="en-US" sz="1600"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a:p>
                  </a:txBody>
                  <a:tcPr marL="0" marR="0" marT="0"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12504115"/>
                  </a:ext>
                </a:extLst>
              </a:tr>
              <a:tr h="376774">
                <a:tc gridSpan="2">
                  <a:txBody>
                    <a:bodyPr/>
                    <a:lstStyle/>
                    <a:p>
                      <a:pPr marL="0" marR="0">
                        <a:lnSpc>
                          <a:spcPct val="107000"/>
                        </a:lnSpc>
                        <a:spcBef>
                          <a:spcPts val="0"/>
                        </a:spcBef>
                        <a:spcAft>
                          <a:spcPts val="0"/>
                        </a:spcAft>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SOURCE DISCLOSURE FORM</a:t>
                      </a:r>
                      <a:r>
                        <a:rPr lang="en-US" sz="1600" b="1"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§§4.4.2.3 and 7.1.2)</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3961947625"/>
                  </a:ext>
                </a:extLst>
              </a:tr>
              <a:tr h="376774">
                <a:tc gridSpan="2">
                  <a:txBody>
                    <a:bodyPr/>
                    <a:lstStyle/>
                    <a:p>
                      <a:pPr marL="0" marR="0">
                        <a:lnSpc>
                          <a:spcPct val="107000"/>
                        </a:lnSpc>
                        <a:spcBef>
                          <a:spcPts val="0"/>
                        </a:spcBef>
                        <a:spcAft>
                          <a:spcPts val="0"/>
                        </a:spcAft>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8">
                            <a:extLst>
                              <a:ext uri="{A12FA001-AC4F-418D-AE19-62706E023703}">
                                <ahyp:hlinkClr xmlns:ahyp="http://schemas.microsoft.com/office/drawing/2018/hyperlinkcolor" val="tx"/>
                              </a:ext>
                            </a:extLst>
                          </a:hlinkClick>
                        </a:rPr>
                        <a:t>COOPERATIVE PURCHASING FORM</a:t>
                      </a:r>
                      <a:r>
                        <a:rPr lang="en-US" sz="16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§4.4.6)</a:t>
                      </a:r>
                      <a:endParaRPr lang="en-US" sz="1600" b="1"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615306993"/>
                  </a:ext>
                </a:extLst>
              </a:tr>
            </a:tbl>
          </a:graphicData>
        </a:graphic>
      </p:graphicFrame>
    </p:spTree>
    <p:extLst>
      <p:ext uri="{BB962C8B-B14F-4D97-AF65-F5344CB8AC3E}">
        <p14:creationId xmlns:p14="http://schemas.microsoft.com/office/powerpoint/2010/main" val="3969100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FE6AC-88B0-40F0-A36A-07153EB595B6}"/>
              </a:ext>
            </a:extLst>
          </p:cNvPr>
          <p:cNvSpPr>
            <a:spLocks noGrp="1"/>
          </p:cNvSpPr>
          <p:nvPr>
            <p:ph type="title"/>
          </p:nvPr>
        </p:nvSpPr>
        <p:spPr/>
        <p:txBody>
          <a:bodyPr/>
          <a:lstStyle/>
          <a:p>
            <a:r>
              <a:rPr lang="en-US" sz="2800" dirty="0"/>
              <a:t>Public Works Contractor Registration</a:t>
            </a:r>
            <a:br>
              <a:rPr lang="en-US" sz="2800" dirty="0"/>
            </a:br>
            <a:r>
              <a:rPr lang="en-US" sz="2800" b="1" dirty="0"/>
              <a:t>T1747 – Good Neighbor Planting Program for the New Jersey Department of Transportation (NJDOT)</a:t>
            </a:r>
          </a:p>
        </p:txBody>
      </p:sp>
      <p:sp>
        <p:nvSpPr>
          <p:cNvPr id="7" name="Content Placeholder 2">
            <a:extLst>
              <a:ext uri="{FF2B5EF4-FFF2-40B4-BE49-F238E27FC236}">
                <a16:creationId xmlns:a16="http://schemas.microsoft.com/office/drawing/2014/main" id="{2BD74656-2C1A-4654-8FA5-E00EDFE5CAC2}"/>
              </a:ext>
            </a:extLst>
          </p:cNvPr>
          <p:cNvSpPr txBox="1">
            <a:spLocks/>
          </p:cNvSpPr>
          <p:nvPr/>
        </p:nvSpPr>
        <p:spPr>
          <a:xfrm>
            <a:off x="838899" y="2178001"/>
            <a:ext cx="3624044" cy="211319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sz="1900" dirty="0"/>
              <a:t>See Bid Solicitation Section 4.4.1.6, </a:t>
            </a:r>
            <a:r>
              <a:rPr lang="en-US" sz="1900" i="1" dirty="0">
                <a:solidFill>
                  <a:srgbClr val="FFFF00"/>
                </a:solidFill>
              </a:rPr>
              <a:t>Public Works Contractor Registration.</a:t>
            </a:r>
          </a:p>
        </p:txBody>
      </p:sp>
      <p:sp>
        <p:nvSpPr>
          <p:cNvPr id="9" name="Content Placeholder 2">
            <a:extLst>
              <a:ext uri="{FF2B5EF4-FFF2-40B4-BE49-F238E27FC236}">
                <a16:creationId xmlns:a16="http://schemas.microsoft.com/office/drawing/2014/main" id="{3BB20071-ECF8-497B-A2DC-52C35062BAF0}"/>
              </a:ext>
            </a:extLst>
          </p:cNvPr>
          <p:cNvSpPr txBox="1">
            <a:spLocks/>
          </p:cNvSpPr>
          <p:nvPr/>
        </p:nvSpPr>
        <p:spPr>
          <a:xfrm>
            <a:off x="365217" y="3570871"/>
            <a:ext cx="3624045" cy="871485"/>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sz="1800" b="1" dirty="0">
                <a:solidFill>
                  <a:srgbClr val="FF0000"/>
                </a:solidFill>
              </a:rPr>
              <a:t>To all Vendors {Contractors}:</a:t>
            </a:r>
            <a:r>
              <a:rPr lang="en-US" sz="1800" b="1" dirty="0"/>
              <a:t> </a:t>
            </a:r>
            <a:r>
              <a:rPr lang="en-US" sz="1800" dirty="0"/>
              <a:t>Please make sure your firm has its </a:t>
            </a:r>
            <a:r>
              <a:rPr lang="en-US" sz="1800" dirty="0">
                <a:solidFill>
                  <a:srgbClr val="FFFF00"/>
                </a:solidFill>
              </a:rPr>
              <a:t>Public Works Contractor Registration </a:t>
            </a:r>
            <a:r>
              <a:rPr lang="en-US" sz="1800" b="1" u="sng" dirty="0"/>
              <a:t>at the time of Quote due date</a:t>
            </a:r>
            <a:r>
              <a:rPr lang="en-US" sz="1800" b="1" dirty="0"/>
              <a:t>,</a:t>
            </a:r>
            <a:r>
              <a:rPr lang="en-US" sz="1800" dirty="0">
                <a:solidFill>
                  <a:srgbClr val="FFFF00"/>
                </a:solidFill>
              </a:rPr>
              <a:t> </a:t>
            </a:r>
            <a:r>
              <a:rPr lang="en-US" sz="1800" dirty="0"/>
              <a:t>as well as any Subcontractor(s) that may be engaged to perform public work on your firm’s behalf.</a:t>
            </a:r>
            <a:endParaRPr lang="en-US" sz="1800" b="1" u="sng" dirty="0">
              <a:solidFill>
                <a:srgbClr val="FF0000"/>
              </a:solidFill>
            </a:endParaRPr>
          </a:p>
        </p:txBody>
      </p:sp>
      <p:pic>
        <p:nvPicPr>
          <p:cNvPr id="6" name="Picture 5">
            <a:extLst>
              <a:ext uri="{FF2B5EF4-FFF2-40B4-BE49-F238E27FC236}">
                <a16:creationId xmlns:a16="http://schemas.microsoft.com/office/drawing/2014/main" id="{85137B22-5706-4362-BCF9-71573E0002C5}"/>
              </a:ext>
            </a:extLst>
          </p:cNvPr>
          <p:cNvPicPr>
            <a:picLocks noChangeAspect="1"/>
          </p:cNvPicPr>
          <p:nvPr/>
        </p:nvPicPr>
        <p:blipFill>
          <a:blip r:embed="rId2"/>
          <a:stretch>
            <a:fillRect/>
          </a:stretch>
        </p:blipFill>
        <p:spPr>
          <a:xfrm>
            <a:off x="3989262" y="2034124"/>
            <a:ext cx="7363839" cy="4514134"/>
          </a:xfrm>
          <a:prstGeom prst="rect">
            <a:avLst/>
          </a:prstGeom>
        </p:spPr>
      </p:pic>
    </p:spTree>
    <p:extLst>
      <p:ext uri="{BB962C8B-B14F-4D97-AF65-F5344CB8AC3E}">
        <p14:creationId xmlns:p14="http://schemas.microsoft.com/office/powerpoint/2010/main" val="38192662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FE6AC-88B0-40F0-A36A-07153EB595B6}"/>
              </a:ext>
            </a:extLst>
          </p:cNvPr>
          <p:cNvSpPr>
            <a:spLocks noGrp="1"/>
          </p:cNvSpPr>
          <p:nvPr>
            <p:ph type="title"/>
          </p:nvPr>
        </p:nvSpPr>
        <p:spPr>
          <a:xfrm>
            <a:off x="646111" y="452718"/>
            <a:ext cx="9923277" cy="1400530"/>
          </a:xfrm>
        </p:spPr>
        <p:txBody>
          <a:bodyPr/>
          <a:lstStyle/>
          <a:p>
            <a:r>
              <a:rPr lang="en-US" sz="2800" dirty="0"/>
              <a:t>Bid Solicitation Attachment #4 - Equipment Ownership</a:t>
            </a:r>
            <a:br>
              <a:rPr lang="en-US" sz="2800" dirty="0"/>
            </a:br>
            <a:r>
              <a:rPr lang="en-US" sz="2800" b="1" dirty="0"/>
              <a:t>T1747 – Good Neighbor Planting Program for the New Jersey Department of Transportation (NJDOT)</a:t>
            </a:r>
          </a:p>
        </p:txBody>
      </p:sp>
      <p:sp>
        <p:nvSpPr>
          <p:cNvPr id="7" name="Content Placeholder 2">
            <a:extLst>
              <a:ext uri="{FF2B5EF4-FFF2-40B4-BE49-F238E27FC236}">
                <a16:creationId xmlns:a16="http://schemas.microsoft.com/office/drawing/2014/main" id="{2BD74656-2C1A-4654-8FA5-E00EDFE5CAC2}"/>
              </a:ext>
            </a:extLst>
          </p:cNvPr>
          <p:cNvSpPr txBox="1">
            <a:spLocks/>
          </p:cNvSpPr>
          <p:nvPr/>
        </p:nvSpPr>
        <p:spPr>
          <a:xfrm>
            <a:off x="645009" y="2056978"/>
            <a:ext cx="3884054" cy="211319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sz="1900" dirty="0"/>
              <a:t>See Bid Solicitation Section 4.4.3.3.2, </a:t>
            </a:r>
            <a:r>
              <a:rPr lang="en-US" sz="1900" i="1" dirty="0">
                <a:solidFill>
                  <a:srgbClr val="FFFF00"/>
                </a:solidFill>
              </a:rPr>
              <a:t>List of Equipment Ownership.</a:t>
            </a:r>
          </a:p>
        </p:txBody>
      </p:sp>
      <p:sp>
        <p:nvSpPr>
          <p:cNvPr id="9" name="Content Placeholder 2">
            <a:extLst>
              <a:ext uri="{FF2B5EF4-FFF2-40B4-BE49-F238E27FC236}">
                <a16:creationId xmlns:a16="http://schemas.microsoft.com/office/drawing/2014/main" id="{3BB20071-ECF8-497B-A2DC-52C35062BAF0}"/>
              </a:ext>
            </a:extLst>
          </p:cNvPr>
          <p:cNvSpPr txBox="1">
            <a:spLocks/>
          </p:cNvSpPr>
          <p:nvPr/>
        </p:nvSpPr>
        <p:spPr>
          <a:xfrm>
            <a:off x="616999" y="3113573"/>
            <a:ext cx="3624045" cy="871485"/>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sz="1800" dirty="0">
                <a:effectLst/>
                <a:ea typeface="Times New Roman" panose="02020603050405020304" pitchFamily="18" charset="0"/>
                <a:cs typeface="Times New Roman" panose="02020603050405020304" pitchFamily="18" charset="0"/>
              </a:rPr>
              <a:t>Vendors {Bidders} that are submitting Quotes </a:t>
            </a:r>
            <a:r>
              <a:rPr lang="en-US" sz="1800" dirty="0">
                <a:solidFill>
                  <a:srgbClr val="FFFF00"/>
                </a:solidFill>
                <a:effectLst/>
                <a:ea typeface="Times New Roman" panose="02020603050405020304" pitchFamily="18" charset="0"/>
                <a:cs typeface="Times New Roman" panose="02020603050405020304" pitchFamily="18" charset="0"/>
              </a:rPr>
              <a:t>should submit this attachment </a:t>
            </a:r>
            <a:r>
              <a:rPr lang="en-US" sz="1800" dirty="0">
                <a:effectLst/>
                <a:ea typeface="Times New Roman" panose="02020603050405020304" pitchFamily="18" charset="0"/>
                <a:cs typeface="Times New Roman" panose="02020603050405020304" pitchFamily="18" charset="0"/>
              </a:rPr>
              <a:t>as part of the Quote.</a:t>
            </a:r>
          </a:p>
          <a:p>
            <a:endParaRPr lang="en-US" sz="1800" b="1" u="sng" dirty="0">
              <a:solidFill>
                <a:srgbClr val="FF0000"/>
              </a:solidFill>
            </a:endParaRPr>
          </a:p>
        </p:txBody>
      </p:sp>
      <p:sp>
        <p:nvSpPr>
          <p:cNvPr id="8" name="Content Placeholder 2">
            <a:extLst>
              <a:ext uri="{FF2B5EF4-FFF2-40B4-BE49-F238E27FC236}">
                <a16:creationId xmlns:a16="http://schemas.microsoft.com/office/drawing/2014/main" id="{23954235-5C9B-42B1-85B8-F3E7E17C47EB}"/>
              </a:ext>
            </a:extLst>
          </p:cNvPr>
          <p:cNvSpPr txBox="1">
            <a:spLocks/>
          </p:cNvSpPr>
          <p:nvPr/>
        </p:nvSpPr>
        <p:spPr>
          <a:xfrm>
            <a:off x="645009" y="4373898"/>
            <a:ext cx="3624045" cy="871485"/>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sz="1800" dirty="0">
                <a:cs typeface="Times New Roman" panose="02020603050405020304" pitchFamily="18" charset="0"/>
              </a:rPr>
              <a:t>Vendors {Bidders} </a:t>
            </a:r>
            <a:r>
              <a:rPr lang="en-US" sz="1800" dirty="0">
                <a:solidFill>
                  <a:srgbClr val="FFFF00"/>
                </a:solidFill>
                <a:cs typeface="Times New Roman" panose="02020603050405020304" pitchFamily="18" charset="0"/>
              </a:rPr>
              <a:t>should provide an honest assessment </a:t>
            </a:r>
            <a:r>
              <a:rPr lang="en-US" sz="1800" dirty="0">
                <a:cs typeface="Times New Roman" panose="02020603050405020304" pitchFamily="18" charset="0"/>
              </a:rPr>
              <a:t>of which pieces of the listed equipment to which it currently is the sole owner. Indicate a zero (0) if a piece of equipment is not owned.</a:t>
            </a:r>
          </a:p>
        </p:txBody>
      </p:sp>
      <p:pic>
        <p:nvPicPr>
          <p:cNvPr id="4" name="Picture 3">
            <a:extLst>
              <a:ext uri="{FF2B5EF4-FFF2-40B4-BE49-F238E27FC236}">
                <a16:creationId xmlns:a16="http://schemas.microsoft.com/office/drawing/2014/main" id="{47BDA951-F438-41D5-97FE-0AE6A49D6E5E}"/>
              </a:ext>
            </a:extLst>
          </p:cNvPr>
          <p:cNvPicPr>
            <a:picLocks noChangeAspect="1"/>
          </p:cNvPicPr>
          <p:nvPr/>
        </p:nvPicPr>
        <p:blipFill>
          <a:blip r:embed="rId2"/>
          <a:stretch>
            <a:fillRect/>
          </a:stretch>
        </p:blipFill>
        <p:spPr>
          <a:xfrm>
            <a:off x="4529063" y="1862893"/>
            <a:ext cx="4589770" cy="4820181"/>
          </a:xfrm>
          <a:prstGeom prst="rect">
            <a:avLst/>
          </a:prstGeom>
        </p:spPr>
      </p:pic>
    </p:spTree>
    <p:extLst>
      <p:ext uri="{BB962C8B-B14F-4D97-AF65-F5344CB8AC3E}">
        <p14:creationId xmlns:p14="http://schemas.microsoft.com/office/powerpoint/2010/main" val="8808180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FE6AC-88B0-40F0-A36A-07153EB595B6}"/>
              </a:ext>
            </a:extLst>
          </p:cNvPr>
          <p:cNvSpPr>
            <a:spLocks noGrp="1"/>
          </p:cNvSpPr>
          <p:nvPr>
            <p:ph type="title"/>
          </p:nvPr>
        </p:nvSpPr>
        <p:spPr/>
        <p:txBody>
          <a:bodyPr/>
          <a:lstStyle/>
          <a:p>
            <a:r>
              <a:rPr lang="en-US" sz="2800" dirty="0"/>
              <a:t>Additional Licensure</a:t>
            </a:r>
            <a:br>
              <a:rPr lang="en-US" sz="2800" dirty="0"/>
            </a:br>
            <a:r>
              <a:rPr lang="en-US" sz="2800" b="1" dirty="0"/>
              <a:t>T1747 – Good Neighbor Planting Program for the New Jersey Department of Transportation (NJDOT)</a:t>
            </a:r>
          </a:p>
        </p:txBody>
      </p:sp>
      <p:sp>
        <p:nvSpPr>
          <p:cNvPr id="7" name="Content Placeholder 2">
            <a:extLst>
              <a:ext uri="{FF2B5EF4-FFF2-40B4-BE49-F238E27FC236}">
                <a16:creationId xmlns:a16="http://schemas.microsoft.com/office/drawing/2014/main" id="{2BD74656-2C1A-4654-8FA5-E00EDFE5CAC2}"/>
              </a:ext>
            </a:extLst>
          </p:cNvPr>
          <p:cNvSpPr txBox="1">
            <a:spLocks/>
          </p:cNvSpPr>
          <p:nvPr/>
        </p:nvSpPr>
        <p:spPr>
          <a:xfrm>
            <a:off x="314910" y="2560664"/>
            <a:ext cx="3624044" cy="211319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sz="1900" dirty="0"/>
              <a:t>See Bid Solicitation Section 4.4.4.3.1, </a:t>
            </a:r>
            <a:r>
              <a:rPr lang="en-US" sz="1900" i="1" dirty="0">
                <a:solidFill>
                  <a:srgbClr val="FFFF00"/>
                </a:solidFill>
              </a:rPr>
              <a:t>Additional Licensure.</a:t>
            </a:r>
          </a:p>
        </p:txBody>
      </p:sp>
      <p:sp>
        <p:nvSpPr>
          <p:cNvPr id="15" name="Content Placeholder 2">
            <a:extLst>
              <a:ext uri="{FF2B5EF4-FFF2-40B4-BE49-F238E27FC236}">
                <a16:creationId xmlns:a16="http://schemas.microsoft.com/office/drawing/2014/main" id="{9466695B-0A84-4899-A289-CF0ED7DF5425}"/>
              </a:ext>
            </a:extLst>
          </p:cNvPr>
          <p:cNvSpPr txBox="1">
            <a:spLocks/>
          </p:cNvSpPr>
          <p:nvPr/>
        </p:nvSpPr>
        <p:spPr>
          <a:xfrm>
            <a:off x="314910" y="3712932"/>
            <a:ext cx="3772996" cy="211319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sz="1900" dirty="0"/>
              <a:t>If Vendors {Bidders} do not supply proof of licensure, the </a:t>
            </a:r>
            <a:r>
              <a:rPr lang="en-US" sz="1900" dirty="0">
                <a:solidFill>
                  <a:srgbClr val="FFFF00"/>
                </a:solidFill>
              </a:rPr>
              <a:t>State</a:t>
            </a:r>
            <a:r>
              <a:rPr lang="en-US" sz="1900" dirty="0"/>
              <a:t> </a:t>
            </a:r>
            <a:r>
              <a:rPr lang="en-US" sz="1900" dirty="0">
                <a:solidFill>
                  <a:srgbClr val="FFFF00"/>
                </a:solidFill>
              </a:rPr>
              <a:t>may still require it. </a:t>
            </a:r>
            <a:r>
              <a:rPr lang="en-US" sz="1900" dirty="0"/>
              <a:t>If so, Vendors {Bidders} will have seven (7) days to furnish proof of licensure or risk being deemed non-responsive.</a:t>
            </a:r>
            <a:endParaRPr lang="en-US" sz="1900" i="1" dirty="0">
              <a:solidFill>
                <a:srgbClr val="FFFF00"/>
              </a:solidFill>
            </a:endParaRPr>
          </a:p>
        </p:txBody>
      </p:sp>
      <p:pic>
        <p:nvPicPr>
          <p:cNvPr id="17" name="Picture 16">
            <a:extLst>
              <a:ext uri="{FF2B5EF4-FFF2-40B4-BE49-F238E27FC236}">
                <a16:creationId xmlns:a16="http://schemas.microsoft.com/office/drawing/2014/main" id="{57824C5A-397C-4FCD-8144-E850ED7E74EB}"/>
              </a:ext>
            </a:extLst>
          </p:cNvPr>
          <p:cNvPicPr>
            <a:picLocks noChangeAspect="1"/>
          </p:cNvPicPr>
          <p:nvPr/>
        </p:nvPicPr>
        <p:blipFill>
          <a:blip r:embed="rId2"/>
          <a:stretch>
            <a:fillRect/>
          </a:stretch>
        </p:blipFill>
        <p:spPr>
          <a:xfrm>
            <a:off x="4201925" y="2719387"/>
            <a:ext cx="7577698" cy="2860610"/>
          </a:xfrm>
          <a:prstGeom prst="rect">
            <a:avLst/>
          </a:prstGeom>
        </p:spPr>
      </p:pic>
    </p:spTree>
    <p:extLst>
      <p:ext uri="{BB962C8B-B14F-4D97-AF65-F5344CB8AC3E}">
        <p14:creationId xmlns:p14="http://schemas.microsoft.com/office/powerpoint/2010/main" val="11075369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E219A-081A-468E-A07F-19EB60354247}"/>
              </a:ext>
            </a:extLst>
          </p:cNvPr>
          <p:cNvSpPr>
            <a:spLocks noGrp="1"/>
          </p:cNvSpPr>
          <p:nvPr>
            <p:ph type="title"/>
          </p:nvPr>
        </p:nvSpPr>
        <p:spPr>
          <a:xfrm>
            <a:off x="0" y="0"/>
            <a:ext cx="10025743" cy="1400530"/>
          </a:xfrm>
        </p:spPr>
        <p:txBody>
          <a:bodyPr/>
          <a:lstStyle/>
          <a:p>
            <a:r>
              <a:rPr lang="en-US" dirty="0"/>
              <a:t>State-Supplied Price Sheet</a:t>
            </a:r>
            <a:br>
              <a:rPr lang="en-US" dirty="0"/>
            </a:br>
            <a:r>
              <a:rPr kumimoji="0" lang="en-US" sz="3200" b="1" i="0" u="none" strike="noStrike" kern="1200" cap="none" spc="0" normalizeH="0" baseline="0" noProof="0" dirty="0">
                <a:ln>
                  <a:noFill/>
                </a:ln>
                <a:solidFill>
                  <a:srgbClr val="EBEBEB"/>
                </a:solidFill>
                <a:effectLst/>
                <a:uLnTx/>
                <a:uFillTx/>
                <a:latin typeface="Century Gothic" panose="020B0502020202020204"/>
                <a:ea typeface="+mj-ea"/>
                <a:cs typeface="+mj-cs"/>
              </a:rPr>
              <a:t>T1747 – Good Neighbor Planting Program for the New Jersey Department of Transportation (NJDOT)</a:t>
            </a:r>
            <a:endParaRPr lang="en-US" dirty="0"/>
          </a:p>
        </p:txBody>
      </p:sp>
      <p:sp>
        <p:nvSpPr>
          <p:cNvPr id="6" name="Content Placeholder 2">
            <a:extLst>
              <a:ext uri="{FF2B5EF4-FFF2-40B4-BE49-F238E27FC236}">
                <a16:creationId xmlns:a16="http://schemas.microsoft.com/office/drawing/2014/main" id="{0391C911-92B6-4DF7-83A9-CD26EA091D9C}"/>
              </a:ext>
            </a:extLst>
          </p:cNvPr>
          <p:cNvSpPr txBox="1">
            <a:spLocks/>
          </p:cNvSpPr>
          <p:nvPr/>
        </p:nvSpPr>
        <p:spPr>
          <a:xfrm>
            <a:off x="0" y="2573091"/>
            <a:ext cx="3006672" cy="302760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dirty="0"/>
              <a:t>See Price Sheet Instructions in Bid Solicitation Section 4.4.5.2, for directions. </a:t>
            </a:r>
          </a:p>
        </p:txBody>
      </p:sp>
      <p:pic>
        <p:nvPicPr>
          <p:cNvPr id="8" name="Content Placeholder 7">
            <a:extLst>
              <a:ext uri="{FF2B5EF4-FFF2-40B4-BE49-F238E27FC236}">
                <a16:creationId xmlns:a16="http://schemas.microsoft.com/office/drawing/2014/main" id="{E8683A1E-07C4-4DD5-B6A8-2A387BF99DD9}"/>
              </a:ext>
            </a:extLst>
          </p:cNvPr>
          <p:cNvPicPr>
            <a:picLocks noGrp="1" noChangeAspect="1"/>
          </p:cNvPicPr>
          <p:nvPr>
            <p:ph idx="1"/>
          </p:nvPr>
        </p:nvPicPr>
        <p:blipFill>
          <a:blip r:embed="rId2"/>
          <a:stretch>
            <a:fillRect/>
          </a:stretch>
        </p:blipFill>
        <p:spPr>
          <a:xfrm>
            <a:off x="2883127" y="1863079"/>
            <a:ext cx="8872477" cy="3704963"/>
          </a:xfrm>
        </p:spPr>
      </p:pic>
      <p:sp>
        <p:nvSpPr>
          <p:cNvPr id="4" name="Content Placeholder 2">
            <a:extLst>
              <a:ext uri="{FF2B5EF4-FFF2-40B4-BE49-F238E27FC236}">
                <a16:creationId xmlns:a16="http://schemas.microsoft.com/office/drawing/2014/main" id="{54E32F53-6ED5-4FD4-9912-AE15707FBFA3}"/>
              </a:ext>
            </a:extLst>
          </p:cNvPr>
          <p:cNvSpPr txBox="1">
            <a:spLocks/>
          </p:cNvSpPr>
          <p:nvPr/>
        </p:nvSpPr>
        <p:spPr>
          <a:xfrm>
            <a:off x="1836990" y="5633355"/>
            <a:ext cx="10197167" cy="302760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dirty="0"/>
              <a:t>Pricing </a:t>
            </a:r>
            <a:r>
              <a:rPr lang="en-US" b="1" dirty="0">
                <a:solidFill>
                  <a:srgbClr val="FFFF00"/>
                </a:solidFill>
              </a:rPr>
              <a:t>must</a:t>
            </a:r>
            <a:r>
              <a:rPr lang="en-US" dirty="0"/>
              <a:t> be submitted for </a:t>
            </a:r>
            <a:r>
              <a:rPr lang="en-US" b="1" dirty="0">
                <a:solidFill>
                  <a:srgbClr val="FFFF00"/>
                </a:solidFill>
              </a:rPr>
              <a:t>all price lines </a:t>
            </a:r>
            <a:r>
              <a:rPr lang="en-US" dirty="0"/>
              <a:t>within a Region. Failure to submit pricing for all price lines within a selected Region will result in the Quote being deemed non-responsive for that entire respective Region.</a:t>
            </a:r>
          </a:p>
        </p:txBody>
      </p:sp>
    </p:spTree>
    <p:extLst>
      <p:ext uri="{BB962C8B-B14F-4D97-AF65-F5344CB8AC3E}">
        <p14:creationId xmlns:p14="http://schemas.microsoft.com/office/powerpoint/2010/main" val="6037703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on </a:t>
            </a:r>
            <a:r>
              <a:rPr lang="en-US" sz="4000" b="1" u="sng" dirty="0"/>
              <a:t>NOVEMBER 17, 2020</a:t>
            </a:r>
          </a:p>
          <a:p>
            <a:endParaRPr lang="en-US" sz="4000" dirty="0"/>
          </a:p>
          <a:p>
            <a:r>
              <a:rPr lang="en-US" sz="4000" dirty="0"/>
              <a:t>Quotes due by 2pm on </a:t>
            </a:r>
            <a:r>
              <a:rPr lang="en-US" sz="4000" b="1" u="sng" dirty="0"/>
              <a:t>DECEMBER 22, 2020</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1598</TotalTime>
  <Words>1409</Words>
  <Application>Microsoft Office PowerPoint</Application>
  <PresentationFormat>Widescreen</PresentationFormat>
  <Paragraphs>86</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Calibri</vt:lpstr>
      <vt:lpstr>Century Gothic</vt:lpstr>
      <vt:lpstr>Symbol</vt:lpstr>
      <vt:lpstr>Times New Roman</vt:lpstr>
      <vt:lpstr>Wingdings 3</vt:lpstr>
      <vt:lpstr>Ion</vt:lpstr>
      <vt:lpstr>Optional Pre-Quote Conference T1747 – Good Neighbor Planting Program for the New Jersey Department of Transportation (NJDOT)  20DPP00500</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Vendor {Bidder} Checklist PART #1: FORMS, REGISTRATIONS AND CERTIFICATIONS THAT MUST BE   SUBMITTED BY THE VENDOR WITH THE QUOTE  </vt:lpstr>
      <vt:lpstr>Vendor {Bidder} Checklist  PART #2: FORMS, REGISTRATIONS AND CERTIFICATIONS THAT SHOULD BE SUBMITTED BY THE VENDOR WITH THE QUOTE. THESE FORMS MUST BE SUBMITTED PRIOR TO THE AWARDOF THE MASTER BLANKET PURCHASE ORDER. </vt:lpstr>
      <vt:lpstr>Public Works Contractor Registration T1747 – Good Neighbor Planting Program for the New Jersey Department of Transportation (NJDOT)</vt:lpstr>
      <vt:lpstr>Bid Solicitation Attachment #4 - Equipment Ownership T1747 – Good Neighbor Planting Program for the New Jersey Department of Transportation (NJDOT)</vt:lpstr>
      <vt:lpstr>Additional Licensure T1747 – Good Neighbor Planting Program for the New Jersey Department of Transportation (NJDOT)</vt:lpstr>
      <vt:lpstr>State-Supplied Price Sheet T1747 – Good Neighbor Planting Program for the New Jersey Department of Transportation (NJDOT)</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Doug Albin</cp:lastModifiedBy>
  <cp:revision>99</cp:revision>
  <cp:lastPrinted>2020-02-11T14:28:14Z</cp:lastPrinted>
  <dcterms:created xsi:type="dcterms:W3CDTF">2020-01-31T19:31:42Z</dcterms:created>
  <dcterms:modified xsi:type="dcterms:W3CDTF">2020-10-30T14:09:24Z</dcterms:modified>
</cp:coreProperties>
</file>