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76" r:id="rId9"/>
    <p:sldId id="278" r:id="rId10"/>
    <p:sldId id="284" r:id="rId11"/>
    <p:sldId id="285" r:id="rId12"/>
    <p:sldId id="283" r:id="rId13"/>
    <p:sldId id="279" r:id="rId14"/>
    <p:sldId id="280" r:id="rId15"/>
    <p:sldId id="282" r:id="rId16"/>
    <p:sldId id="268" r:id="rId17"/>
    <p:sldId id="269" r:id="rId18"/>
    <p:sldId id="273"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979" autoAdjust="0"/>
  </p:normalViewPr>
  <p:slideViewPr>
    <p:cSldViewPr snapToGrid="0">
      <p:cViewPr varScale="1">
        <p:scale>
          <a:sx n="68" d="100"/>
          <a:sy n="68" d="100"/>
        </p:scale>
        <p:origin x="90" y="19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10/28/2020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10/28/2020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10/28/2020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10/28/2020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10/28/2020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state.nj.us/treasury/revenue/busregcert.shtml" TargetMode="External"/><Relationship Id="rId7" Type="http://schemas.openxmlformats.org/officeDocument/2006/relationships/hyperlink" Target="http://www.state.nj.us/treasury/purchase/forms/SourceDisclosureCertification.pdf" TargetMode="External"/><Relationship Id="rId2" Type="http://schemas.openxmlformats.org/officeDocument/2006/relationships/hyperlink" Target="https://www.state.nj.us/treasury/purchase/forms/DisclosureofInvestigations.pdf"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AA_%20Supplement.pdf" TargetMode="External"/><Relationship Id="rId5" Type="http://schemas.openxmlformats.org/officeDocument/2006/relationships/hyperlink" Target="http://www.state.nj.us/treasury/purchase/forms/eo134/Chapter51.pdf" TargetMode="External"/><Relationship Id="rId4" Type="http://schemas.openxmlformats.org/officeDocument/2006/relationships/hyperlink" Target="https://www1.state.nj.us/TYTR_BRC/jsp/BRCLoginJsp.jsp"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njportal.com/DOR/SBERegistry/" TargetMode="External"/><Relationship Id="rId2" Type="http://schemas.openxmlformats.org/officeDocument/2006/relationships/hyperlink" Target="https://www.nj.gov/njbusiness/contracting/sbsa/"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0199" y="1442435"/>
            <a:ext cx="9535024" cy="3334946"/>
          </a:xfrm>
        </p:spPr>
        <p:txBody>
          <a:bodyPr/>
          <a:lstStyle/>
          <a:p>
            <a:r>
              <a:rPr lang="en-US" sz="5400" dirty="0"/>
              <a:t>Optional Pre-Quote Conference</a:t>
            </a:r>
            <a:br>
              <a:rPr lang="en-US" sz="5400" dirty="0"/>
            </a:br>
            <a:r>
              <a:rPr lang="en-US" sz="5400" dirty="0"/>
              <a:t>T-#0084: Automotive Glass Parts and Windshield Repair/Replacement</a:t>
            </a:r>
            <a:br>
              <a:rPr lang="en-US" sz="5400" dirty="0"/>
            </a:br>
            <a:r>
              <a:rPr lang="en-US" sz="5400" dirty="0"/>
              <a:t>Bid Solicitation </a:t>
            </a:r>
            <a:r>
              <a:rPr lang="en-US" sz="4800" dirty="0"/>
              <a:t>#20DPP00496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solidFill>
                  <a:srgbClr val="FF0000"/>
                </a:solidFill>
              </a:rPr>
              <a:t>Q&amp;a due by 2pm,  November 30, 2020</a:t>
            </a:r>
          </a:p>
          <a:p>
            <a:r>
              <a:rPr lang="en-US" sz="2800" dirty="0">
                <a:solidFill>
                  <a:srgbClr val="FF0000"/>
                </a:solidFill>
              </a:rPr>
              <a:t>Quotes due by 2pm, December 30, 2020</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cs typeface="Times New Roman" panose="02020603050405020304" pitchFamily="18" charset="0"/>
              </a:rPr>
              <a:t>Bid Solicitation Checklist</a:t>
            </a:r>
            <a:br>
              <a:rPr lang="en-US" sz="2800" b="1" u="sng" dirty="0">
                <a:solidFill>
                  <a:srgbClr val="EBEBEB"/>
                </a:solidFill>
                <a:latin typeface="Times New Roman" panose="02020603050405020304" pitchFamily="18" charset="0"/>
                <a:cs typeface="Times New Roman" panose="02020603050405020304" pitchFamily="18" charset="0"/>
              </a:rPr>
            </a:br>
            <a:r>
              <a:rPr lang="en-US" sz="2000" b="1" u="sng" dirty="0">
                <a:solidFill>
                  <a:srgbClr val="EBEBEB"/>
                </a:solidFill>
                <a:latin typeface="+mn-lt"/>
                <a:cs typeface="Times New Roman" panose="02020603050405020304" pitchFamily="18" charset="0"/>
              </a:rPr>
              <a:t>PART #1:</a:t>
            </a:r>
            <a:r>
              <a:rPr lang="en-US" sz="2000" b="1" dirty="0">
                <a:solidFill>
                  <a:srgbClr val="EBEBEB"/>
                </a:solidFill>
                <a:latin typeface="+mn-lt"/>
                <a:cs typeface="Times New Roman" panose="02020603050405020304" pitchFamily="18" charset="0"/>
              </a:rPr>
              <a:t> FORMS, REGISTRATIONS AND CERTIFICATIONS THAT </a:t>
            </a:r>
            <a:r>
              <a:rPr lang="en-US" sz="2000" b="1" u="sng" dirty="0">
                <a:solidFill>
                  <a:srgbClr val="FFFF00"/>
                </a:solidFill>
                <a:latin typeface="+mn-lt"/>
                <a:cs typeface="Times New Roman" panose="02020603050405020304" pitchFamily="18" charset="0"/>
              </a:rPr>
              <a:t>MUST</a:t>
            </a:r>
            <a:r>
              <a:rPr lang="en-US" sz="2000" b="1" dirty="0">
                <a:solidFill>
                  <a:srgbClr val="FFFF00"/>
                </a:solidFill>
                <a:latin typeface="+mn-lt"/>
                <a:cs typeface="Times New Roman" panose="02020603050405020304" pitchFamily="18" charset="0"/>
              </a:rPr>
              <a:t> </a:t>
            </a:r>
            <a:r>
              <a:rPr lang="en-US" sz="2000" b="1" dirty="0">
                <a:solidFill>
                  <a:srgbClr val="EBEBEB"/>
                </a:solidFill>
                <a:latin typeface="+mn-lt"/>
                <a:cs typeface="Times New Roman" panose="02020603050405020304" pitchFamily="18" charset="0"/>
              </a:rPr>
              <a:t>BE </a:t>
            </a:r>
            <a:r>
              <a:rPr lang="en-US" sz="2000" dirty="0">
                <a:solidFill>
                  <a:srgbClr val="EBEBEB"/>
                </a:solidFill>
                <a:latin typeface="+mn-lt"/>
                <a:cs typeface="Times New Roman" panose="02020603050405020304" pitchFamily="18" charset="0"/>
              </a:rPr>
              <a:t> </a:t>
            </a:r>
            <a:br>
              <a:rPr lang="en-US" sz="2000" dirty="0">
                <a:solidFill>
                  <a:srgbClr val="EBEBEB"/>
                </a:solidFill>
                <a:latin typeface="+mn-lt"/>
                <a:cs typeface="Times New Roman" panose="02020603050405020304" pitchFamily="18" charset="0"/>
              </a:rPr>
            </a:br>
            <a:r>
              <a:rPr lang="en-US" sz="2000" b="1" dirty="0">
                <a:solidFill>
                  <a:srgbClr val="EBEBEB"/>
                </a:solidFill>
                <a:latin typeface="+mn-lt"/>
                <a:cs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cs typeface="Times New Roman" panose="02020603050405020304" pitchFamily="18" charset="0"/>
              </a:rPr>
              <a:t> </a:t>
            </a:r>
            <a:br>
              <a:rPr lang="en-US" sz="6600" dirty="0">
                <a:latin typeface="+mn-lt"/>
              </a:rPr>
            </a:br>
            <a:endParaRPr lang="en-US" sz="3600" dirty="0">
              <a:latin typeface="+mn-lt"/>
            </a:endParaRPr>
          </a:p>
        </p:txBody>
      </p:sp>
      <p:graphicFrame>
        <p:nvGraphicFramePr>
          <p:cNvPr id="5" name="Content Placeholder 4">
            <a:extLst>
              <a:ext uri="{FF2B5EF4-FFF2-40B4-BE49-F238E27FC236}">
                <a16:creationId xmlns:a16="http://schemas.microsoft.com/office/drawing/2014/main" id="{33318A97-57DA-4834-8630-2AA513AC34A5}"/>
              </a:ext>
            </a:extLst>
          </p:cNvPr>
          <p:cNvGraphicFramePr>
            <a:graphicFrameLocks noGrp="1"/>
          </p:cNvGraphicFramePr>
          <p:nvPr>
            <p:ph idx="1"/>
            <p:extLst>
              <p:ext uri="{D42A27DB-BD31-4B8C-83A1-F6EECF244321}">
                <p14:modId xmlns:p14="http://schemas.microsoft.com/office/powerpoint/2010/main" val="1978227592"/>
              </p:ext>
            </p:extLst>
          </p:nvPr>
        </p:nvGraphicFramePr>
        <p:xfrm>
          <a:off x="311598" y="1639735"/>
          <a:ext cx="10014088" cy="4014771"/>
        </p:xfrm>
        <a:graphic>
          <a:graphicData uri="http://schemas.openxmlformats.org/drawingml/2006/table">
            <a:tbl>
              <a:tblPr/>
              <a:tblGrid>
                <a:gridCol w="10014088">
                  <a:extLst>
                    <a:ext uri="{9D8B030D-6E8A-4147-A177-3AD203B41FA5}">
                      <a16:colId xmlns:a16="http://schemas.microsoft.com/office/drawing/2014/main" val="4205013458"/>
                    </a:ext>
                  </a:extLst>
                </a:gridCol>
              </a:tblGrid>
              <a:tr h="660928">
                <a:tc>
                  <a:txBody>
                    <a:bodyPr/>
                    <a:lstStyle/>
                    <a:p>
                      <a:pPr marL="0" marR="0" algn="l">
                        <a:lnSpc>
                          <a:spcPct val="107000"/>
                        </a:lnSpc>
                        <a:spcBef>
                          <a:spcPts val="0"/>
                        </a:spcBef>
                        <a:spcAft>
                          <a:spcPts val="0"/>
                        </a:spcAft>
                      </a:pPr>
                      <a:r>
                        <a:rPr lang="en-US" sz="1600" b="1" u="none" dirty="0">
                          <a:solidFill>
                            <a:srgbClr val="00B0F0"/>
                          </a:solidFill>
                          <a:effectLst/>
                          <a:latin typeface="+mn-lt"/>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OFFER AND ACCEPTANCE PAGE</a:t>
                      </a:r>
                      <a:r>
                        <a:rPr lang="en-US" sz="1600" b="1" u="none" dirty="0">
                          <a:solidFill>
                            <a:srgbClr val="00B0F0"/>
                          </a:solidFill>
                          <a:effectLst/>
                          <a:latin typeface="+mn-lt"/>
                          <a:ea typeface="Calibri" panose="020F0502020204030204" pitchFamily="34" charset="0"/>
                          <a:cs typeface="Times New Roman" panose="02020603050405020304" pitchFamily="18" charset="0"/>
                        </a:rPr>
                        <a:t> </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§4.4.1.1)</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2369587709"/>
                  </a:ext>
                </a:extLst>
              </a:tr>
              <a:tr h="701096">
                <a:tc>
                  <a:txBody>
                    <a:bodyPr/>
                    <a:lstStyle/>
                    <a:p>
                      <a:pPr marL="0" marR="0" algn="l">
                        <a:lnSpc>
                          <a:spcPct val="107000"/>
                        </a:lnSpc>
                        <a:spcBef>
                          <a:spcPts val="0"/>
                        </a:spcBef>
                        <a:spcAft>
                          <a:spcPts val="0"/>
                        </a:spcAft>
                      </a:pPr>
                      <a:r>
                        <a:rPr lang="en-US" sz="1600" b="1" u="sng" dirty="0">
                          <a:solidFill>
                            <a:srgbClr val="00B0F0"/>
                          </a:solidFill>
                          <a:effectLst/>
                          <a:latin typeface="+mn-l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OWNERSHIP DISCLOSURE FORM</a:t>
                      </a:r>
                      <a:r>
                        <a:rPr lang="en-US" sz="1600" b="1" dirty="0">
                          <a:solidFill>
                            <a:srgbClr val="00B0F0"/>
                          </a:solidFill>
                          <a:effectLst/>
                          <a:latin typeface="+mn-lt"/>
                          <a:ea typeface="Calibri" panose="020F0502020204030204" pitchFamily="34" charset="0"/>
                          <a:cs typeface="Times New Roman" panose="02020603050405020304" pitchFamily="18" charset="0"/>
                        </a:rPr>
                        <a:t> </a:t>
                      </a:r>
                      <a:r>
                        <a:rPr lang="en-US" sz="1600" b="1" dirty="0">
                          <a:solidFill>
                            <a:schemeClr val="tx1"/>
                          </a:solidFill>
                          <a:effectLst/>
                          <a:latin typeface="+mn-lt"/>
                          <a:ea typeface="Calibri" panose="020F0502020204030204" pitchFamily="34" charset="0"/>
                          <a:cs typeface="Times New Roman" panose="02020603050405020304" pitchFamily="18" charset="0"/>
                        </a:rPr>
                        <a:t>(</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§4.4.1.2.1)</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2108211351"/>
                  </a:ext>
                </a:extLst>
              </a:tr>
              <a:tr h="803339">
                <a:tc>
                  <a:txBody>
                    <a:bodyPr/>
                    <a:lstStyle/>
                    <a:p>
                      <a:pPr marL="0" marR="0" algn="l">
                        <a:lnSpc>
                          <a:spcPct val="107000"/>
                        </a:lnSpc>
                        <a:spcBef>
                          <a:spcPts val="0"/>
                        </a:spcBef>
                        <a:spcAft>
                          <a:spcPts val="0"/>
                        </a:spcAft>
                      </a:pPr>
                      <a:r>
                        <a:rPr lang="en-US" sz="1600" b="1" u="sng" dirty="0">
                          <a:solidFill>
                            <a:srgbClr val="00B0F0"/>
                          </a:solidFill>
                          <a:effectLst/>
                          <a:latin typeface="+mn-l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DISCLOSURE OF INVESTMENT ACTIVITIES IN IRAN FORM</a:t>
                      </a:r>
                      <a:r>
                        <a:rPr lang="en-US" sz="1600" b="1" dirty="0">
                          <a:solidFill>
                            <a:srgbClr val="00B0F0"/>
                          </a:solidFill>
                          <a:effectLst/>
                          <a:latin typeface="+mn-lt"/>
                          <a:ea typeface="Calibri" panose="020F0502020204030204" pitchFamily="34" charset="0"/>
                          <a:cs typeface="Times New Roman" panose="02020603050405020304" pitchFamily="18" charset="0"/>
                        </a:rPr>
                        <a:t> </a:t>
                      </a:r>
                      <a:r>
                        <a:rPr lang="en-US" sz="1600" b="1" dirty="0">
                          <a:solidFill>
                            <a:schemeClr val="tx1"/>
                          </a:solidFill>
                          <a:effectLst/>
                          <a:latin typeface="+mn-lt"/>
                          <a:ea typeface="Calibri" panose="020F0502020204030204" pitchFamily="34" charset="0"/>
                          <a:cs typeface="Times New Roman" panose="02020603050405020304" pitchFamily="18" charset="0"/>
                        </a:rPr>
                        <a:t>(</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§4.4.1.2.2) </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1585689180"/>
                  </a:ext>
                </a:extLst>
              </a:tr>
              <a:tr h="520918">
                <a:tc>
                  <a:txBody>
                    <a:bodyPr/>
                    <a:lstStyle/>
                    <a:p>
                      <a:pPr marL="0" marR="0" algn="l">
                        <a:lnSpc>
                          <a:spcPct val="107000"/>
                        </a:lnSpc>
                        <a:spcBef>
                          <a:spcPts val="0"/>
                        </a:spcBef>
                        <a:spcAft>
                          <a:spcPts val="0"/>
                        </a:spcAft>
                      </a:pPr>
                      <a:r>
                        <a:rPr lang="en-US" sz="1600" b="1" u="sng" dirty="0">
                          <a:solidFill>
                            <a:srgbClr val="00B0F0"/>
                          </a:solidFill>
                          <a:effectLst/>
                          <a:latin typeface="+mn-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SUBCONTRACTOR UTILIZATION PLAN</a:t>
                      </a:r>
                      <a:r>
                        <a:rPr lang="en-US" sz="1600" b="1" dirty="0">
                          <a:solidFill>
                            <a:srgbClr val="00B0F0"/>
                          </a:solidFill>
                          <a:effectLst/>
                          <a:latin typeface="+mn-lt"/>
                          <a:ea typeface="Calibri" panose="020F0502020204030204" pitchFamily="34" charset="0"/>
                          <a:cs typeface="Times New Roman" panose="02020603050405020304" pitchFamily="18" charset="0"/>
                        </a:rPr>
                        <a:t> </a:t>
                      </a:r>
                      <a:r>
                        <a:rPr lang="en-US" sz="1600" dirty="0">
                          <a:solidFill>
                            <a:schemeClr val="tx1"/>
                          </a:solidFill>
                          <a:effectLst/>
                          <a:latin typeface="+mn-lt"/>
                          <a:ea typeface="Calibri" panose="020F0502020204030204" pitchFamily="34" charset="0"/>
                          <a:cs typeface="Times New Roman" panose="02020603050405020304" pitchFamily="18" charset="0"/>
                        </a:rPr>
                        <a:t>(</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§4.4.1.3)</a:t>
                      </a:r>
                    </a:p>
                    <a:p>
                      <a:pPr marL="0" marR="0" algn="l">
                        <a:lnSpc>
                          <a:spcPct val="107000"/>
                        </a:lnSpc>
                        <a:spcBef>
                          <a:spcPts val="0"/>
                        </a:spcBef>
                        <a:spcAft>
                          <a:spcPts val="0"/>
                        </a:spcAft>
                      </a:pP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3941879456"/>
                  </a:ext>
                </a:extLst>
              </a:tr>
              <a:tr h="794624">
                <a:tc>
                  <a:txBody>
                    <a:bodyPr/>
                    <a:lstStyle/>
                    <a:p>
                      <a:pPr marL="0" marR="0" algn="l">
                        <a:lnSpc>
                          <a:spcPct val="107000"/>
                        </a:lnSpc>
                        <a:spcBef>
                          <a:spcPts val="0"/>
                        </a:spcBef>
                        <a:spcAft>
                          <a:spcPts val="0"/>
                        </a:spcAft>
                      </a:pPr>
                      <a:r>
                        <a:rPr lang="en-US" sz="1600" b="1" u="sng" dirty="0">
                          <a:solidFill>
                            <a:srgbClr val="00B0F0"/>
                          </a:solidFill>
                          <a:effectLst/>
                          <a:latin typeface="+mn-lt"/>
                          <a:ea typeface="Calibri" panose="020F0502020204030204" pitchFamily="34" charset="0"/>
                          <a:cs typeface="Times New Roman" panose="02020603050405020304" pitchFamily="18" charset="0"/>
                        </a:rPr>
                        <a:t>SMALL BUSINESS REGISTRATION FOR SET-ASIDE BLANKET P.O.</a:t>
                      </a:r>
                      <a:r>
                        <a:rPr lang="en-US" sz="1600" b="1" u="none" dirty="0">
                          <a:solidFill>
                            <a:srgbClr val="00B0F0"/>
                          </a:solidFill>
                          <a:effectLst/>
                          <a:latin typeface="+mn-lt"/>
                          <a:ea typeface="Calibri" panose="020F0502020204030204" pitchFamily="34" charset="0"/>
                          <a:cs typeface="Times New Roman" panose="02020603050405020304" pitchFamily="18" charset="0"/>
                        </a:rPr>
                        <a:t> </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§4.4.1.4)</a:t>
                      </a:r>
                      <a:endParaRPr lang="en-US" sz="1600" b="1" i="1" dirty="0">
                        <a:solidFill>
                          <a:schemeClr val="bg2">
                            <a:lumMod val="60000"/>
                            <a:lumOff val="40000"/>
                          </a:schemeClr>
                        </a:solidFill>
                        <a:effectLst/>
                        <a:latin typeface="+mn-lt"/>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402967519"/>
                  </a:ext>
                </a:extLst>
              </a:tr>
              <a:tr h="533866">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lang="en-US" sz="1600" b="1" u="sng" dirty="0">
                          <a:solidFill>
                            <a:srgbClr val="00B0F0"/>
                          </a:solidFill>
                          <a:effectLst/>
                          <a:latin typeface="+mn-lt"/>
                          <a:ea typeface="Calibri" panose="020F0502020204030204" pitchFamily="34" charset="0"/>
                          <a:cs typeface="Times New Roman" panose="02020603050405020304" pitchFamily="18" charset="0"/>
                        </a:rPr>
                        <a:t>STATE-SUPPLIED PRICE SHEETS (5)</a:t>
                      </a:r>
                      <a:endParaRPr lang="en-US" sz="1600" dirty="0">
                        <a:solidFill>
                          <a:srgbClr val="00B0F0"/>
                        </a:solidFill>
                        <a:effectLst/>
                        <a:latin typeface="+mn-lt"/>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7620" cap="flat" cmpd="sng" algn="ctr">
                      <a:solidFill>
                        <a:srgbClr val="58A84B"/>
                      </a:solidFill>
                      <a:prstDash val="solid"/>
                      <a:round/>
                      <a:headEnd type="none" w="med" len="med"/>
                      <a:tailEnd type="none" w="med" len="med"/>
                    </a:lnL>
                    <a:lnR w="7620" cap="flat" cmpd="sng" algn="ctr">
                      <a:solidFill>
                        <a:srgbClr val="58A84B"/>
                      </a:solidFill>
                      <a:prstDash val="solid"/>
                      <a:round/>
                      <a:headEnd type="none" w="med" len="med"/>
                      <a:tailEnd type="none" w="med" len="med"/>
                    </a:lnR>
                    <a:lnT>
                      <a:noFill/>
                    </a:lnT>
                    <a:lnB>
                      <a:noFill/>
                    </a:lnB>
                  </a:tcPr>
                </a:tc>
                <a:extLst>
                  <a:ext uri="{0D108BD9-81ED-4DB2-BD59-A6C34878D82A}">
                    <a16:rowId xmlns:a16="http://schemas.microsoft.com/office/drawing/2014/main" val="1701069960"/>
                  </a:ext>
                </a:extLst>
              </a:tr>
            </a:tbl>
          </a:graphicData>
        </a:graphic>
      </p:graphicFrame>
    </p:spTree>
    <p:extLst>
      <p:ext uri="{BB962C8B-B14F-4D97-AF65-F5344CB8AC3E}">
        <p14:creationId xmlns:p14="http://schemas.microsoft.com/office/powerpoint/2010/main" val="2577889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rPr>
              <a:t>Bid Solicitation Checklist </a:t>
            </a:r>
            <a:br>
              <a:rPr lang="en-US" sz="2800" b="1" u="sng" dirty="0">
                <a:solidFill>
                  <a:srgbClr val="EBEBEB"/>
                </a:solidFill>
              </a:rPr>
            </a:br>
            <a:r>
              <a:rPr lang="en-US" sz="2000" b="1" u="sng" dirty="0">
                <a:solidFill>
                  <a:srgbClr val="EBEBEB"/>
                </a:solidFill>
                <a:latin typeface="+mn-lt"/>
                <a:cs typeface="Times New Roman" panose="02020603050405020304" pitchFamily="18" charset="0"/>
              </a:rPr>
              <a:t>PART #2:</a:t>
            </a:r>
            <a:r>
              <a:rPr lang="en-US" sz="2000" b="1" dirty="0">
                <a:solidFill>
                  <a:srgbClr val="EBEBEB"/>
                </a:solidFill>
                <a:latin typeface="+mn-lt"/>
                <a:cs typeface="Times New Roman" panose="02020603050405020304" pitchFamily="18" charset="0"/>
              </a:rPr>
              <a:t> FORMS, REGISTRATIONS AND CERTIFICATIONS THAT </a:t>
            </a:r>
            <a:r>
              <a:rPr lang="en-US" sz="2000" b="1" u="sng" dirty="0">
                <a:solidFill>
                  <a:srgbClr val="FFFF00"/>
                </a:solidFill>
                <a:latin typeface="+mn-lt"/>
                <a:cs typeface="Times New Roman" panose="02020603050405020304" pitchFamily="18" charset="0"/>
              </a:rPr>
              <a:t>SHOULD</a:t>
            </a:r>
            <a:r>
              <a:rPr lang="en-US" sz="2000" b="1" dirty="0">
                <a:solidFill>
                  <a:srgbClr val="EBEBEB"/>
                </a:solidFill>
                <a:latin typeface="+mn-lt"/>
                <a:cs typeface="Times New Roman" panose="02020603050405020304" pitchFamily="18" charset="0"/>
              </a:rPr>
              <a:t> BE SUBMITTED BY THE VENDOR WITH THE QUOTE BUT </a:t>
            </a:r>
            <a:r>
              <a:rPr lang="en-US" sz="2000" b="1" u="sng" dirty="0">
                <a:solidFill>
                  <a:srgbClr val="FFFF00"/>
                </a:solidFill>
                <a:latin typeface="+mn-lt"/>
                <a:cs typeface="Times New Roman" panose="02020603050405020304" pitchFamily="18" charset="0"/>
              </a:rPr>
              <a:t>MUST</a:t>
            </a:r>
            <a:r>
              <a:rPr lang="en-US" sz="2000" b="1" dirty="0">
                <a:solidFill>
                  <a:srgbClr val="EBEBEB"/>
                </a:solidFill>
                <a:latin typeface="+mn-lt"/>
                <a:cs typeface="Times New Roman" panose="02020603050405020304" pitchFamily="18" charset="0"/>
              </a:rPr>
              <a:t> BE SUBMITTED PRIOR TO THE AWARD OF THE MASTER BLANKET PURCHASE ORDER.</a:t>
            </a:r>
            <a:br>
              <a:rPr lang="en-US" sz="2800" dirty="0">
                <a:solidFill>
                  <a:srgbClr val="EBEBEB"/>
                </a:solidFill>
                <a:latin typeface="+mn-lt"/>
                <a:cs typeface="Times New Roman" panose="02020603050405020304" pitchFamily="18" charset="0"/>
              </a:rPr>
            </a:br>
            <a:endParaRPr lang="en-US" sz="2800" dirty="0">
              <a:latin typeface="+mn-lt"/>
              <a:cs typeface="Times New Roman" panose="02020603050405020304" pitchFamily="18" charset="0"/>
            </a:endParaRPr>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7" name="Table 6">
            <a:extLst>
              <a:ext uri="{FF2B5EF4-FFF2-40B4-BE49-F238E27FC236}">
                <a16:creationId xmlns:a16="http://schemas.microsoft.com/office/drawing/2014/main" id="{1D3FE4BA-0836-4C52-8605-E14B29EBF2F5}"/>
              </a:ext>
            </a:extLst>
          </p:cNvPr>
          <p:cNvGraphicFramePr>
            <a:graphicFrameLocks noGrp="1"/>
          </p:cNvGraphicFramePr>
          <p:nvPr>
            <p:extLst>
              <p:ext uri="{D42A27DB-BD31-4B8C-83A1-F6EECF244321}">
                <p14:modId xmlns:p14="http://schemas.microsoft.com/office/powerpoint/2010/main" val="3831491214"/>
              </p:ext>
            </p:extLst>
          </p:nvPr>
        </p:nvGraphicFramePr>
        <p:xfrm>
          <a:off x="1338021" y="1782948"/>
          <a:ext cx="9515958" cy="4851406"/>
        </p:xfrm>
        <a:graphic>
          <a:graphicData uri="http://schemas.openxmlformats.org/drawingml/2006/table">
            <a:tbl>
              <a:tblPr firstRow="1" firstCol="1" bandRow="1"/>
              <a:tblGrid>
                <a:gridCol w="8881267">
                  <a:extLst>
                    <a:ext uri="{9D8B030D-6E8A-4147-A177-3AD203B41FA5}">
                      <a16:colId xmlns:a16="http://schemas.microsoft.com/office/drawing/2014/main" val="808502825"/>
                    </a:ext>
                  </a:extLst>
                </a:gridCol>
                <a:gridCol w="634691">
                  <a:extLst>
                    <a:ext uri="{9D8B030D-6E8A-4147-A177-3AD203B41FA5}">
                      <a16:colId xmlns:a16="http://schemas.microsoft.com/office/drawing/2014/main" val="249991618"/>
                    </a:ext>
                  </a:extLst>
                </a:gridCol>
              </a:tblGrid>
              <a:tr h="376774">
                <a:tc gridSpan="2">
                  <a:txBody>
                    <a:bodyPr/>
                    <a:lstStyle/>
                    <a:p>
                      <a:pPr marL="0" marR="0">
                        <a:lnSpc>
                          <a:spcPct val="107000"/>
                        </a:lnSpc>
                        <a:spcBef>
                          <a:spcPts val="0"/>
                        </a:spcBef>
                        <a:spcAft>
                          <a:spcPts val="0"/>
                        </a:spcAft>
                      </a:pPr>
                      <a:r>
                        <a:rPr lang="en-US" sz="1600" b="1" u="sng" dirty="0">
                          <a:solidFill>
                            <a:srgbClr val="00B0F0"/>
                          </a:solidFill>
                          <a:effectLst/>
                          <a:latin typeface="+mn-lt"/>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DISCLOSURE OF INVESTIGATIONS AND OTHER ACTIONS INVOLVING VENDOR </a:t>
                      </a:r>
                      <a:r>
                        <a:rPr lang="en-US" sz="1600" b="1" dirty="0">
                          <a:solidFill>
                            <a:srgbClr val="00B0F0"/>
                          </a:solidFill>
                          <a:effectLst/>
                          <a:latin typeface="+mn-lt"/>
                          <a:ea typeface="Calibri" panose="020F0502020204030204" pitchFamily="34" charset="0"/>
                          <a:cs typeface="Times New Roman" panose="02020603050405020304" pitchFamily="18" charset="0"/>
                        </a:rPr>
                        <a:t> </a:t>
                      </a:r>
                      <a:r>
                        <a:rPr lang="en-US" sz="1600" b="1" dirty="0">
                          <a:solidFill>
                            <a:schemeClr val="tx1"/>
                          </a:solidFill>
                          <a:effectLst/>
                          <a:latin typeface="+mn-lt"/>
                          <a:ea typeface="Calibri" panose="020F0502020204030204" pitchFamily="34" charset="0"/>
                          <a:cs typeface="Times New Roman" panose="02020603050405020304" pitchFamily="18" charset="0"/>
                        </a:rPr>
                        <a:t>(</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§4.4.2.2)</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890427467"/>
                  </a:ext>
                </a:extLst>
              </a:tr>
              <a:tr h="524241">
                <a:tc gridSpan="2">
                  <a:txBody>
                    <a:bodyPr/>
                    <a:lstStyle/>
                    <a:p>
                      <a:pPr marL="0" marR="0">
                        <a:lnSpc>
                          <a:spcPct val="107000"/>
                        </a:lnSpc>
                        <a:spcBef>
                          <a:spcPts val="0"/>
                        </a:spcBef>
                        <a:spcAft>
                          <a:spcPts val="0"/>
                        </a:spcAft>
                      </a:pPr>
                      <a:r>
                        <a:rPr lang="en-US" sz="1600" b="1" u="sng" dirty="0">
                          <a:solidFill>
                            <a:schemeClr val="tx1"/>
                          </a:solidFill>
                          <a:effectLst/>
                          <a:latin typeface="+mn-lt"/>
                          <a:ea typeface="Calibri" panose="020F0502020204030204" pitchFamily="34" charset="0"/>
                          <a:cs typeface="Times New Roman" panose="02020603050405020304" pitchFamily="18" charset="0"/>
                        </a:rPr>
                        <a:t>PROOF OF BUSINESS REGISTRATION</a:t>
                      </a:r>
                      <a:endParaRPr lang="en-US" sz="1600" dirty="0">
                        <a:solidFill>
                          <a:schemeClr val="tx1"/>
                        </a:solidFill>
                        <a:effectLst/>
                        <a:latin typeface="+mn-lt"/>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600" b="1" u="sng" dirty="0">
                          <a:solidFill>
                            <a:schemeClr val="tx1"/>
                          </a:solidFill>
                          <a:effectLst/>
                          <a:latin typeface="+mn-lt"/>
                          <a:ea typeface="Calibri" panose="020F0502020204030204" pitchFamily="34" charset="0"/>
                          <a:cs typeface="Times New Roman" panose="02020603050405020304" pitchFamily="18" charset="0"/>
                        </a:rPr>
                        <a:t>You may register your business </a:t>
                      </a:r>
                      <a:r>
                        <a:rPr lang="en-US" sz="1600" b="1" u="sng" dirty="0">
                          <a:solidFill>
                            <a:srgbClr val="00B0F0"/>
                          </a:solidFill>
                          <a:effectLst/>
                          <a:latin typeface="+mn-l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mn-lt"/>
                          <a:ea typeface="Calibri" panose="020F0502020204030204" pitchFamily="34" charset="0"/>
                          <a:cs typeface="Times New Roman" panose="02020603050405020304" pitchFamily="18" charset="0"/>
                        </a:rPr>
                        <a:t> or obtain a copy of the Business Registration Certificate </a:t>
                      </a:r>
                      <a:r>
                        <a:rPr lang="en-US" sz="1600" b="1" u="sng" dirty="0">
                          <a:solidFill>
                            <a:schemeClr val="tx1"/>
                          </a:solidFill>
                          <a:effectLst/>
                          <a:latin typeface="+mn-l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HERE</a:t>
                      </a:r>
                      <a:r>
                        <a:rPr lang="en-US" sz="1600" b="1" u="sng" dirty="0">
                          <a:solidFill>
                            <a:schemeClr val="tx1"/>
                          </a:solidFill>
                          <a:effectLst/>
                          <a:latin typeface="+mn-lt"/>
                          <a:ea typeface="Calibri" panose="020F0502020204030204" pitchFamily="34" charset="0"/>
                          <a:cs typeface="Times New Roman" panose="02020603050405020304" pitchFamily="18" charset="0"/>
                        </a:rPr>
                        <a:t>.</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4223718484"/>
                  </a:ext>
                </a:extLst>
              </a:tr>
              <a:tr h="376774">
                <a:tc gridSpan="2">
                  <a:txBody>
                    <a:bodyPr/>
                    <a:lstStyle/>
                    <a:p>
                      <a:pPr marL="0" marR="0">
                        <a:lnSpc>
                          <a:spcPct val="107000"/>
                        </a:lnSpc>
                        <a:spcBef>
                          <a:spcPts val="0"/>
                        </a:spcBef>
                        <a:spcAft>
                          <a:spcPts val="0"/>
                        </a:spcAft>
                      </a:pPr>
                      <a:r>
                        <a:rPr lang="en-US" sz="1600" b="1" dirty="0">
                          <a:solidFill>
                            <a:schemeClr val="tx1"/>
                          </a:solidFill>
                          <a:effectLst/>
                          <a:latin typeface="+mn-lt"/>
                          <a:ea typeface="Calibri" panose="020F0502020204030204" pitchFamily="34" charset="0"/>
                          <a:cs typeface="Times New Roman" panose="02020603050405020304" pitchFamily="18" charset="0"/>
                        </a:rPr>
                        <a:t>CERTIFICATE OF INSURANCE / ACORD</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73414516"/>
                  </a:ext>
                </a:extLst>
              </a:tr>
              <a:tr h="524241">
                <a:tc gridSpan="2">
                  <a:txBody>
                    <a:bodyPr/>
                    <a:lstStyle/>
                    <a:p>
                      <a:pPr marL="0" marR="0">
                        <a:lnSpc>
                          <a:spcPct val="107000"/>
                        </a:lnSpc>
                        <a:spcBef>
                          <a:spcPts val="0"/>
                        </a:spcBef>
                        <a:spcAft>
                          <a:spcPts val="0"/>
                        </a:spcAft>
                      </a:pPr>
                      <a:r>
                        <a:rPr lang="en-US" sz="1600" b="1" u="sng" dirty="0">
                          <a:solidFill>
                            <a:srgbClr val="00B0F0"/>
                          </a:solidFill>
                          <a:effectLst/>
                          <a:latin typeface="+mn-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TWO-YEAR CHAPTER 51/EXECUTIVE ORDER 117 VENDOR CERTIFICATION AND DISCLOSURE OF POLITICAL CONTRIBUTIONS</a:t>
                      </a:r>
                      <a:r>
                        <a:rPr lang="en-US" sz="1600" b="1" dirty="0">
                          <a:solidFill>
                            <a:srgbClr val="00B0F0"/>
                          </a:solidFill>
                          <a:effectLst/>
                          <a:latin typeface="+mn-lt"/>
                          <a:ea typeface="Calibri" panose="020F0502020204030204" pitchFamily="34" charset="0"/>
                          <a:cs typeface="Times New Roman" panose="02020603050405020304" pitchFamily="18" charset="0"/>
                        </a:rPr>
                        <a:t> </a:t>
                      </a:r>
                      <a:r>
                        <a:rPr lang="en-US" sz="1600" dirty="0">
                          <a:solidFill>
                            <a:schemeClr val="tx1"/>
                          </a:solidFill>
                          <a:effectLst/>
                          <a:latin typeface="+mn-lt"/>
                          <a:ea typeface="Calibri" panose="020F0502020204030204" pitchFamily="34" charset="0"/>
                          <a:cs typeface="Times New Roman" panose="02020603050405020304" pitchFamily="18" charset="0"/>
                        </a:rPr>
                        <a:t>(</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§7.1.1)</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663720492"/>
                  </a:ext>
                </a:extLst>
              </a:tr>
              <a:tr h="524241">
                <a:tc gridSpan="2">
                  <a:txBody>
                    <a:bodyPr/>
                    <a:lstStyle/>
                    <a:p>
                      <a:pPr marL="0" marR="0">
                        <a:lnSpc>
                          <a:spcPct val="107000"/>
                        </a:lnSpc>
                        <a:spcBef>
                          <a:spcPts val="0"/>
                        </a:spcBef>
                        <a:spcAft>
                          <a:spcPts val="0"/>
                        </a:spcAft>
                      </a:pPr>
                      <a:r>
                        <a:rPr lang="en-US" sz="1600" b="1" dirty="0">
                          <a:solidFill>
                            <a:schemeClr val="tx1"/>
                          </a:solidFill>
                          <a:effectLst/>
                          <a:latin typeface="+mn-lt"/>
                          <a:ea typeface="Calibri" panose="020F0502020204030204" pitchFamily="34" charset="0"/>
                          <a:cs typeface="Times New Roman" panose="02020603050405020304" pitchFamily="18" charset="0"/>
                        </a:rPr>
                        <a:t>AFFIRMATIVE ACTION COMPLIANCE </a:t>
                      </a:r>
                      <a:r>
                        <a:rPr lang="en-US" sz="1600" dirty="0">
                          <a:solidFill>
                            <a:schemeClr val="tx1"/>
                          </a:solidFill>
                          <a:effectLst/>
                          <a:latin typeface="+mn-lt"/>
                          <a:ea typeface="Calibri" panose="020F0502020204030204" pitchFamily="34" charset="0"/>
                          <a:cs typeface="Times New Roman" panose="02020603050405020304" pitchFamily="18" charset="0"/>
                        </a:rPr>
                        <a:t>(</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§7.1.3)</a:t>
                      </a:r>
                      <a:endParaRPr lang="en-US" sz="1600" dirty="0">
                        <a:solidFill>
                          <a:schemeClr val="tx1"/>
                        </a:solidFill>
                        <a:effectLst/>
                        <a:latin typeface="+mn-lt"/>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600" b="1" dirty="0">
                          <a:solidFill>
                            <a:schemeClr val="tx1"/>
                          </a:solidFill>
                          <a:effectLst/>
                          <a:latin typeface="+mn-lt"/>
                          <a:ea typeface="Calibri" panose="020F0502020204030204" pitchFamily="34" charset="0"/>
                          <a:cs typeface="Times New Roman" panose="02020603050405020304" pitchFamily="18" charset="0"/>
                        </a:rPr>
                        <a:t>Submit one of the following:</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297020282"/>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dirty="0">
                          <a:solidFill>
                            <a:schemeClr val="tx1"/>
                          </a:solidFill>
                          <a:effectLst/>
                          <a:latin typeface="+mn-lt"/>
                          <a:ea typeface="Calibri" panose="020F0502020204030204" pitchFamily="34" charset="0"/>
                          <a:cs typeface="Times New Roman" panose="02020603050405020304" pitchFamily="18" charset="0"/>
                        </a:rPr>
                        <a:t>NEW JERSEY CERTIFICATE OF EMPLOYEE INFORMATION REPORT</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555348955"/>
                  </a:ext>
                </a:extLst>
              </a:tr>
              <a:tr h="524241">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dirty="0">
                          <a:solidFill>
                            <a:schemeClr val="tx1"/>
                          </a:solidFill>
                          <a:effectLst/>
                          <a:latin typeface="+mn-lt"/>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a:t>
                      </a:r>
                      <a:r>
                        <a:rPr lang="en-US" sz="16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submission)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0" marR="0" marT="0" marB="0" anchor="ctr">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4276106"/>
                  </a:ext>
                </a:extLst>
              </a:tr>
              <a:tr h="376774">
                <a:tc>
                  <a:txBody>
                    <a:bodyPr/>
                    <a:lstStyle/>
                    <a:p>
                      <a:pPr marL="342900" marR="0" lvl="0" indent="-342900">
                        <a:lnSpc>
                          <a:spcPct val="107000"/>
                        </a:lnSpc>
                        <a:spcBef>
                          <a:spcPts val="0"/>
                        </a:spcBef>
                        <a:spcAft>
                          <a:spcPts val="0"/>
                        </a:spcAft>
                        <a:buFont typeface="Symbol" panose="05050102010706020507" pitchFamily="18" charset="2"/>
                        <a:buChar char=""/>
                      </a:pPr>
                      <a:r>
                        <a:rPr lang="en-US" sz="1600" b="1" u="sng" dirty="0">
                          <a:solidFill>
                            <a:srgbClr val="00B0F0"/>
                          </a:solidFill>
                          <a:effectLst/>
                          <a:latin typeface="+mn-lt"/>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AFFIRMATIVE ACTION EMPLOYEE INFORMATION REPORT (FORM AA302)</a:t>
                      </a:r>
                      <a:endParaRPr lang="en-US" sz="1600" dirty="0">
                        <a:solidFill>
                          <a:srgbClr val="00B0F0"/>
                        </a:solidFill>
                        <a:effectLst/>
                        <a:latin typeface="+mn-lt"/>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marL="0" marR="0" marT="0" marB="0" anchor="ctr">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2504115"/>
                  </a:ext>
                </a:extLst>
              </a:tr>
              <a:tr h="376774">
                <a:tc gridSpan="2">
                  <a:txBody>
                    <a:bodyPr/>
                    <a:lstStyle/>
                    <a:p>
                      <a:pPr marL="0" marR="0">
                        <a:lnSpc>
                          <a:spcPct val="107000"/>
                        </a:lnSpc>
                        <a:spcBef>
                          <a:spcPts val="0"/>
                        </a:spcBef>
                        <a:spcAft>
                          <a:spcPts val="0"/>
                        </a:spcAft>
                      </a:pPr>
                      <a:r>
                        <a:rPr lang="en-US" sz="1600" b="1" u="sng" dirty="0">
                          <a:solidFill>
                            <a:srgbClr val="00B0F0"/>
                          </a:solidFill>
                          <a:effectLst/>
                          <a:latin typeface="+mn-lt"/>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SOURCE DISCLOSURE FORM</a:t>
                      </a:r>
                      <a:r>
                        <a:rPr lang="en-US" sz="1600" b="1" dirty="0">
                          <a:solidFill>
                            <a:srgbClr val="00B0F0"/>
                          </a:solidFill>
                          <a:effectLst/>
                          <a:latin typeface="+mn-lt"/>
                          <a:ea typeface="Calibri" panose="020F0502020204030204" pitchFamily="34" charset="0"/>
                          <a:cs typeface="Times New Roman" panose="02020603050405020304" pitchFamily="18" charset="0"/>
                        </a:rPr>
                        <a:t> </a:t>
                      </a:r>
                      <a:r>
                        <a:rPr lang="en-US" sz="1600" dirty="0">
                          <a:solidFill>
                            <a:schemeClr val="tx1"/>
                          </a:solidFill>
                          <a:effectLst/>
                          <a:latin typeface="+mn-lt"/>
                          <a:ea typeface="Calibri" panose="020F0502020204030204" pitchFamily="34" charset="0"/>
                          <a:cs typeface="Times New Roman" panose="02020603050405020304" pitchFamily="18" charset="0"/>
                        </a:rPr>
                        <a:t>(</a:t>
                      </a:r>
                      <a:r>
                        <a:rPr lang="en-US" sz="1600" b="1" i="1" dirty="0">
                          <a:solidFill>
                            <a:schemeClr val="tx1"/>
                          </a:solidFill>
                          <a:effectLst/>
                          <a:latin typeface="+mn-lt"/>
                          <a:ea typeface="Calibri" panose="020F0502020204030204" pitchFamily="34" charset="0"/>
                          <a:cs typeface="Times New Roman" panose="02020603050405020304" pitchFamily="18" charset="0"/>
                        </a:rPr>
                        <a:t>Bid Solicitation §§4.4.2.3 and 7.1.2)</a:t>
                      </a:r>
                      <a:endParaRPr lang="en-US" sz="1600" dirty="0">
                        <a:solidFill>
                          <a:schemeClr val="tx1"/>
                        </a:solidFill>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961947625"/>
                  </a:ext>
                </a:extLst>
              </a:tr>
              <a:tr h="376774">
                <a:tc gridSpan="2">
                  <a:txBody>
                    <a:bodyPr/>
                    <a:lstStyle/>
                    <a:p>
                      <a:pPr marL="0" marR="0" lvl="0" indent="0" algn="l" defTabSz="457200" rtl="0" eaLnBrk="1" fontAlgn="auto" latinLnBrk="0" hangingPunct="1">
                        <a:lnSpc>
                          <a:spcPct val="107000"/>
                        </a:lnSpc>
                        <a:spcBef>
                          <a:spcPts val="0"/>
                        </a:spcBef>
                        <a:spcAft>
                          <a:spcPts val="0"/>
                        </a:spcAft>
                        <a:buClrTx/>
                        <a:buSzTx/>
                        <a:buFont typeface="Arial" panose="020B0604020202020204" pitchFamily="34" charset="0"/>
                        <a:buNone/>
                        <a:tabLst/>
                        <a:defRPr/>
                      </a:pPr>
                      <a:r>
                        <a:rPr lang="en-US" sz="1600" b="1" i="0" u="sng" dirty="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rPr>
                        <a:t>COOPERATIVE</a:t>
                      </a:r>
                      <a:r>
                        <a:rPr lang="en-US" sz="1600" b="1" i="0" u="sng" baseline="0" dirty="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rPr>
                        <a:t> PURCHASING FORM</a:t>
                      </a:r>
                      <a:r>
                        <a:rPr lang="en-US" sz="1600" b="1" i="0" u="none" baseline="0" dirty="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rPr>
                        <a:t> </a:t>
                      </a:r>
                      <a:r>
                        <a:rPr lang="en-US" sz="1600" u="none" dirty="0">
                          <a:solidFill>
                            <a:schemeClr val="tx1"/>
                          </a:solidFill>
                          <a:effectLst/>
                          <a:latin typeface="+mn-lt"/>
                          <a:ea typeface="Calibri" panose="020F0502020204030204" pitchFamily="34" charset="0"/>
                          <a:cs typeface="Times New Roman" panose="02020603050405020304" pitchFamily="18" charset="0"/>
                        </a:rPr>
                        <a:t>(</a:t>
                      </a:r>
                      <a:r>
                        <a:rPr lang="en-US" sz="1600" b="1" i="1" u="none" dirty="0">
                          <a:solidFill>
                            <a:schemeClr val="tx1"/>
                          </a:solidFill>
                          <a:effectLst/>
                          <a:latin typeface="+mn-lt"/>
                          <a:ea typeface="Calibri" panose="020F0502020204030204" pitchFamily="34" charset="0"/>
                          <a:cs typeface="Times New Roman" panose="02020603050405020304" pitchFamily="18" charset="0"/>
                        </a:rPr>
                        <a:t>Bid</a:t>
                      </a:r>
                      <a:r>
                        <a:rPr lang="en-US" sz="1600" b="1" i="1" dirty="0">
                          <a:solidFill>
                            <a:schemeClr val="tx1"/>
                          </a:solidFill>
                          <a:effectLst/>
                          <a:latin typeface="+mn-lt"/>
                          <a:ea typeface="Calibri" panose="020F0502020204030204" pitchFamily="34" charset="0"/>
                          <a:cs typeface="Times New Roman" panose="02020603050405020304" pitchFamily="18" charset="0"/>
                        </a:rPr>
                        <a:t> Solicitation §4.4.6)</a:t>
                      </a:r>
                      <a:endParaRPr lang="en-US" sz="1600" dirty="0">
                        <a:solidFill>
                          <a:schemeClr val="tx1"/>
                        </a:solidFill>
                        <a:effectLst/>
                        <a:latin typeface="+mn-lt"/>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Font typeface="Arial" panose="020B0604020202020204" pitchFamily="34" charset="0"/>
                        <a:buNone/>
                      </a:pPr>
                      <a:endParaRPr lang="en-US" sz="1600" b="1" i="0" u="sng" dirty="0">
                        <a:solidFill>
                          <a:schemeClr val="bg2">
                            <a:lumMod val="60000"/>
                            <a:lumOff val="40000"/>
                          </a:schemeClr>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615306993"/>
                  </a:ext>
                </a:extLst>
              </a:tr>
            </a:tbl>
          </a:graphicData>
        </a:graphic>
      </p:graphicFrame>
    </p:spTree>
    <p:extLst>
      <p:ext uri="{BB962C8B-B14F-4D97-AF65-F5344CB8AC3E}">
        <p14:creationId xmlns:p14="http://schemas.microsoft.com/office/powerpoint/2010/main" val="3331140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A2E28-C51A-43DF-9AD9-554B904C54D5}"/>
              </a:ext>
            </a:extLst>
          </p:cNvPr>
          <p:cNvSpPr>
            <a:spLocks noGrp="1"/>
          </p:cNvSpPr>
          <p:nvPr>
            <p:ph type="title"/>
          </p:nvPr>
        </p:nvSpPr>
        <p:spPr>
          <a:xfrm>
            <a:off x="646111" y="452718"/>
            <a:ext cx="9404723" cy="982187"/>
          </a:xfrm>
        </p:spPr>
        <p:txBody>
          <a:bodyPr/>
          <a:lstStyle/>
          <a:p>
            <a:pPr algn="ctr"/>
            <a:r>
              <a:rPr lang="en-US" sz="2400" b="1" dirty="0"/>
              <a:t>Small Business Registration for Set-Aside Blanket P.O. </a:t>
            </a:r>
            <a:br>
              <a:rPr lang="en-US" sz="2400" b="1" dirty="0"/>
            </a:br>
            <a:r>
              <a:rPr lang="en-US" sz="2400" b="1" dirty="0"/>
              <a:t>Section 4.4.1.4</a:t>
            </a:r>
          </a:p>
        </p:txBody>
      </p:sp>
      <p:sp>
        <p:nvSpPr>
          <p:cNvPr id="3" name="Content Placeholder 2">
            <a:extLst>
              <a:ext uri="{FF2B5EF4-FFF2-40B4-BE49-F238E27FC236}">
                <a16:creationId xmlns:a16="http://schemas.microsoft.com/office/drawing/2014/main" id="{1BF5D953-72E6-4080-BEC5-201C01EF73E6}"/>
              </a:ext>
            </a:extLst>
          </p:cNvPr>
          <p:cNvSpPr>
            <a:spLocks noGrp="1"/>
          </p:cNvSpPr>
          <p:nvPr>
            <p:ph idx="1"/>
          </p:nvPr>
        </p:nvSpPr>
        <p:spPr>
          <a:xfrm>
            <a:off x="1103312" y="1630887"/>
            <a:ext cx="9630337" cy="4530762"/>
          </a:xfrm>
        </p:spPr>
        <p:txBody>
          <a:bodyPr>
            <a:normAutofit lnSpcReduction="10000"/>
          </a:bodyPr>
          <a:lstStyle/>
          <a:p>
            <a:pPr marL="1371600" marR="0" lvl="3" indent="0" fontAlgn="base">
              <a:spcBef>
                <a:spcPts val="0"/>
              </a:spcBef>
              <a:spcAft>
                <a:spcPts val="0"/>
              </a:spcAft>
              <a:buClr>
                <a:srgbClr val="000000"/>
              </a:buClr>
              <a:buNone/>
            </a:pPr>
            <a:r>
              <a:rPr lang="en-US" sz="1600" b="1" u="sng" strike="noStrike" kern="0" cap="all" spc="0" dirty="0">
                <a:ln>
                  <a:noFill/>
                </a:ln>
                <a:effectLst>
                  <a:glow>
                    <a:srgbClr val="000000"/>
                  </a:glow>
                  <a:outerShdw sx="0" sy="0">
                    <a:srgbClr val="000000"/>
                  </a:outerShdw>
                  <a:reflection stA="0" endPos="0" fadeDir="0" sx="0" sy="0"/>
                </a:effectLst>
                <a:latin typeface="+mn-lt"/>
              </a:rPr>
              <a:t>Section 4.4.1.4 - SMALL BUSINESS SET-ASIDE BLANKET P.O.</a:t>
            </a:r>
          </a:p>
          <a:p>
            <a:pPr marL="0" marR="0" indent="0" algn="just">
              <a:spcBef>
                <a:spcPts val="0"/>
              </a:spcBef>
              <a:spcAft>
                <a:spcPts val="0"/>
              </a:spcAft>
              <a:buNone/>
            </a:pPr>
            <a:endParaRPr lang="en-US" sz="1600" dirty="0">
              <a:effectLst/>
              <a:latin typeface="+mn-lt"/>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Pursuant to the provisions of </a:t>
            </a:r>
            <a:r>
              <a:rPr lang="en-US" sz="1600" u="sng" dirty="0">
                <a:effectLst/>
                <a:latin typeface="+mn-lt"/>
                <a:ea typeface="Times New Roman" panose="02020603050405020304" pitchFamily="18" charset="0"/>
                <a:cs typeface="Times New Roman" panose="02020603050405020304" pitchFamily="18" charset="0"/>
              </a:rPr>
              <a:t>N.J.S.A.</a:t>
            </a:r>
            <a:r>
              <a:rPr lang="en-US" sz="1600" dirty="0">
                <a:effectLst/>
                <a:latin typeface="+mn-lt"/>
                <a:ea typeface="Times New Roman" panose="02020603050405020304" pitchFamily="18" charset="0"/>
                <a:cs typeface="Times New Roman" panose="02020603050405020304" pitchFamily="18" charset="0"/>
              </a:rPr>
              <a:t> 52:32-17</a:t>
            </a:r>
            <a:r>
              <a:rPr lang="en-US" sz="1600" b="1" dirty="0">
                <a:effectLst/>
                <a:latin typeface="+mn-lt"/>
                <a:ea typeface="Times New Roman" panose="02020603050405020304" pitchFamily="18" charset="0"/>
                <a:cs typeface="Times New Roman" panose="02020603050405020304" pitchFamily="18" charset="0"/>
              </a:rPr>
              <a:t> </a:t>
            </a:r>
            <a:r>
              <a:rPr lang="en-US" sz="1600" dirty="0">
                <a:effectLst/>
                <a:latin typeface="+mn-lt"/>
                <a:ea typeface="Times New Roman" panose="02020603050405020304" pitchFamily="18" charset="0"/>
                <a:cs typeface="Times New Roman" panose="02020603050405020304" pitchFamily="18" charset="0"/>
              </a:rPr>
              <a:t>and </a:t>
            </a:r>
            <a:r>
              <a:rPr lang="en-US" sz="1600" u="sng" dirty="0">
                <a:effectLst/>
                <a:latin typeface="+mn-lt"/>
                <a:ea typeface="Times New Roman" panose="02020603050405020304" pitchFamily="18" charset="0"/>
                <a:cs typeface="Times New Roman" panose="02020603050405020304" pitchFamily="18" charset="0"/>
              </a:rPr>
              <a:t>N.J.A.C.</a:t>
            </a:r>
            <a:r>
              <a:rPr lang="en-US" sz="1600" dirty="0">
                <a:effectLst/>
                <a:latin typeface="+mn-lt"/>
                <a:ea typeface="Times New Roman" panose="02020603050405020304" pitchFamily="18" charset="0"/>
                <a:cs typeface="Times New Roman" panose="02020603050405020304" pitchFamily="18" charset="0"/>
              </a:rPr>
              <a:t> 17:13 this is a full Set-Aside Blanket P.O. for </a:t>
            </a:r>
            <a:r>
              <a:rPr lang="en-US" sz="1600" b="1" dirty="0">
                <a:effectLst/>
                <a:latin typeface="+mn-lt"/>
                <a:ea typeface="Times New Roman" panose="02020603050405020304" pitchFamily="18" charset="0"/>
                <a:cs typeface="Times New Roman" panose="02020603050405020304" pitchFamily="18" charset="0"/>
              </a:rPr>
              <a:t>Category I, II, or III </a:t>
            </a:r>
            <a:r>
              <a:rPr lang="en-US" sz="1600" dirty="0">
                <a:effectLst/>
                <a:latin typeface="+mn-lt"/>
                <a:ea typeface="Times New Roman" panose="02020603050405020304" pitchFamily="18" charset="0"/>
                <a:cs typeface="Times New Roman" panose="02020603050405020304" pitchFamily="18" charset="0"/>
              </a:rPr>
              <a:t>for Small Businesses.  </a:t>
            </a:r>
          </a:p>
          <a:p>
            <a:pPr marL="0" marR="0" indent="0" algn="just">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 </a:t>
            </a:r>
          </a:p>
          <a:p>
            <a:pPr marL="0" marR="0" indent="0" algn="just">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The Vendor {Bidder} </a:t>
            </a:r>
            <a:r>
              <a:rPr lang="en-US" sz="1600" u="sng" dirty="0">
                <a:effectLst/>
                <a:latin typeface="+mn-lt"/>
                <a:ea typeface="Times New Roman" panose="02020603050405020304" pitchFamily="18" charset="0"/>
                <a:cs typeface="Times New Roman" panose="02020603050405020304" pitchFamily="18" charset="0"/>
              </a:rPr>
              <a:t>must be registered as a qualifying small business </a:t>
            </a:r>
            <a:r>
              <a:rPr lang="en-US" sz="1600" dirty="0">
                <a:effectLst/>
                <a:latin typeface="+mn-lt"/>
                <a:ea typeface="Times New Roman" panose="02020603050405020304" pitchFamily="18" charset="0"/>
                <a:cs typeface="Times New Roman" panose="02020603050405020304" pitchFamily="18" charset="0"/>
              </a:rPr>
              <a:t>with the Division of Revenue and Enterprise Services, Small Business Registration and M/WBE Certification Services Unit </a:t>
            </a:r>
            <a:r>
              <a:rPr lang="en-US" sz="1600" u="sng" dirty="0">
                <a:effectLst/>
                <a:latin typeface="+mn-lt"/>
                <a:ea typeface="Times New Roman" panose="02020603050405020304" pitchFamily="18" charset="0"/>
                <a:cs typeface="Times New Roman" panose="02020603050405020304" pitchFamily="18" charset="0"/>
              </a:rPr>
              <a:t>by the date the Quote is received and opened</a:t>
            </a:r>
            <a:r>
              <a:rPr lang="en-US" sz="1600" dirty="0">
                <a:effectLst/>
                <a:latin typeface="+mn-lt"/>
                <a:ea typeface="Times New Roman" panose="02020603050405020304" pitchFamily="18" charset="0"/>
                <a:cs typeface="Times New Roman" panose="02020603050405020304" pitchFamily="18" charset="0"/>
              </a:rPr>
              <a:t>.  Evidence that the Vendor {Bidder} has registered as a small business should be submitted with the Quote. Vendors {Bidders} should verify its Small, Minority, Veteran, and Women Owned Business Certification status on the “Maintain Terms and Categories” Tab within its profile in </a:t>
            </a:r>
            <a:r>
              <a:rPr lang="en-US" sz="1600" b="1" i="1" dirty="0">
                <a:effectLst/>
                <a:latin typeface="+mn-lt"/>
                <a:ea typeface="Times New Roman" panose="02020603050405020304" pitchFamily="18" charset="0"/>
                <a:cs typeface="Arial" panose="020B0604020202020204" pitchFamily="34" charset="0"/>
              </a:rPr>
              <a:t>NJSTART</a:t>
            </a:r>
            <a:r>
              <a:rPr lang="en-US" sz="1600" dirty="0">
                <a:effectLst/>
                <a:latin typeface="+mn-lt"/>
                <a:ea typeface="Times New Roman" panose="02020603050405020304" pitchFamily="18" charset="0"/>
                <a:cs typeface="Times New Roman" panose="02020603050405020304" pitchFamily="18" charset="0"/>
              </a:rPr>
              <a:t>. In the event of an issue with a Vendor’s {Bidder’s} Small, Minority, Veteran, and Women Owned Business Certification status, </a:t>
            </a:r>
            <a:r>
              <a:rPr lang="en-US" sz="1600" b="1" i="1" dirty="0">
                <a:effectLst/>
                <a:latin typeface="+mn-lt"/>
                <a:ea typeface="Times New Roman" panose="02020603050405020304" pitchFamily="18" charset="0"/>
                <a:cs typeface="Arial" panose="020B0604020202020204" pitchFamily="34" charset="0"/>
              </a:rPr>
              <a:t>NJSTART</a:t>
            </a:r>
            <a:r>
              <a:rPr lang="en-US" sz="1600" dirty="0">
                <a:effectLst/>
                <a:latin typeface="+mn-lt"/>
                <a:ea typeface="Times New Roman" panose="02020603050405020304" pitchFamily="18" charset="0"/>
                <a:cs typeface="Times New Roman" panose="02020603050405020304" pitchFamily="18" charset="0"/>
              </a:rPr>
              <a:t> provides a link to take corrective action.</a:t>
            </a:r>
          </a:p>
          <a:p>
            <a:pPr marL="0" indent="0">
              <a:buNone/>
            </a:pPr>
            <a:r>
              <a:rPr lang="en-US" sz="1600" dirty="0">
                <a:effectLst/>
                <a:latin typeface="+mn-lt"/>
                <a:ea typeface="Times New Roman" panose="02020603050405020304" pitchFamily="18" charset="0"/>
                <a:cs typeface="Times New Roman" panose="02020603050405020304" pitchFamily="18" charset="0"/>
              </a:rPr>
              <a:t>The Vendor {Bidder} should provide, as part of its response to this Bid Solicitation, proof of its current registration as a qualifying small business with the New Jersey Division of Revenue and Enterprise Services, Small Business Registration and M/WBE Certification Services Unit.  Information, registration requirements and application are available by contacting the agency at:</a:t>
            </a:r>
          </a:p>
          <a:p>
            <a:endParaRPr lang="en-US" dirty="0"/>
          </a:p>
        </p:txBody>
      </p:sp>
    </p:spTree>
    <p:extLst>
      <p:ext uri="{BB962C8B-B14F-4D97-AF65-F5344CB8AC3E}">
        <p14:creationId xmlns:p14="http://schemas.microsoft.com/office/powerpoint/2010/main" val="3246033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1E0C0-68D9-4737-8DB3-B0C515BDD03A}"/>
              </a:ext>
            </a:extLst>
          </p:cNvPr>
          <p:cNvSpPr>
            <a:spLocks noGrp="1"/>
          </p:cNvSpPr>
          <p:nvPr>
            <p:ph type="title"/>
          </p:nvPr>
        </p:nvSpPr>
        <p:spPr>
          <a:xfrm>
            <a:off x="646111" y="452718"/>
            <a:ext cx="9404723" cy="1038457"/>
          </a:xfrm>
        </p:spPr>
        <p:txBody>
          <a:bodyPr/>
          <a:lstStyle/>
          <a:p>
            <a:pPr algn="ctr"/>
            <a:r>
              <a:rPr lang="en-US" sz="2400" b="1" dirty="0"/>
              <a:t>Small Business Registration for Set-Aside Blanket P.O. </a:t>
            </a:r>
            <a:br>
              <a:rPr lang="en-US" sz="2400" b="1" dirty="0"/>
            </a:br>
            <a:r>
              <a:rPr lang="en-US" sz="2400" b="1" dirty="0"/>
              <a:t>Section 4.4.1.4 - Continued</a:t>
            </a:r>
            <a:endParaRPr lang="en-US" sz="2400" dirty="0"/>
          </a:p>
        </p:txBody>
      </p:sp>
      <p:sp>
        <p:nvSpPr>
          <p:cNvPr id="3" name="Content Placeholder 2">
            <a:extLst>
              <a:ext uri="{FF2B5EF4-FFF2-40B4-BE49-F238E27FC236}">
                <a16:creationId xmlns:a16="http://schemas.microsoft.com/office/drawing/2014/main" id="{DEF31950-155C-4061-9AB3-1FCDB94C0D46}"/>
              </a:ext>
            </a:extLst>
          </p:cNvPr>
          <p:cNvSpPr>
            <a:spLocks noGrp="1"/>
          </p:cNvSpPr>
          <p:nvPr>
            <p:ph idx="1"/>
          </p:nvPr>
        </p:nvSpPr>
        <p:spPr/>
        <p:txBody>
          <a:bodyPr>
            <a:normAutofit/>
          </a:bodyPr>
          <a:lstStyle/>
          <a:p>
            <a:pPr marL="0" marR="0" indent="0" algn="ctr">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New Jersey Department of the Treasury</a:t>
            </a:r>
          </a:p>
          <a:p>
            <a:pPr marL="0" marR="0" indent="0" algn="ctr">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Division of Revenue and Enterprise Services</a:t>
            </a:r>
          </a:p>
          <a:p>
            <a:pPr marL="0" marR="0" indent="0" algn="ctr">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Small Business Registration and M/WBE Certification Services Unit</a:t>
            </a:r>
          </a:p>
          <a:p>
            <a:pPr marL="0" marR="0" indent="0" algn="ctr">
              <a:spcBef>
                <a:spcPts val="0"/>
              </a:spcBef>
              <a:spcAft>
                <a:spcPts val="0"/>
              </a:spcAft>
              <a:buNone/>
            </a:pPr>
            <a:r>
              <a:rPr lang="x-none" sz="1600" dirty="0">
                <a:effectLst/>
                <a:latin typeface="+mn-lt"/>
                <a:ea typeface="Times New Roman" panose="02020603050405020304" pitchFamily="18" charset="0"/>
                <a:cs typeface="Times New Roman" panose="02020603050405020304" pitchFamily="18" charset="0"/>
              </a:rPr>
              <a:t>PO Box 026</a:t>
            </a:r>
            <a:endParaRPr lang="en-US" sz="1600" dirty="0">
              <a:effectLst/>
              <a:latin typeface="+mn-lt"/>
              <a:ea typeface="Times New Roman" panose="02020603050405020304" pitchFamily="18" charset="0"/>
              <a:cs typeface="Times New Roman" panose="02020603050405020304" pitchFamily="18" charset="0"/>
            </a:endParaRPr>
          </a:p>
          <a:p>
            <a:pPr marL="0" marR="0" indent="0" algn="ctr">
              <a:spcBef>
                <a:spcPts val="0"/>
              </a:spcBef>
              <a:spcAft>
                <a:spcPts val="0"/>
              </a:spcAft>
              <a:buNone/>
            </a:pPr>
            <a:r>
              <a:rPr lang="x-none" sz="1600" dirty="0">
                <a:effectLst/>
                <a:latin typeface="+mn-lt"/>
                <a:ea typeface="Times New Roman" panose="02020603050405020304" pitchFamily="18" charset="0"/>
                <a:cs typeface="Times New Roman" panose="02020603050405020304" pitchFamily="18" charset="0"/>
              </a:rPr>
              <a:t>Trenton, NJ  08625-0026</a:t>
            </a:r>
            <a:endParaRPr lang="en-US" sz="1600" dirty="0">
              <a:effectLst/>
              <a:latin typeface="+mn-lt"/>
              <a:ea typeface="Times New Roman" panose="02020603050405020304" pitchFamily="18" charset="0"/>
              <a:cs typeface="Times New Roman" panose="02020603050405020304" pitchFamily="18" charset="0"/>
            </a:endParaRPr>
          </a:p>
          <a:p>
            <a:pPr marL="0" marR="0" indent="0" algn="ctr">
              <a:spcBef>
                <a:spcPts val="0"/>
              </a:spcBef>
              <a:spcAft>
                <a:spcPts val="0"/>
              </a:spcAft>
              <a:buNone/>
            </a:pPr>
            <a:r>
              <a:rPr lang="en-US" sz="1600" u="sng" dirty="0">
                <a:solidFill>
                  <a:srgbClr val="0000FF"/>
                </a:solidFill>
                <a:effectLst/>
                <a:latin typeface="+mn-lt"/>
                <a:ea typeface="Times New Roman" panose="02020603050405020304" pitchFamily="18" charset="0"/>
                <a:cs typeface="Times New Roman" panose="02020603050405020304" pitchFamily="18" charset="0"/>
                <a:hlinkClick r:id="rId2"/>
              </a:rPr>
              <a:t>https://www.nj.gov/njbusiness/contracting/sbsa/</a:t>
            </a:r>
            <a:endParaRPr lang="en-US" sz="1600" dirty="0">
              <a:effectLst/>
              <a:latin typeface="+mn-lt"/>
              <a:ea typeface="Times New Roman" panose="02020603050405020304" pitchFamily="18" charset="0"/>
              <a:cs typeface="Times New Roman" panose="02020603050405020304" pitchFamily="18" charset="0"/>
            </a:endParaRPr>
          </a:p>
          <a:p>
            <a:pPr marL="0" marR="0" indent="0" algn="just">
              <a:spcBef>
                <a:spcPts val="0"/>
              </a:spcBef>
              <a:spcAft>
                <a:spcPts val="0"/>
              </a:spcAft>
              <a:buNone/>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 </a:t>
            </a:r>
          </a:p>
          <a:p>
            <a:pPr marL="0" marR="0" indent="0" algn="just">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On-line application is available at:</a:t>
            </a:r>
          </a:p>
          <a:p>
            <a:pPr marL="0" marR="0" indent="0" algn="just">
              <a:spcBef>
                <a:spcPts val="0"/>
              </a:spcBef>
              <a:spcAft>
                <a:spcPts val="0"/>
              </a:spcAft>
              <a:buNone/>
            </a:pPr>
            <a:r>
              <a:rPr lang="en-US" sz="1600" dirty="0">
                <a:effectLst/>
                <a:latin typeface="+mn-lt"/>
                <a:ea typeface="Times New Roman" panose="02020603050405020304" pitchFamily="18" charset="0"/>
                <a:cs typeface="Times New Roman" panose="02020603050405020304" pitchFamily="18" charset="0"/>
              </a:rPr>
              <a:t> </a:t>
            </a:r>
          </a:p>
          <a:p>
            <a:pPr marL="0" marR="0" indent="0" algn="ctr">
              <a:spcBef>
                <a:spcPts val="0"/>
              </a:spcBef>
              <a:spcAft>
                <a:spcPts val="0"/>
              </a:spcAft>
              <a:buNone/>
            </a:pPr>
            <a:r>
              <a:rPr lang="en-US" sz="1600" u="sng" dirty="0">
                <a:solidFill>
                  <a:srgbClr val="0000FF"/>
                </a:solidFill>
                <a:effectLst/>
                <a:latin typeface="+mn-lt"/>
                <a:ea typeface="Times New Roman" panose="02020603050405020304" pitchFamily="18" charset="0"/>
                <a:cs typeface="Times New Roman" panose="02020603050405020304" pitchFamily="18" charset="0"/>
                <a:hlinkClick r:id="rId3"/>
              </a:rPr>
              <a:t>https://www.njportal.com/DOR/SBERegistry/</a:t>
            </a:r>
            <a:endParaRPr lang="en-US" sz="1600" dirty="0">
              <a:effectLst/>
              <a:latin typeface="+mn-lt"/>
              <a:ea typeface="Times New Roman" panose="02020603050405020304" pitchFamily="18" charset="0"/>
              <a:cs typeface="Times New Roman" panose="02020603050405020304" pitchFamily="18" charset="0"/>
            </a:endParaRPr>
          </a:p>
          <a:p>
            <a:pPr marL="0" marR="68580" indent="0" algn="just">
              <a:spcBef>
                <a:spcPts val="0"/>
              </a:spcBef>
              <a:spcAft>
                <a:spcPts val="0"/>
              </a:spcAft>
              <a:buNone/>
            </a:pPr>
            <a:r>
              <a:rPr lang="en-US" sz="1600" dirty="0">
                <a:effectLst/>
                <a:latin typeface="+mn-lt"/>
                <a:ea typeface="MS Mincho" panose="02020609040205080304" pitchFamily="49" charset="-128"/>
                <a:cs typeface="Arial" panose="020B0604020202020204" pitchFamily="34" charset="0"/>
              </a:rPr>
              <a:t>** IF THE VENDOR {BIDDER/CONTRACTOR} HAS PREVIOUSLY REGISTERED OR BEEN CERTIFIED AS A SMALL BUSINESS ENTERPRISE, THE VENDOR {BIDDER} SHOULD ENSURE IT IS REGISTERED AND THAT ITS REGISTRATION IS ACTIVE WITH THE DIVISION OF REVENUE AND ENTERPRISE SERVICES, SMALL BUSINESS REGISTRATION AND M/WBE CERTIFICATION SERVICES UNIT, PRIOR TO THE QUOTE OPENING DATE, TO BE ELIGIBLE FOR AWARD.</a:t>
            </a:r>
            <a:endParaRPr lang="en-US" sz="1600" dirty="0">
              <a:effectLst/>
              <a:latin typeface="+mn-lt"/>
              <a:ea typeface="MS Mincho" panose="02020609040205080304" pitchFamily="49" charset="-128"/>
              <a:cs typeface="Times New Roman" panose="02020603050405020304" pitchFamily="18" charset="0"/>
            </a:endParaRPr>
          </a:p>
          <a:p>
            <a:endParaRPr lang="en-US" dirty="0"/>
          </a:p>
        </p:txBody>
      </p:sp>
    </p:spTree>
    <p:extLst>
      <p:ext uri="{BB962C8B-B14F-4D97-AF65-F5344CB8AC3E}">
        <p14:creationId xmlns:p14="http://schemas.microsoft.com/office/powerpoint/2010/main" val="545786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400" b="1" dirty="0"/>
              <a:t>State-Supplied Price Sheets</a:t>
            </a:r>
            <a:br>
              <a:rPr lang="en-US" sz="2400" dirty="0"/>
            </a:br>
            <a:r>
              <a:rPr lang="en-US" sz="2400" b="1" dirty="0"/>
              <a:t>T0084 – Automotive Glass Parts and Windshield Repair/Replacement</a:t>
            </a:r>
            <a:br>
              <a:rPr lang="en-US" sz="2400" b="1" dirty="0"/>
            </a:br>
            <a:endParaRPr lang="en-US" sz="2400" dirty="0"/>
          </a:p>
        </p:txBody>
      </p:sp>
      <p:sp>
        <p:nvSpPr>
          <p:cNvPr id="3" name="Content Placeholder 2"/>
          <p:cNvSpPr>
            <a:spLocks noGrp="1"/>
          </p:cNvSpPr>
          <p:nvPr>
            <p:ph idx="1"/>
          </p:nvPr>
        </p:nvSpPr>
        <p:spPr/>
        <p:txBody>
          <a:bodyPr>
            <a:normAutofit lnSpcReduction="10000"/>
          </a:bodyPr>
          <a:lstStyle/>
          <a:p>
            <a:r>
              <a:rPr lang="en-US" dirty="0"/>
              <a:t>There are five (5) separate price sheets for this Bid Solicitation. They are as follows: </a:t>
            </a:r>
          </a:p>
          <a:p>
            <a:endParaRPr lang="en-US" dirty="0"/>
          </a:p>
          <a:p>
            <a:pPr lvl="1">
              <a:buFont typeface="Wingdings" panose="05000000000000000000" pitchFamily="2" charset="2"/>
              <a:buChar char="v"/>
            </a:pPr>
            <a:r>
              <a:rPr lang="en-US" dirty="0"/>
              <a:t>Central Region;</a:t>
            </a:r>
          </a:p>
          <a:p>
            <a:pPr lvl="1">
              <a:buFont typeface="Wingdings" panose="05000000000000000000" pitchFamily="2" charset="2"/>
              <a:buChar char="v"/>
            </a:pPr>
            <a:r>
              <a:rPr lang="en-US" dirty="0"/>
              <a:t>North Region;</a:t>
            </a:r>
          </a:p>
          <a:p>
            <a:pPr lvl="1">
              <a:buFont typeface="Wingdings" panose="05000000000000000000" pitchFamily="2" charset="2"/>
              <a:buChar char="v"/>
            </a:pPr>
            <a:r>
              <a:rPr lang="en-US" dirty="0"/>
              <a:t>South Region;</a:t>
            </a:r>
          </a:p>
          <a:p>
            <a:pPr lvl="1">
              <a:buFont typeface="Wingdings" panose="05000000000000000000" pitchFamily="2" charset="2"/>
              <a:buChar char="v"/>
            </a:pPr>
            <a:r>
              <a:rPr lang="en-US" dirty="0"/>
              <a:t>Central Motor Pool (CMP); and</a:t>
            </a:r>
          </a:p>
          <a:p>
            <a:pPr lvl="1">
              <a:buFont typeface="Wingdings" panose="05000000000000000000" pitchFamily="2" charset="2"/>
              <a:buChar char="v"/>
            </a:pPr>
            <a:r>
              <a:rPr lang="en-US" dirty="0"/>
              <a:t>New Jersey State Police (NJSP).</a:t>
            </a:r>
          </a:p>
          <a:p>
            <a:endParaRPr lang="en-US" dirty="0"/>
          </a:p>
          <a:p>
            <a:pPr marL="0" indent="0">
              <a:buNone/>
            </a:pPr>
            <a:r>
              <a:rPr lang="en-US" dirty="0"/>
              <a:t>Vendors {Bidders} may submit Quotes and be eligible for any combination of Regions/Agencies.</a:t>
            </a:r>
          </a:p>
        </p:txBody>
      </p:sp>
    </p:spTree>
    <p:extLst>
      <p:ext uri="{BB962C8B-B14F-4D97-AF65-F5344CB8AC3E}">
        <p14:creationId xmlns:p14="http://schemas.microsoft.com/office/powerpoint/2010/main" val="838463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060" y="438430"/>
            <a:ext cx="11483978" cy="1304646"/>
          </a:xfrm>
        </p:spPr>
        <p:txBody>
          <a:bodyPr/>
          <a:lstStyle/>
          <a:p>
            <a:pPr algn="ctr"/>
            <a:r>
              <a:rPr lang="en-US" sz="2400" b="1" dirty="0"/>
              <a:t>State-Supplied Price Sheet</a:t>
            </a:r>
            <a:br>
              <a:rPr lang="en-US" dirty="0"/>
            </a:br>
            <a:r>
              <a:rPr lang="en-US" sz="2400" b="1" dirty="0"/>
              <a:t>T-0084 – Automotive Glass Parts and Windshield Repair/Replacement Central Region</a:t>
            </a:r>
          </a:p>
        </p:txBody>
      </p:sp>
      <p:pic>
        <p:nvPicPr>
          <p:cNvPr id="16" name="Content Placeholder 15"/>
          <p:cNvPicPr>
            <a:picLocks noGrp="1" noChangeAspect="1"/>
          </p:cNvPicPr>
          <p:nvPr>
            <p:ph idx="1"/>
          </p:nvPr>
        </p:nvPicPr>
        <p:blipFill>
          <a:blip r:embed="rId2"/>
          <a:stretch>
            <a:fillRect/>
          </a:stretch>
        </p:blipFill>
        <p:spPr>
          <a:xfrm>
            <a:off x="2170707" y="2028825"/>
            <a:ext cx="7839986" cy="4523050"/>
          </a:xfrm>
          <a:prstGeom prst="rect">
            <a:avLst/>
          </a:prstGeom>
        </p:spPr>
      </p:pic>
    </p:spTree>
    <p:extLst>
      <p:ext uri="{BB962C8B-B14F-4D97-AF65-F5344CB8AC3E}">
        <p14:creationId xmlns:p14="http://schemas.microsoft.com/office/powerpoint/2010/main" val="77152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711" y="452718"/>
            <a:ext cx="11060265" cy="1561820"/>
          </a:xfrm>
        </p:spPr>
        <p:txBody>
          <a:bodyPr/>
          <a:lstStyle/>
          <a:p>
            <a:pPr algn="ctr"/>
            <a:r>
              <a:rPr lang="en-US" sz="2400" b="1" dirty="0"/>
              <a:t>State-Supplied Price Sheet</a:t>
            </a:r>
            <a:br>
              <a:rPr lang="en-US" sz="2400" dirty="0"/>
            </a:br>
            <a:r>
              <a:rPr lang="en-US" sz="2400" b="1" dirty="0"/>
              <a:t>T0084 – Automotive Glass Parts and Windshield Repair/Replacement</a:t>
            </a:r>
            <a:br>
              <a:rPr lang="en-US" sz="2400" b="1" dirty="0"/>
            </a:br>
            <a:r>
              <a:rPr lang="en-US" sz="2400" b="1" dirty="0"/>
              <a:t>Central Region - Continued</a:t>
            </a:r>
          </a:p>
        </p:txBody>
      </p:sp>
      <p:pic>
        <p:nvPicPr>
          <p:cNvPr id="7" name="Content Placeholder 6"/>
          <p:cNvPicPr>
            <a:picLocks noGrp="1" noChangeAspect="1"/>
          </p:cNvPicPr>
          <p:nvPr>
            <p:ph idx="1"/>
          </p:nvPr>
        </p:nvPicPr>
        <p:blipFill>
          <a:blip r:embed="rId2"/>
          <a:stretch>
            <a:fillRect/>
          </a:stretch>
        </p:blipFill>
        <p:spPr>
          <a:xfrm>
            <a:off x="1956022" y="2070787"/>
            <a:ext cx="8134184" cy="4496990"/>
          </a:xfrm>
          <a:prstGeom prst="rect">
            <a:avLst/>
          </a:prstGeom>
        </p:spPr>
      </p:pic>
    </p:spTree>
    <p:extLst>
      <p:ext uri="{BB962C8B-B14F-4D97-AF65-F5344CB8AC3E}">
        <p14:creationId xmlns:p14="http://schemas.microsoft.com/office/powerpoint/2010/main" val="4111653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344" y="452718"/>
            <a:ext cx="10463917" cy="1400530"/>
          </a:xfrm>
        </p:spPr>
        <p:txBody>
          <a:bodyPr/>
          <a:lstStyle/>
          <a:p>
            <a:pPr algn="ctr"/>
            <a:r>
              <a:rPr lang="en-US" sz="2400" b="1" dirty="0"/>
              <a:t>State-Supplied Price Sheet</a:t>
            </a:r>
            <a:br>
              <a:rPr lang="en-US" sz="2400" b="1" dirty="0"/>
            </a:br>
            <a:r>
              <a:rPr lang="en-US" sz="2400" b="1" dirty="0"/>
              <a:t>T-0084 Automotive Glass Parts and Windshield Repair/Replacement</a:t>
            </a:r>
            <a:br>
              <a:rPr lang="en-US" sz="2400" b="1" dirty="0"/>
            </a:br>
            <a:r>
              <a:rPr lang="en-US" sz="2400" b="1" dirty="0"/>
              <a:t>Central Region - Continued</a:t>
            </a:r>
          </a:p>
        </p:txBody>
      </p:sp>
      <p:pic>
        <p:nvPicPr>
          <p:cNvPr id="4" name="Content Placeholder 3"/>
          <p:cNvPicPr>
            <a:picLocks noGrp="1" noChangeAspect="1"/>
          </p:cNvPicPr>
          <p:nvPr>
            <p:ph idx="1"/>
          </p:nvPr>
        </p:nvPicPr>
        <p:blipFill>
          <a:blip r:embed="rId2"/>
          <a:stretch>
            <a:fillRect/>
          </a:stretch>
        </p:blipFill>
        <p:spPr>
          <a:xfrm>
            <a:off x="1526650" y="2769055"/>
            <a:ext cx="8651020" cy="2444876"/>
          </a:xfrm>
          <a:prstGeom prst="rect">
            <a:avLst/>
          </a:prstGeom>
        </p:spPr>
      </p:pic>
    </p:spTree>
    <p:extLst>
      <p:ext uri="{BB962C8B-B14F-4D97-AF65-F5344CB8AC3E}">
        <p14:creationId xmlns:p14="http://schemas.microsoft.com/office/powerpoint/2010/main" val="3105746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solidFill>
                  <a:srgbClr val="FF0000"/>
                </a:solidFill>
              </a:rPr>
              <a:t>Q&amp;A due by 2pm, NOVEMBER 30, 2020</a:t>
            </a:r>
          </a:p>
          <a:p>
            <a:endParaRPr lang="en-US" sz="4000" dirty="0"/>
          </a:p>
          <a:p>
            <a:r>
              <a:rPr lang="en-US" sz="4000" dirty="0">
                <a:solidFill>
                  <a:srgbClr val="FF0000"/>
                </a:solidFill>
              </a:rPr>
              <a:t>Quotes due by 2pm, DECEMBER 30, 2020</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1219</TotalTime>
  <Words>1624</Words>
  <Application>Microsoft Office PowerPoint</Application>
  <PresentationFormat>Widescreen</PresentationFormat>
  <Paragraphs>105</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Century Gothic</vt:lpstr>
      <vt:lpstr>Symbol</vt:lpstr>
      <vt:lpstr>Times New Roman</vt:lpstr>
      <vt:lpstr>Wingdings</vt:lpstr>
      <vt:lpstr>Wingdings 3</vt:lpstr>
      <vt:lpstr>Ion</vt:lpstr>
      <vt:lpstr>Optional Pre-Quote Conference T-#0084: Automotive Glass Parts and Windshield Repair/Replacement Bid Solicitation #20DPP00496 </vt:lpstr>
      <vt:lpstr>WELCOME &amp; INTRODUCTIONS </vt:lpstr>
      <vt:lpstr>PURPOSE &amp; GENERAL INFORMATION</vt:lpstr>
      <vt:lpstr>BID SOLICITATION AT A GLANCE</vt:lpstr>
      <vt:lpstr>BID SOLICITATION AT A GLANCE</vt:lpstr>
      <vt:lpstr>PRICE SHEET PITFALLS</vt:lpstr>
      <vt:lpstr>OTHER HELPFUL TIPS</vt:lpstr>
      <vt:lpstr>Bid Solicitation Checklist PART #1: FORMS, REGISTRATIONS AND CERTIFICATIONS THAT MUST BE   SUBMITTED BY THE VENDOR WITH THE QUOTE  </vt:lpstr>
      <vt:lpstr>Bid Solicitation Checklist  PART #2: FORMS, REGISTRATIONS AND CERTIFICATIONS THAT SHOULD BE SUBMITTED BY THE VENDOR WITH THE QUOTE BUT MUST BE SUBMITTED PRIOR TO THE AWARD OF THE MASTER BLANKET PURCHASE ORDER. </vt:lpstr>
      <vt:lpstr>Small Business Registration for Set-Aside Blanket P.O.  Section 4.4.1.4</vt:lpstr>
      <vt:lpstr>Small Business Registration for Set-Aside Blanket P.O.  Section 4.4.1.4 - Continued</vt:lpstr>
      <vt:lpstr>State-Supplied Price Sheets T0084 – Automotive Glass Parts and Windshield Repair/Replacement </vt:lpstr>
      <vt:lpstr>State-Supplied Price Sheet T-0084 – Automotive Glass Parts and Windshield Repair/Replacement Central Region</vt:lpstr>
      <vt:lpstr>State-Supplied Price Sheet T0084 – Automotive Glass Parts and Windshield Repair/Replacement Central Region - Continued</vt:lpstr>
      <vt:lpstr>State-Supplied Price Sheet T-0084 Automotive Glass Parts and Windshield Repair/Replacement Central Region - Continued</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Taylor, Valerie</cp:lastModifiedBy>
  <cp:revision>94</cp:revision>
  <cp:lastPrinted>2020-02-11T14:28:14Z</cp:lastPrinted>
  <dcterms:created xsi:type="dcterms:W3CDTF">2020-01-31T19:31:42Z</dcterms:created>
  <dcterms:modified xsi:type="dcterms:W3CDTF">2020-10-28T22:46:00Z</dcterms:modified>
</cp:coreProperties>
</file>