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4" r:id="rId8"/>
    <p:sldId id="268" r:id="rId9"/>
    <p:sldId id="269" r:id="rId10"/>
    <p:sldId id="273" r:id="rId11"/>
    <p:sldId id="267" r:id="rId12"/>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0" d="100"/>
          <a:sy n="110" d="100"/>
        </p:scale>
        <p:origin x="576" y="10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11/18/2020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11/18/2020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11/18/2020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11/18/2020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11/18/2020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11/18/2020</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11/18/2020</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11/18/2020</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11/18/2020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11/18/2020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11/18/2020</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11/18/2020</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11/18/2020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11/18/2020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11/18/2020</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state.nj.us/treasury/purchase/vendor.shtml" TargetMode="External"/><Relationship Id="rId2" Type="http://schemas.openxmlformats.org/officeDocument/2006/relationships/hyperlink" Target="mailto:njstart@treas.nj.gov"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400" dirty="0"/>
              <a:t>Optional Pre-Quote Conference</a:t>
            </a:r>
            <a:br>
              <a:rPr lang="en-US" sz="4400" dirty="0"/>
            </a:br>
            <a:r>
              <a:rPr lang="en-US" sz="4400" dirty="0"/>
              <a:t>T2700 NJDEP Remediation System Operations and Maintenance Services</a:t>
            </a:r>
            <a:br>
              <a:rPr lang="en-US" sz="4400" dirty="0"/>
            </a:br>
            <a:r>
              <a:rPr lang="en-US" sz="4400" dirty="0"/>
              <a:t>20DPP00481 </a:t>
            </a:r>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2pm January 6, 2021</a:t>
            </a:r>
          </a:p>
          <a:p>
            <a:r>
              <a:rPr lang="en-US" sz="2800" dirty="0"/>
              <a:t>Quotes due by 2pm March 10, 2021</a:t>
            </a: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a:bodyPr>
          <a:lstStyle/>
          <a:p>
            <a:r>
              <a:rPr lang="en-US" dirty="0"/>
              <a:t>Please sign in. Provide business cards if possible. </a:t>
            </a:r>
          </a:p>
          <a:p>
            <a:pPr lvl="1"/>
            <a:r>
              <a:rPr lang="en-US" dirty="0"/>
              <a:t>The sign in sheet and these slides will be available on NJSTART. </a:t>
            </a:r>
          </a:p>
          <a:p>
            <a:r>
              <a:rPr lang="en-US" dirty="0"/>
              <a:t>Please note that this conference is being recorded. 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hlinkClick r:id="rId2"/>
              </a:rPr>
              <a:t>njstart@treas.nj</a:t>
            </a:r>
            <a:r>
              <a:rPr lang="en-US" b="1">
                <a:hlinkClick r:id="rId2"/>
              </a:rPr>
              <a:t>.gov</a:t>
            </a:r>
            <a:endParaRPr lang="en-US" b="1"/>
          </a:p>
          <a:p>
            <a:pPr marL="457200" lvl="1" indent="0">
              <a:buNone/>
            </a:pPr>
            <a:br>
              <a:rPr lang="en-US"/>
            </a:br>
            <a:r>
              <a:rPr lang="en-US">
                <a:hlinkClick r:id="rId3"/>
              </a:rPr>
              <a:t>https</a:t>
            </a:r>
            <a:r>
              <a:rPr lang="en-US" dirty="0">
                <a:hlinkClick r:id="rId3"/>
              </a:rPr>
              <a:t>://www.state.nj.us/treasury/purchase/vendor.shtml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r>
              <a:rPr lang="en-US" dirty="0"/>
              <a:t>This is also an opportunity for potential Vendors to partner with other potentials Vendors and/or meet small, woman-owned, minority-owned, veteran-owned, and disabled veteran-owned businesses.</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lnSpcReduction="10000"/>
          </a:bodyPr>
          <a:lstStyle/>
          <a:p>
            <a:r>
              <a:rPr lang="en-US" dirty="0"/>
              <a:t>Cover page: Submission dates and set-aside requirements</a:t>
            </a:r>
          </a:p>
          <a:p>
            <a:r>
              <a:rPr lang="en-US" dirty="0"/>
              <a:t>Section 1: Purpose, background, Q&amp;A and exceptions, Bid Amendments, Quote content, support</a:t>
            </a:r>
          </a:p>
          <a:p>
            <a:r>
              <a:rPr lang="en-US" dirty="0"/>
              <a:t>Section 2: Definitions</a:t>
            </a:r>
          </a:p>
          <a:p>
            <a:r>
              <a:rPr lang="en-US" dirty="0"/>
              <a:t>Section 3: Scope of Work, security requirements</a:t>
            </a:r>
          </a:p>
          <a:p>
            <a:r>
              <a:rPr lang="en-US" dirty="0"/>
              <a:t>Section 4: Quote submission requirements including forms, technical approach, schedules, draft plans, resumes, firm experience, financial capability, and price sheet, as well as additional terms and prohibition on conflicting terms and conditions </a:t>
            </a:r>
          </a:p>
          <a:p>
            <a:r>
              <a:rPr lang="en-US" dirty="0"/>
              <a:t>Section 5: Contractual language including term, staff substitutions, ownership of materials, additional work, supplemental indemnification</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fontScale="85000" lnSpcReduction="20000"/>
          </a:bodyPr>
          <a:lstStyle/>
          <a:p>
            <a:r>
              <a:rPr lang="en-US" dirty="0"/>
              <a:t>Section 6: Evaluation criteria, clarifications, best and final offer</a:t>
            </a:r>
          </a:p>
          <a:p>
            <a:r>
              <a:rPr lang="en-US" dirty="0"/>
              <a:t>Section 7: Pre-award requirements</a:t>
            </a:r>
          </a:p>
          <a:p>
            <a:r>
              <a:rPr lang="en-US" dirty="0"/>
              <a:t>Section 8: State Contract Manager </a:t>
            </a:r>
          </a:p>
          <a:p>
            <a:r>
              <a:rPr lang="en-US" dirty="0"/>
              <a:t>Section 9: Standard Terms and Conditions</a:t>
            </a:r>
          </a:p>
          <a:p>
            <a:endParaRPr lang="en-US" dirty="0"/>
          </a:p>
          <a:p>
            <a:r>
              <a:rPr lang="en-US" dirty="0"/>
              <a:t>Reminders</a:t>
            </a:r>
          </a:p>
          <a:p>
            <a:pPr lvl="1"/>
            <a:r>
              <a:rPr lang="en-US" dirty="0"/>
              <a:t>Review Bid Solicitation in its entirety and submit any questions prior to the deadline including exceptions. Updated documents will be posted in NJSTART and should be reviewed as posted.</a:t>
            </a:r>
          </a:p>
          <a:p>
            <a:pPr lvl="1"/>
            <a:r>
              <a:rPr lang="en-US" dirty="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a:t>Price Sheet must be completed in its entirety with no lines added or removed, or additional language or fees referenced</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2000"/>
                                        <p:tgtEl>
                                          <p:spTgt spid="3">
                                            <p:txEl>
                                              <p:pRg st="5" end="5"/>
                                            </p:txEl>
                                          </p:spTgt>
                                        </p:tgtEl>
                                      </p:cBhvr>
                                    </p:animEffect>
                                    <p:anim calcmode="lin" valueType="num">
                                      <p:cBhvr>
                                        <p:cTn id="36"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5" end="5"/>
                                            </p:txEl>
                                          </p:spTgt>
                                        </p:tgtEl>
                                        <p:attrNameLst>
                                          <p:attrName>ppt_h</p:attrName>
                                        </p:attrNameLst>
                                      </p:cBhvr>
                                      <p:tavLst>
                                        <p:tav tm="0">
                                          <p:val>
                                            <p:strVal val="#ppt_h"/>
                                          </p:val>
                                        </p:tav>
                                        <p:tav tm="100000">
                                          <p:val>
                                            <p:strVal val="#ppt_h"/>
                                          </p:val>
                                        </p:tav>
                                      </p:tavLst>
                                    </p:anim>
                                  </p:childTnLst>
                                </p:cTn>
                              </p:par>
                              <p:par>
                                <p:cTn id="38" presetID="45" presetClass="entr" presetSubtype="0" fill="hold" grpId="0" nodeType="with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fade">
                                      <p:cBhvr>
                                        <p:cTn id="40" dur="2000"/>
                                        <p:tgtEl>
                                          <p:spTgt spid="3">
                                            <p:txEl>
                                              <p:pRg st="6" end="6"/>
                                            </p:txEl>
                                          </p:spTgt>
                                        </p:tgtEl>
                                      </p:cBhvr>
                                    </p:animEffect>
                                    <p:anim calcmode="lin" valueType="num">
                                      <p:cBhvr>
                                        <p:cTn id="41"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42" dur="2000" fill="hold"/>
                                        <p:tgtEl>
                                          <p:spTgt spid="3">
                                            <p:txEl>
                                              <p:pRg st="6" end="6"/>
                                            </p:txEl>
                                          </p:spTgt>
                                        </p:tgtEl>
                                        <p:attrNameLst>
                                          <p:attrName>ppt_h</p:attrName>
                                        </p:attrNameLst>
                                      </p:cBhvr>
                                      <p:tavLst>
                                        <p:tav tm="0">
                                          <p:val>
                                            <p:strVal val="#ppt_h"/>
                                          </p:val>
                                        </p:tav>
                                        <p:tav tm="100000">
                                          <p:val>
                                            <p:strVal val="#ppt_h"/>
                                          </p:val>
                                        </p:tav>
                                      </p:tavLst>
                                    </p:anim>
                                  </p:childTnLst>
                                </p:cTn>
                              </p:par>
                              <p:par>
                                <p:cTn id="43" presetID="45" presetClass="entr" presetSubtype="0" fill="hold" grpId="0" nodeType="with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Effect transition="in" filter="fade">
                                      <p:cBhvr>
                                        <p:cTn id="45" dur="2000"/>
                                        <p:tgtEl>
                                          <p:spTgt spid="3">
                                            <p:txEl>
                                              <p:pRg st="7" end="7"/>
                                            </p:txEl>
                                          </p:spTgt>
                                        </p:tgtEl>
                                      </p:cBhvr>
                                    </p:animEffect>
                                    <p:anim calcmode="lin" valueType="num">
                                      <p:cBhvr>
                                        <p:cTn id="46"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47" dur="2000" fill="hold"/>
                                        <p:tgtEl>
                                          <p:spTgt spid="3">
                                            <p:txEl>
                                              <p:pRg st="7" end="7"/>
                                            </p:txEl>
                                          </p:spTgt>
                                        </p:tgtEl>
                                        <p:attrNameLst>
                                          <p:attrName>ppt_h</p:attrName>
                                        </p:attrNameLst>
                                      </p:cBhvr>
                                      <p:tavLst>
                                        <p:tav tm="0">
                                          <p:val>
                                            <p:strVal val="#ppt_h"/>
                                          </p:val>
                                        </p:tav>
                                        <p:tav tm="100000">
                                          <p:val>
                                            <p:strVal val="#ppt_h"/>
                                          </p:val>
                                        </p:tav>
                                      </p:tavLst>
                                    </p:anim>
                                  </p:childTnLst>
                                </p:cTn>
                              </p:par>
                              <p:par>
                                <p:cTn id="48" presetID="45" presetClass="entr" presetSubtype="0" fill="hold" grpId="0" nodeType="withEffect">
                                  <p:stCondLst>
                                    <p:cond delay="0"/>
                                  </p:stCondLst>
                                  <p:childTnLst>
                                    <p:set>
                                      <p:cBhvr>
                                        <p:cTn id="49" dur="1" fill="hold">
                                          <p:stCondLst>
                                            <p:cond delay="0"/>
                                          </p:stCondLst>
                                        </p:cTn>
                                        <p:tgtEl>
                                          <p:spTgt spid="3">
                                            <p:txEl>
                                              <p:pRg st="8" end="8"/>
                                            </p:txEl>
                                          </p:spTgt>
                                        </p:tgtEl>
                                        <p:attrNameLst>
                                          <p:attrName>style.visibility</p:attrName>
                                        </p:attrNameLst>
                                      </p:cBhvr>
                                      <p:to>
                                        <p:strVal val="visible"/>
                                      </p:to>
                                    </p:set>
                                    <p:animEffect transition="in" filter="fade">
                                      <p:cBhvr>
                                        <p:cTn id="50" dur="2000"/>
                                        <p:tgtEl>
                                          <p:spTgt spid="3">
                                            <p:txEl>
                                              <p:pRg st="8" end="8"/>
                                            </p:txEl>
                                          </p:spTgt>
                                        </p:tgtEl>
                                      </p:cBhvr>
                                    </p:animEffect>
                                    <p:anim calcmode="lin" valueType="num">
                                      <p:cBhvr>
                                        <p:cTn id="51" dur="2000" fill="hold"/>
                                        <p:tgtEl>
                                          <p:spTgt spid="3">
                                            <p:txEl>
                                              <p:pRg st="8" end="8"/>
                                            </p:txEl>
                                          </p:spTgt>
                                        </p:tgtEl>
                                        <p:attrNameLst>
                                          <p:attrName>ppt_w</p:attrName>
                                        </p:attrNameLst>
                                      </p:cBhvr>
                                      <p:tavLst>
                                        <p:tav tm="0" fmla="#ppt_w*sin(2.5*pi*$)">
                                          <p:val>
                                            <p:fltVal val="0"/>
                                          </p:val>
                                        </p:tav>
                                        <p:tav tm="100000">
                                          <p:val>
                                            <p:fltVal val="1"/>
                                          </p:val>
                                        </p:tav>
                                      </p:tavLst>
                                    </p:anim>
                                    <p:anim calcmode="lin" valueType="num">
                                      <p:cBhvr>
                                        <p:cTn id="52" dur="2000" fill="hold"/>
                                        <p:tgtEl>
                                          <p:spTgt spid="3">
                                            <p:txEl>
                                              <p:pRg st="8" end="8"/>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lnSpcReduction="10000"/>
          </a:bodyPr>
          <a:lstStyle/>
          <a:p>
            <a:r>
              <a:rPr lang="en-US" dirty="0"/>
              <a:t>Complete all required price lines on the Price Sheet, or Quote may be deemed non-responsive. Indicate “no charge” if the cost is $0.  Do not leave any price lines blank. </a:t>
            </a:r>
          </a:p>
          <a:p>
            <a:r>
              <a:rPr lang="en-US" dirty="0"/>
              <a:t>Do not make formatting changes to the Price Sheet.  If the price line requires a dollar amount, don’t change it to a percentage, or vice versa.    If the price line includes 2 decimal places, don’t change the settings to allow 4 decimals.  </a:t>
            </a:r>
          </a:p>
          <a:p>
            <a:r>
              <a:rPr lang="en-US" dirty="0"/>
              <a:t>Confirm that you have completed all tabs on the Price Sheet.</a:t>
            </a:r>
          </a:p>
          <a:p>
            <a:r>
              <a:rPr lang="en-US" dirty="0"/>
              <a:t>Do not add additional language, assumptions, or fees on the Price Sheet. Do not add or remove any price lines.</a:t>
            </a:r>
          </a:p>
          <a:p>
            <a:r>
              <a:rPr lang="en-US" dirty="0"/>
              <a:t>Confirm you have completed the proper version of the Price Sheet; 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p:txBody>
          <a:bodyPr>
            <a:normAutofit fontScale="92500" lnSpcReduction="1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a:t>Q&amp;A due by 2pm January 6, 2021</a:t>
            </a:r>
          </a:p>
          <a:p>
            <a:endParaRPr lang="en-US" sz="4000" dirty="0"/>
          </a:p>
          <a:p>
            <a:r>
              <a:rPr lang="en-US" sz="4000" dirty="0"/>
              <a:t>Quotes due by 2pm March 10, 2021</a:t>
            </a: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852</TotalTime>
  <Words>810</Words>
  <Application>Microsoft Office PowerPoint</Application>
  <PresentationFormat>Widescreen</PresentationFormat>
  <Paragraphs>52</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Century Gothic</vt:lpstr>
      <vt:lpstr>Wingdings 3</vt:lpstr>
      <vt:lpstr>Ion</vt:lpstr>
      <vt:lpstr>Optional Pre-Quote Conference T2700 NJDEP Remediation System Operations and Maintenance Services 20DPP00481 </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Pastuzyn, Juliana</cp:lastModifiedBy>
  <cp:revision>46</cp:revision>
  <cp:lastPrinted>2020-02-11T14:28:14Z</cp:lastPrinted>
  <dcterms:created xsi:type="dcterms:W3CDTF">2020-01-31T19:31:42Z</dcterms:created>
  <dcterms:modified xsi:type="dcterms:W3CDTF">2020-11-18T21:17:49Z</dcterms:modified>
</cp:coreProperties>
</file>