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5"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10/6/2021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s://www20.state.nj.us/TYTR_SAVI/vendorSearch.jsp" TargetMode="Externa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AA_%20Supplement.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eo134/Chapter51.pdf" TargetMode="Externa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DisclosureofInvestmentActivitiesinIran.pdf"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a:t>T2867 </a:t>
            </a:r>
            <a:r>
              <a:rPr lang="en-US" sz="3600" b="1" dirty="0" smtClean="0"/>
              <a:t>– Warehousing and </a:t>
            </a:r>
            <a:r>
              <a:rPr lang="en-US" sz="3600" b="1" dirty="0"/>
              <a:t>Emergency Ops: Services and Logistics </a:t>
            </a:r>
            <a:r>
              <a:rPr lang="en-US" sz="5400" dirty="0"/>
              <a:t/>
            </a:r>
            <a:br>
              <a:rPr lang="en-US" sz="5400" dirty="0"/>
            </a:br>
            <a:r>
              <a:rPr lang="en-US" sz="5400" dirty="0"/>
              <a:t/>
            </a:r>
            <a:br>
              <a:rPr lang="en-US" sz="5400" dirty="0"/>
            </a:br>
            <a:r>
              <a:rPr lang="en-US" sz="5400" dirty="0"/>
              <a:t>20DPP00476</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ON </a:t>
            </a:r>
            <a:r>
              <a:rPr lang="en-US" sz="2800" b="1" u="sng" dirty="0" smtClean="0">
                <a:solidFill>
                  <a:srgbClr val="FFFF00"/>
                </a:solidFill>
              </a:rPr>
              <a:t>November 5, 2021</a:t>
            </a:r>
            <a:endParaRPr lang="en-US" sz="2800" b="1" u="sng" dirty="0">
              <a:solidFill>
                <a:srgbClr val="FFFF00"/>
              </a:solidFill>
            </a:endParaRPr>
          </a:p>
          <a:p>
            <a:r>
              <a:rPr lang="en-US" sz="2800" dirty="0"/>
              <a:t>Quotes due by 2pm on </a:t>
            </a:r>
            <a:r>
              <a:rPr lang="en-US" sz="2800" b="1" u="sng" dirty="0" smtClean="0">
                <a:solidFill>
                  <a:srgbClr val="FFFF00"/>
                </a:solidFill>
              </a:rPr>
              <a:t>November 30, 2021</a:t>
            </a:r>
            <a:endParaRPr lang="en-US" sz="2800" b="1" u="sng"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a:t>
            </a:r>
            <a:r>
              <a:rPr lang="en-US" dirty="0" smtClean="0"/>
              <a:t>do not </a:t>
            </a:r>
            <a:r>
              <a:rPr lang="en-US" dirty="0"/>
              <a:t>change it to a percentage, or vice versa</a:t>
            </a:r>
            <a:r>
              <a:rPr lang="en-US" dirty="0" smtClean="0"/>
              <a:t>. </a:t>
            </a:r>
            <a:r>
              <a:rPr lang="en-US" dirty="0"/>
              <a:t>If the price line includes 2 decimal places, </a:t>
            </a:r>
            <a:r>
              <a:rPr lang="en-US" dirty="0" smtClean="0"/>
              <a:t>do not </a:t>
            </a:r>
            <a:r>
              <a:rPr lang="en-US" dirty="0"/>
              <a:t>change the settings to allow 4 decimals.  </a:t>
            </a:r>
          </a:p>
          <a:p>
            <a:r>
              <a:rPr lang="en-US" dirty="0"/>
              <a:t>Do not add additional language, assumptions, or fees on the Price Sheet</a:t>
            </a:r>
            <a:r>
              <a:rPr lang="en-US" dirty="0" smtClean="0"/>
              <a:t>. Do </a:t>
            </a:r>
            <a:r>
              <a:rPr lang="en-US" dirty="0"/>
              <a:t>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solidFill>
                  <a:srgbClr val="FFFF00"/>
                </a:solidFill>
              </a:rPr>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graphicFrame>
        <p:nvGraphicFramePr>
          <p:cNvPr id="8" name="Table 7"/>
          <p:cNvGraphicFramePr>
            <a:graphicFrameLocks noGrp="1"/>
          </p:cNvGraphicFramePr>
          <p:nvPr>
            <p:extLst>
              <p:ext uri="{D42A27DB-BD31-4B8C-83A1-F6EECF244321}">
                <p14:modId xmlns:p14="http://schemas.microsoft.com/office/powerpoint/2010/main" val="4047721073"/>
              </p:ext>
            </p:extLst>
          </p:nvPr>
        </p:nvGraphicFramePr>
        <p:xfrm>
          <a:off x="1319349" y="1672049"/>
          <a:ext cx="9248502" cy="4814881"/>
        </p:xfrm>
        <a:graphic>
          <a:graphicData uri="http://schemas.openxmlformats.org/drawingml/2006/table">
            <a:tbl>
              <a:tblPr firstRow="1" firstCol="1" bandRow="1"/>
              <a:tblGrid>
                <a:gridCol w="9248502">
                  <a:extLst>
                    <a:ext uri="{9D8B030D-6E8A-4147-A177-3AD203B41FA5}">
                      <a16:colId xmlns:a16="http://schemas.microsoft.com/office/drawing/2014/main" val="3171050326"/>
                    </a:ext>
                  </a:extLst>
                </a:gridCol>
              </a:tblGrid>
              <a:tr h="273197">
                <a:tc>
                  <a:txBody>
                    <a:bodyPr/>
                    <a:lstStyle/>
                    <a:p>
                      <a:pPr marL="0" marR="0" algn="ctr">
                        <a:lnSpc>
                          <a:spcPct val="107000"/>
                        </a:lnSpc>
                        <a:spcBef>
                          <a:spcPts val="0"/>
                        </a:spcBef>
                        <a:spcAft>
                          <a:spcPts val="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PART 1</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768516595"/>
                  </a:ext>
                </a:extLst>
              </a:tr>
              <a:tr h="546394">
                <a:tc>
                  <a:txBody>
                    <a:bodyPr/>
                    <a:lstStyle/>
                    <a:p>
                      <a:pPr marL="0" marR="0" algn="ctr">
                        <a:lnSpc>
                          <a:spcPct val="107000"/>
                        </a:lnSpc>
                        <a:spcBef>
                          <a:spcPts val="0"/>
                        </a:spcBef>
                        <a:spcAft>
                          <a:spcPts val="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FORMS, REGISTRATIONS AND CERTIFICATIONS THAT </a:t>
                      </a:r>
                      <a:r>
                        <a:rPr lang="en-US" sz="1600" b="1" u="sng"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 BE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SUBMITTED BY THE VENDOR WITH THE QUOTE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extLst>
                  <a:ext uri="{0D108BD9-81ED-4DB2-BD59-A6C34878D82A}">
                    <a16:rowId xmlns:a16="http://schemas.microsoft.com/office/drawing/2014/main" val="3643744111"/>
                  </a:ext>
                </a:extLst>
              </a:tr>
              <a:tr h="136598">
                <a:tc>
                  <a:txBody>
                    <a:bodyPr/>
                    <a:lstStyle/>
                    <a:p>
                      <a:pPr marL="0" marR="0">
                        <a:lnSpc>
                          <a:spcPct val="107000"/>
                        </a:lnSpc>
                        <a:spcBef>
                          <a:spcPts val="0"/>
                        </a:spcBef>
                        <a:spcAft>
                          <a:spcPts val="0"/>
                        </a:spcAft>
                      </a:pPr>
                      <a:r>
                        <a:rPr lang="en-US" sz="500" b="1">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0026055"/>
                  </a:ext>
                </a:extLst>
              </a:tr>
              <a:tr h="382986">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OFFER AND ACCEPTANCE PAGE</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§4.4.1.1)</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5735117"/>
                  </a:ext>
                </a:extLst>
              </a:tr>
              <a:tr h="382986">
                <a:tc>
                  <a:txBody>
                    <a:bodyPr/>
                    <a:lstStyle/>
                    <a:p>
                      <a:pPr marL="0" marR="0">
                        <a:lnSpc>
                          <a:spcPct val="107000"/>
                        </a:lnSpc>
                        <a:spcBef>
                          <a:spcPts val="0"/>
                        </a:spcBef>
                        <a:spcAft>
                          <a:spcPts val="0"/>
                        </a:spcAft>
                      </a:pPr>
                      <a:r>
                        <a:rPr lang="en-US" sz="16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OWNERSHIP DISCLOSURE FORM</a:t>
                      </a: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§4.4.1.2.1)</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837102"/>
                  </a:ext>
                </a:extLst>
              </a:tr>
              <a:tr h="1177790">
                <a:tc>
                  <a:txBody>
                    <a:bodyPr/>
                    <a:lstStyle/>
                    <a:p>
                      <a:pPr marL="0" marR="0">
                        <a:lnSpc>
                          <a:spcPct val="107000"/>
                        </a:lnSpc>
                        <a:spcBef>
                          <a:spcPts val="0"/>
                        </a:spcBef>
                        <a:spcAft>
                          <a:spcPts val="0"/>
                        </a:spcAft>
                      </a:pPr>
                      <a:r>
                        <a:rPr lang="en-US" sz="16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SUBCONTRACTOR UTILIZATION PLAN</a:t>
                      </a:r>
                      <a:r>
                        <a:rPr lang="en-US" sz="1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§4.4.1.3)</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en-US" sz="12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IF THIS BID SOLICITATION HAS A SUBCONTRACTING SET-ASIDE REQUIREMENT, THE VENDOR </a:t>
                      </a:r>
                      <a:r>
                        <a:rPr lang="en-US" sz="1200" b="1" i="1" u="sng"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MUST</a:t>
                      </a:r>
                      <a:r>
                        <a:rPr lang="en-US" sz="12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CONSULT THE DIVISION OF REVENUE &amp; ENTERPRISE SERVICES </a:t>
                      </a:r>
                      <a:r>
                        <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NEW JERSEY SELECTIVE ASSISTANCE VENDOR INFORMATION DATABASE</a:t>
                      </a:r>
                      <a:r>
                        <a:rPr lang="en-US" sz="12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t>
                      </a:r>
                      <a:r>
                        <a:rPr lang="en-US" sz="1200" b="1" i="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https://www20.state.nj.us/TYTR_SAVI/vendorSearch.jsp</a:t>
                      </a:r>
                      <a:r>
                        <a:rPr lang="en-US" sz="1200" i="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b="1"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INFORMATION REGARDING REGISTERED SMALL BUSINESSES AND/OR DISABLED VETERAN BUSINESSES.</a:t>
                      </a:r>
                      <a:endParaRPr lang="en-US" sz="1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0099710"/>
                  </a:ext>
                </a:extLst>
              </a:tr>
              <a:tr h="382986">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TECHNICAL QUOTE</a:t>
                      </a:r>
                      <a:r>
                        <a:rPr lang="en-US" sz="1600" b="1" u="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kern="12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836114"/>
                  </a:ext>
                </a:extLst>
              </a:tr>
              <a:tr h="382986">
                <a:tc>
                  <a:txBody>
                    <a:bodyPr/>
                    <a:lstStyle/>
                    <a:p>
                      <a:pPr marL="0" marR="0">
                        <a:lnSpc>
                          <a:spcPct val="107000"/>
                        </a:lnSpc>
                        <a:spcBef>
                          <a:spcPts val="0"/>
                        </a:spcBef>
                        <a:spcAft>
                          <a:spcPts val="0"/>
                        </a:spcAft>
                      </a:pPr>
                      <a:r>
                        <a:rPr lang="en-US" sz="1600" b="1" i="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MANAGEMENT OVERVIEW</a:t>
                      </a:r>
                      <a:r>
                        <a:rPr lang="en-US" sz="1600" b="0" i="0" u="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0"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kern="12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§4.4.3.1)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501697"/>
                  </a:ext>
                </a:extLst>
              </a:tr>
              <a:tr h="382986">
                <a:tc>
                  <a:txBody>
                    <a:bodyPr/>
                    <a:lstStyle/>
                    <a:p>
                      <a:pPr marL="0" marR="0">
                        <a:lnSpc>
                          <a:spcPct val="107000"/>
                        </a:lnSpc>
                        <a:spcBef>
                          <a:spcPts val="0"/>
                        </a:spcBef>
                        <a:spcAft>
                          <a:spcPts val="0"/>
                        </a:spcAft>
                      </a:pPr>
                      <a:r>
                        <a:rPr lang="en-US" sz="1600" b="1" i="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MOBILIZATION PLAN</a:t>
                      </a:r>
                      <a:r>
                        <a:rPr lang="en-US" sz="1600" b="0" i="0" u="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600" b="1" i="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4.4.3.3.2</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7431493"/>
                  </a:ext>
                </a:extLst>
              </a:tr>
              <a:tr h="382986">
                <a:tc>
                  <a:txBody>
                    <a:bodyPr/>
                    <a:lstStyle/>
                    <a:p>
                      <a:pPr marL="0" marR="0">
                        <a:lnSpc>
                          <a:spcPct val="107000"/>
                        </a:lnSpc>
                        <a:spcBef>
                          <a:spcPts val="0"/>
                        </a:spcBef>
                        <a:spcAft>
                          <a:spcPts val="0"/>
                        </a:spcAft>
                      </a:pPr>
                      <a:r>
                        <a:rPr lang="en-US" sz="1600" b="1" i="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WAREHOUSE </a:t>
                      </a:r>
                      <a:r>
                        <a:rPr lang="en-US" sz="1600" b="1" i="0" u="sng"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LOCATION</a:t>
                      </a:r>
                      <a:r>
                        <a:rPr lang="en-US" sz="1600" b="1" i="0" u="none" baseline="0" dirty="0" smtClean="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smtClean="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600" b="1" i="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4.4.4.1</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5113506"/>
                  </a:ext>
                </a:extLst>
              </a:tr>
              <a:tr h="382986">
                <a:tc>
                  <a:txBody>
                    <a:bodyPr/>
                    <a:lstStyle/>
                    <a:p>
                      <a:pPr marL="0" marR="0">
                        <a:lnSpc>
                          <a:spcPct val="107000"/>
                        </a:lnSpc>
                        <a:spcBef>
                          <a:spcPts val="0"/>
                        </a:spcBef>
                        <a:spcAft>
                          <a:spcPts val="0"/>
                        </a:spcAft>
                      </a:pPr>
                      <a:r>
                        <a:rPr lang="en-US" sz="16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STATE-SUPPLIED PRICE SHEET</a:t>
                      </a:r>
                      <a:r>
                        <a:rPr lang="en-US" sz="1600" b="1" u="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600" b="1" i="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4.4.5</a:t>
                      </a:r>
                      <a:r>
                        <a:rPr lang="en-US" sz="16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6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1760520"/>
                  </a:ext>
                </a:extLst>
              </a:tr>
            </a:tbl>
          </a:graphicData>
        </a:graphic>
      </p:graphicFrame>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rPr>
              <a:t>PART #2</a:t>
            </a:r>
            <a:r>
              <a:rPr lang="en-US" sz="2000" b="1" dirty="0">
                <a:solidFill>
                  <a:srgbClr val="EBEBEB"/>
                </a:solidFill>
              </a:rPr>
              <a:t>: 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graphicFrame>
        <p:nvGraphicFramePr>
          <p:cNvPr id="5" name="Table 4"/>
          <p:cNvGraphicFramePr>
            <a:graphicFrameLocks noGrp="1"/>
          </p:cNvGraphicFramePr>
          <p:nvPr>
            <p:extLst>
              <p:ext uri="{D42A27DB-BD31-4B8C-83A1-F6EECF244321}">
                <p14:modId xmlns:p14="http://schemas.microsoft.com/office/powerpoint/2010/main" val="3706011331"/>
              </p:ext>
            </p:extLst>
          </p:nvPr>
        </p:nvGraphicFramePr>
        <p:xfrm>
          <a:off x="1449977" y="1621861"/>
          <a:ext cx="9117874" cy="5235707"/>
        </p:xfrm>
        <a:graphic>
          <a:graphicData uri="http://schemas.openxmlformats.org/drawingml/2006/table">
            <a:tbl>
              <a:tblPr firstRow="1" firstCol="1" bandRow="1"/>
              <a:tblGrid>
                <a:gridCol w="557454">
                  <a:extLst>
                    <a:ext uri="{9D8B030D-6E8A-4147-A177-3AD203B41FA5}">
                      <a16:colId xmlns:a16="http://schemas.microsoft.com/office/drawing/2014/main" val="3001799389"/>
                    </a:ext>
                  </a:extLst>
                </a:gridCol>
                <a:gridCol w="8560420">
                  <a:extLst>
                    <a:ext uri="{9D8B030D-6E8A-4147-A177-3AD203B41FA5}">
                      <a16:colId xmlns:a16="http://schemas.microsoft.com/office/drawing/2014/main" val="1812052843"/>
                    </a:ext>
                  </a:extLst>
                </a:gridCol>
              </a:tblGrid>
              <a:tr h="210431">
                <a:tc gridSpan="2">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PART 2</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extLst>
                  <a:ext uri="{0D108BD9-81ED-4DB2-BD59-A6C34878D82A}">
                    <a16:rowId xmlns:a16="http://schemas.microsoft.com/office/drawing/2014/main" val="1402415697"/>
                  </a:ext>
                </a:extLst>
              </a:tr>
              <a:tr h="841725">
                <a:tc gridSpan="2">
                  <a:txBody>
                    <a:bodyPr/>
                    <a:lstStyle/>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FORMS, REGISTRATIONS AND CERTIFICATIONS THAT </a:t>
                      </a:r>
                      <a:r>
                        <a:rPr lang="en-US" sz="1400" b="1" u="sng"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SHOULD</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BE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SUBMITTED BY THE VENDOR WITH THE QUOTE.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THESE FORMS </a:t>
                      </a:r>
                      <a:r>
                        <a:rPr lang="en-US" sz="1400" b="1" u="sng" dirty="0">
                          <a:effectLst/>
                          <a:latin typeface="Times New Roman" panose="02020603050405020304" pitchFamily="18" charset="0"/>
                          <a:ea typeface="Calibri" panose="020F0502020204030204" pitchFamily="34" charset="0"/>
                          <a:cs typeface="Times New Roman" panose="02020603050405020304" pitchFamily="18" charset="0"/>
                        </a:rPr>
                        <a:t>MUST</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BE SUBMITTED PRIOR TO THE AWARD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OF THE MASTER BLANKET PURCHASE ORDER.</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extLst>
                  <a:ext uri="{0D108BD9-81ED-4DB2-BD59-A6C34878D82A}">
                    <a16:rowId xmlns:a16="http://schemas.microsoft.com/office/drawing/2014/main" val="255825926"/>
                  </a:ext>
                </a:extLst>
              </a:tr>
              <a:tr h="105215">
                <a:tc gridSpan="2">
                  <a:txBody>
                    <a:bodyPr/>
                    <a:lstStyle/>
                    <a:p>
                      <a:pPr marL="0" marR="0">
                        <a:lnSpc>
                          <a:spcPct val="107000"/>
                        </a:lnSpc>
                        <a:spcBef>
                          <a:spcPts val="0"/>
                        </a:spcBef>
                        <a:spcAft>
                          <a:spcPts val="0"/>
                        </a:spcAft>
                      </a:pPr>
                      <a:r>
                        <a:rPr lang="en-US" sz="500" b="1">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937085677"/>
                  </a:ext>
                </a:extLst>
              </a:tr>
              <a:tr h="498748">
                <a:tc gridSpan="2">
                  <a:txBody>
                    <a:bodyPr/>
                    <a:lstStyle/>
                    <a:p>
                      <a:pPr marL="0" marR="0">
                        <a:lnSpc>
                          <a:spcPct val="107000"/>
                        </a:lnSpc>
                        <a:spcBef>
                          <a:spcPts val="0"/>
                        </a:spcBef>
                        <a:spcAft>
                          <a:spcPts val="0"/>
                        </a:spcAft>
                      </a:pPr>
                      <a:r>
                        <a:rPr lang="en-US" sz="1400" b="1" u="sng" dirty="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a:t>
                      </a:r>
                      <a:r>
                        <a:rPr lang="en-US" sz="1400" b="1" u="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§4.4.2.1)</a:t>
                      </a:r>
                      <a:endParaRPr lang="en-US"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0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0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HERE</a:t>
                      </a:r>
                      <a:r>
                        <a:rPr lang="en-US" sz="10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0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HERE</a:t>
                      </a:r>
                      <a:r>
                        <a:rPr lang="en-US" sz="10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2931223"/>
                  </a:ext>
                </a:extLst>
              </a:tr>
              <a:tr h="294997">
                <a:tc gridSpan="2">
                  <a:txBody>
                    <a:bodyPr/>
                    <a:lstStyle/>
                    <a:p>
                      <a:pPr marL="0" marR="0">
                        <a:lnSpc>
                          <a:spcPct val="107000"/>
                        </a:lnSpc>
                        <a:spcBef>
                          <a:spcPts val="0"/>
                        </a:spcBef>
                        <a:spcAft>
                          <a:spcPts val="0"/>
                        </a:spcAft>
                      </a:pPr>
                      <a:r>
                        <a:rPr lang="en-US" sz="1400" b="1" u="sng" dirty="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DISCLOSURE OF INVESTIGATIONS AND OTHER ACTIONS INVOLVING VENDOR</a:t>
                      </a:r>
                      <a:r>
                        <a:rPr lang="en-US" sz="1400" b="1" dirty="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964886614"/>
                  </a:ext>
                </a:extLst>
              </a:tr>
              <a:tr h="294997">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DISCLOSURE OF INVESTMENT ACTIVITIES IN IRAN FORM</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t>
                      </a:r>
                      <a:endParaRPr lang="en-US" sz="14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525573612"/>
                  </a:ext>
                </a:extLst>
              </a:tr>
              <a:tr h="294997">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SOURCE DISCLOSURE FORM</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400" b="1" i="1" dirty="0" smtClean="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§§4.4.2.4 </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and </a:t>
                      </a:r>
                      <a:r>
                        <a:rPr lang="en-US" sz="1400" b="1" i="1" dirty="0" smtClean="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7.1.2</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92951898"/>
                  </a:ext>
                </a:extLst>
              </a:tr>
              <a:tr h="294997">
                <a:tc gridSpan="2">
                  <a:txBody>
                    <a:bodyPr/>
                    <a:lstStyle/>
                    <a:p>
                      <a:pPr marL="0" marR="0">
                        <a:lnSpc>
                          <a:spcPct val="107000"/>
                        </a:lnSpc>
                        <a:spcBef>
                          <a:spcPts val="0"/>
                        </a:spcBef>
                        <a:spcAft>
                          <a:spcPts val="0"/>
                        </a:spcAft>
                      </a:pP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209627498"/>
                  </a:ext>
                </a:extLst>
              </a:tr>
              <a:tr h="560352">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TWO-YEAR CHAPTER 51/EXECUTIVE ORDER 117 VENDOR CERTIFICATION AND DISCLOSURE OF POLITICAL CONTRIBUTIONS</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4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726578084"/>
                  </a:ext>
                </a:extLst>
              </a:tr>
              <a:tr h="444137">
                <a:tc gridSpan="2">
                  <a:txBody>
                    <a:bodyPr/>
                    <a:lstStyle/>
                    <a:p>
                      <a:pPr marL="0" marR="0">
                        <a:lnSpc>
                          <a:spcPct val="107000"/>
                        </a:lnSpc>
                        <a:spcBef>
                          <a:spcPts val="0"/>
                        </a:spcBef>
                        <a:spcAft>
                          <a:spcPts val="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2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2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2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803691029"/>
                  </a:ext>
                </a:extLst>
              </a:tr>
              <a:tr h="294997">
                <a:tc>
                  <a:txBody>
                    <a:bodyPr/>
                    <a:lstStyle/>
                    <a:p>
                      <a:pPr marL="0" marR="0" algn="ctr">
                        <a:lnSpc>
                          <a:spcPct val="107000"/>
                        </a:lnSpc>
                        <a:spcBef>
                          <a:spcPts val="0"/>
                        </a:spcBef>
                        <a:spcAft>
                          <a:spcPts val="0"/>
                        </a:spcAft>
                      </a:pPr>
                      <a:r>
                        <a:rPr lang="en-US" sz="1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200" b="1" dirty="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200" dirty="0">
                        <a:solidFill>
                          <a:schemeClr val="bg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7900731"/>
                  </a:ext>
                </a:extLst>
              </a:tr>
              <a:tr h="420863">
                <a:tc>
                  <a:txBody>
                    <a:bodyPr/>
                    <a:lstStyle/>
                    <a:p>
                      <a:pPr marL="0" marR="0" algn="ctr">
                        <a:lnSpc>
                          <a:spcPct val="107000"/>
                        </a:lnSpc>
                        <a:spcBef>
                          <a:spcPts val="0"/>
                        </a:spcBef>
                        <a:spcAft>
                          <a:spcPts val="0"/>
                        </a:spcAft>
                      </a:pPr>
                      <a:r>
                        <a:rPr lang="en-US" sz="1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200" b="1" dirty="0">
                          <a:solidFill>
                            <a:schemeClr val="bg2">
                              <a:lumMod val="60000"/>
                              <a:lumOff val="40000"/>
                            </a:schemeClr>
                          </a:solidFill>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200" dirty="0">
                        <a:solidFill>
                          <a:schemeClr val="bg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6585806"/>
                  </a:ext>
                </a:extLst>
              </a:tr>
              <a:tr h="294997">
                <a:tc>
                  <a:txBody>
                    <a:bodyPr/>
                    <a:lstStyle/>
                    <a:p>
                      <a:pPr marL="0" marR="0" algn="ctr">
                        <a:lnSpc>
                          <a:spcPct val="107000"/>
                        </a:lnSpc>
                        <a:spcBef>
                          <a:spcPts val="0"/>
                        </a:spcBef>
                        <a:spcAft>
                          <a:spcPts val="0"/>
                        </a:spcAft>
                      </a:pPr>
                      <a:r>
                        <a:rPr lang="en-US" sz="10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2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AFFIRMATIVE ACTION EMPLOYEE INFORMATION REPORT (FORM AA302)</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6022398"/>
                  </a:ext>
                </a:extLst>
              </a:tr>
              <a:tr h="294997">
                <a:tc gridSpan="2">
                  <a:txBody>
                    <a:bodyPr/>
                    <a:lstStyle/>
                    <a:p>
                      <a:pPr marL="0" marR="0">
                        <a:lnSpc>
                          <a:spcPct val="107000"/>
                        </a:lnSpc>
                        <a:spcBef>
                          <a:spcPts val="0"/>
                        </a:spcBef>
                        <a:spcAft>
                          <a:spcPts val="0"/>
                        </a:spcAft>
                      </a:pPr>
                      <a:r>
                        <a:rPr lang="en-US" sz="12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a:t>
                      </a:r>
                      <a:r>
                        <a:rPr lang="en-US" sz="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2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200" b="1" i="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200" b="1" i="1" dirty="0" smtClean="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4.4.2.5)</a:t>
                      </a:r>
                      <a:endParaRPr lang="en-US" sz="12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384072849"/>
                  </a:ext>
                </a:extLst>
              </a:tr>
            </a:tbl>
          </a:graphicData>
        </a:graphic>
      </p:graphicFrame>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FE6AC-88B0-40F0-A36A-07153EB595B6}"/>
              </a:ext>
            </a:extLst>
          </p:cNvPr>
          <p:cNvSpPr>
            <a:spLocks noGrp="1"/>
          </p:cNvSpPr>
          <p:nvPr>
            <p:ph type="title"/>
          </p:nvPr>
        </p:nvSpPr>
        <p:spPr/>
        <p:txBody>
          <a:bodyPr/>
          <a:lstStyle/>
          <a:p>
            <a:r>
              <a:rPr lang="en-US" sz="2800" dirty="0"/>
              <a:t>Additional </a:t>
            </a:r>
            <a:r>
              <a:rPr lang="en-US" sz="2800" dirty="0" smtClean="0"/>
              <a:t>Submissions That </a:t>
            </a:r>
            <a:r>
              <a:rPr lang="en-US" sz="2800" dirty="0" smtClean="0">
                <a:solidFill>
                  <a:srgbClr val="FFFF00"/>
                </a:solidFill>
              </a:rPr>
              <a:t>Should</a:t>
            </a:r>
            <a:r>
              <a:rPr lang="en-US" sz="2800" dirty="0" smtClean="0"/>
              <a:t> Be Submitted With The Technical Quote</a:t>
            </a:r>
            <a:r>
              <a:rPr lang="en-US" sz="2800" dirty="0"/>
              <a:t/>
            </a:r>
            <a:br>
              <a:rPr lang="en-US" sz="2800" dirty="0"/>
            </a:br>
            <a:r>
              <a:rPr lang="en-US" sz="2800" b="1" dirty="0"/>
              <a:t>T2867 </a:t>
            </a:r>
            <a:r>
              <a:rPr lang="en-US" sz="2800" b="1" dirty="0" smtClean="0"/>
              <a:t>– Warehousing and </a:t>
            </a:r>
            <a:r>
              <a:rPr lang="en-US" sz="2800" b="1" dirty="0"/>
              <a:t>Emergency Ops: Services and Logistics </a:t>
            </a:r>
          </a:p>
        </p:txBody>
      </p:sp>
      <p:sp>
        <p:nvSpPr>
          <p:cNvPr id="15" name="Content Placeholder 2">
            <a:extLst>
              <a:ext uri="{FF2B5EF4-FFF2-40B4-BE49-F238E27FC236}">
                <a16:creationId xmlns:a16="http://schemas.microsoft.com/office/drawing/2014/main" id="{9466695B-0A84-4899-A289-CF0ED7DF5425}"/>
              </a:ext>
            </a:extLst>
          </p:cNvPr>
          <p:cNvSpPr txBox="1">
            <a:spLocks/>
          </p:cNvSpPr>
          <p:nvPr/>
        </p:nvSpPr>
        <p:spPr>
          <a:xfrm>
            <a:off x="646110" y="2471959"/>
            <a:ext cx="9751923" cy="3876589"/>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900" dirty="0" smtClean="0"/>
              <a:t>Blanket P.O. Management </a:t>
            </a:r>
            <a:r>
              <a:rPr lang="en-US"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4.4.3.2)</a:t>
            </a:r>
            <a:endParaRPr lang="en-US" b="1"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a:p>
            <a:r>
              <a:rPr lang="en-US" sz="1900" dirty="0" smtClean="0"/>
              <a:t>Organizational Support And Experience </a:t>
            </a:r>
            <a:r>
              <a:rPr lang="en-US" sz="18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800"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a:t>
            </a:r>
          </a:p>
          <a:p>
            <a:r>
              <a:rPr lang="en-US" sz="1900" dirty="0" smtClean="0"/>
              <a:t>Organization Charts </a:t>
            </a:r>
            <a:r>
              <a:rPr lang="en-US" sz="18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800"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4.4.4.2)</a:t>
            </a:r>
          </a:p>
          <a:p>
            <a:r>
              <a:rPr lang="en-US" sz="1900" dirty="0" smtClean="0"/>
              <a:t>Resumes </a:t>
            </a:r>
            <a:r>
              <a:rPr lang="en-US"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4.4.4.3)</a:t>
            </a:r>
          </a:p>
          <a:p>
            <a:r>
              <a:rPr lang="en-US" sz="1900" dirty="0"/>
              <a:t>Backup Staff </a:t>
            </a:r>
            <a:r>
              <a:rPr lang="en-US"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4.4.4.4)</a:t>
            </a:r>
          </a:p>
          <a:p>
            <a:r>
              <a:rPr lang="en-US" sz="1900" dirty="0" smtClean="0"/>
              <a:t>Experience With Contracts Of Similar Size And Scope </a:t>
            </a:r>
            <a:r>
              <a:rPr lang="en-US" sz="18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sz="1800"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4.4.4.5)</a:t>
            </a:r>
            <a:endParaRPr lang="en-US" sz="1800"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endParaRPr>
          </a:p>
          <a:p>
            <a:r>
              <a:rPr lang="en-US" sz="1900" dirty="0" smtClean="0"/>
              <a:t>Financial Capability Of The Vendor </a:t>
            </a:r>
            <a:r>
              <a:rPr lang="en-US"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rPr>
              <a:t>(Bid Solicitation §</a:t>
            </a:r>
            <a:r>
              <a:rPr lang="en-US" b="1" i="1" dirty="0" smtClean="0">
                <a:solidFill>
                  <a:srgbClr val="FFFF00"/>
                </a:solidFill>
                <a:latin typeface="Times New Roman" panose="02020603050405020304" pitchFamily="18" charset="0"/>
                <a:ea typeface="Calibri" panose="020F0502020204030204" pitchFamily="34" charset="0"/>
                <a:cs typeface="Times New Roman" panose="02020603050405020304" pitchFamily="18" charset="0"/>
              </a:rPr>
              <a:t>4.4.4.6)</a:t>
            </a:r>
            <a:endParaRPr lang="en-US" b="1" i="1" dirty="0">
              <a:solidFill>
                <a:srgbClr val="FFFF00"/>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1900" dirty="0"/>
          </a:p>
          <a:p>
            <a:endParaRPr lang="en-US" sz="1900" dirty="0"/>
          </a:p>
          <a:p>
            <a:endParaRPr lang="en-US" sz="1900" dirty="0"/>
          </a:p>
          <a:p>
            <a:endParaRPr lang="en-US" sz="1900" i="1" dirty="0">
              <a:solidFill>
                <a:srgbClr val="FFFF00"/>
              </a:solidFill>
            </a:endParaRPr>
          </a:p>
        </p:txBody>
      </p:sp>
    </p:spTree>
    <p:extLst>
      <p:ext uri="{BB962C8B-B14F-4D97-AF65-F5344CB8AC3E}">
        <p14:creationId xmlns:p14="http://schemas.microsoft.com/office/powerpoint/2010/main" val="1107536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326572" y="3843"/>
            <a:ext cx="10025743" cy="1400530"/>
          </a:xfrm>
        </p:spPr>
        <p:txBody>
          <a:bodyPr/>
          <a:lstStyle/>
          <a:p>
            <a:r>
              <a:rPr lang="en-US" dirty="0"/>
              <a:t>State-Supplied Price Sheet</a:t>
            </a:r>
            <a:br>
              <a:rPr lang="en-US" dirty="0"/>
            </a:br>
            <a:r>
              <a:rPr lang="en-US" sz="3200" b="1" dirty="0">
                <a:solidFill>
                  <a:srgbClr val="EBEBEB"/>
                </a:solidFill>
              </a:rPr>
              <a:t>T2867 </a:t>
            </a:r>
            <a:r>
              <a:rPr lang="en-US" sz="3200" b="1" dirty="0" smtClean="0">
                <a:solidFill>
                  <a:srgbClr val="EBEBEB"/>
                </a:solidFill>
              </a:rPr>
              <a:t>– Warehousing and </a:t>
            </a:r>
            <a:r>
              <a:rPr lang="en-US" sz="3200" b="1" dirty="0">
                <a:solidFill>
                  <a:srgbClr val="EBEBEB"/>
                </a:solidFill>
              </a:rPr>
              <a:t>Emergency Ops: Services and Logistics </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10626" y="1851748"/>
            <a:ext cx="3006672" cy="171614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0626" y="3567891"/>
            <a:ext cx="2883127" cy="1859237"/>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Pricing </a:t>
            </a:r>
            <a:r>
              <a:rPr lang="en-US" b="1" dirty="0">
                <a:solidFill>
                  <a:srgbClr val="FFFF00"/>
                </a:solidFill>
              </a:rPr>
              <a:t>must</a:t>
            </a:r>
            <a:r>
              <a:rPr lang="en-US" dirty="0"/>
              <a:t> be submitted for </a:t>
            </a:r>
            <a:r>
              <a:rPr lang="en-US" b="1" dirty="0" smtClean="0">
                <a:solidFill>
                  <a:srgbClr val="FFFF00"/>
                </a:solidFill>
              </a:rPr>
              <a:t>all five (5) years of each price line</a:t>
            </a:r>
            <a:r>
              <a:rPr lang="en-US" dirty="0" smtClean="0"/>
              <a:t>. </a:t>
            </a:r>
            <a:r>
              <a:rPr lang="en-US" dirty="0"/>
              <a:t>Failure to submit pricing for all price lines </a:t>
            </a:r>
            <a:r>
              <a:rPr lang="en-US" dirty="0" smtClean="0"/>
              <a:t>will </a:t>
            </a:r>
            <a:r>
              <a:rPr lang="en-US" dirty="0"/>
              <a:t>result in the Quote being deemed </a:t>
            </a:r>
            <a:r>
              <a:rPr lang="en-US" dirty="0" smtClean="0"/>
              <a:t>non-responsive.</a:t>
            </a:r>
            <a:endParaRPr lang="en-US" dirty="0"/>
          </a:p>
        </p:txBody>
      </p:sp>
      <p:pic>
        <p:nvPicPr>
          <p:cNvPr id="7" name="Content Placeholder 6"/>
          <p:cNvPicPr>
            <a:picLocks noGrp="1" noChangeAspect="1"/>
          </p:cNvPicPr>
          <p:nvPr>
            <p:ph idx="1"/>
          </p:nvPr>
        </p:nvPicPr>
        <p:blipFill>
          <a:blip r:embed="rId2"/>
          <a:stretch>
            <a:fillRect/>
          </a:stretch>
        </p:blipFill>
        <p:spPr>
          <a:xfrm>
            <a:off x="2893753" y="2027037"/>
            <a:ext cx="8947150" cy="3081708"/>
          </a:xfrm>
          <a:prstGeom prst="rect">
            <a:avLst/>
          </a:prstGeom>
        </p:spPr>
      </p:pic>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on </a:t>
            </a:r>
            <a:r>
              <a:rPr lang="en-US" sz="4000" b="1" u="sng" dirty="0" smtClean="0"/>
              <a:t>November 5, 2021</a:t>
            </a:r>
            <a:endParaRPr lang="en-US" sz="4000" b="1" u="sng" dirty="0"/>
          </a:p>
          <a:p>
            <a:endParaRPr lang="en-US" sz="4000" dirty="0"/>
          </a:p>
          <a:p>
            <a:r>
              <a:rPr lang="en-US" sz="4000" dirty="0"/>
              <a:t>Quotes due by 2pm on </a:t>
            </a:r>
            <a:r>
              <a:rPr lang="en-US" sz="4000" b="1" u="sng" dirty="0" smtClean="0"/>
              <a:t>November 30, 2021</a:t>
            </a:r>
            <a:endParaRPr lang="en-US" sz="4000" b="1" u="sng"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1908</TotalTime>
  <Words>1182</Words>
  <Application>Microsoft Office PowerPoint</Application>
  <PresentationFormat>Widescreen</PresentationFormat>
  <Paragraphs>99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Century Gothic</vt:lpstr>
      <vt:lpstr>Symbol</vt:lpstr>
      <vt:lpstr>Times New Roman</vt:lpstr>
      <vt:lpstr>Wingdings 3</vt:lpstr>
      <vt:lpstr>Ion</vt:lpstr>
      <vt:lpstr>Optional Pre-Quote Conference T2867 – Warehousing and Emergency Ops: Services and Logistics   20DPP00476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AWARDOF THE MASTER BLANKET PURCHASE ORDER. </vt:lpstr>
      <vt:lpstr>Additional Submissions That Should Be Submitted With The Technical Quote T2867 – Warehousing and Emergency Ops: Services and Logistics </vt:lpstr>
      <vt:lpstr>State-Supplied Price Sheet T2867 – Warehousing and Emergency Ops: Services and Logistics </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Albin, Douglas [TREAS]</cp:lastModifiedBy>
  <cp:revision>137</cp:revision>
  <cp:lastPrinted>2020-02-11T14:28:14Z</cp:lastPrinted>
  <dcterms:created xsi:type="dcterms:W3CDTF">2020-01-31T19:31:42Z</dcterms:created>
  <dcterms:modified xsi:type="dcterms:W3CDTF">2021-10-06T16:56:46Z</dcterms:modified>
</cp:coreProperties>
</file>