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7" r:id="rId12"/>
    <p:sldId id="278" r:id="rId13"/>
    <p:sldId id="281" r:id="rId14"/>
    <p:sldId id="282" r:id="rId15"/>
    <p:sldId id="267" r:id="rId16"/>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56" d="100"/>
          <a:sy n="56" d="100"/>
        </p:scale>
        <p:origin x="90" y="27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1/19/2021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1/19/2021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1/19/2021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1/19/2021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1/19/2021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1/19/2021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1/19/2021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state.nj.us/treasury/purchase/forms/OwnershipDisclosure.pdf" TargetMode="External"/><Relationship Id="rId2" Type="http://schemas.openxmlformats.org/officeDocument/2006/relationships/hyperlink" Target="http://www.state.nj.us/treasury/purchase/forms/OfferandAcceptance.pdf" TargetMode="External"/><Relationship Id="rId1" Type="http://schemas.openxmlformats.org/officeDocument/2006/relationships/slideLayout" Target="../slideLayouts/slideLayout2.xml"/><Relationship Id="rId5" Type="http://schemas.openxmlformats.org/officeDocument/2006/relationships/hyperlink" Target="http://www.state.nj.us/treasury/purchase/forms/SubcontractorUtilizationPlan.pdf" TargetMode="External"/><Relationship Id="rId4" Type="http://schemas.openxmlformats.org/officeDocument/2006/relationships/hyperlink" Target="http://www.state.nj.us/treasury/purchase/forms/DisclosureofInvestmentActivitiesinIran.pdf"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www.state.nj.us/treasury/purchase/forms/AA_%20Supplement.pdf" TargetMode="External"/><Relationship Id="rId2" Type="http://schemas.openxmlformats.org/officeDocument/2006/relationships/hyperlink" Target="http://www.state.nj.us/treasury/purchase/forms/eo134/Chapter51.pdf" TargetMode="External"/><Relationship Id="rId1" Type="http://schemas.openxmlformats.org/officeDocument/2006/relationships/slideLayout" Target="../slideLayouts/slideLayout2.xml"/><Relationship Id="rId4" Type="http://schemas.openxmlformats.org/officeDocument/2006/relationships/hyperlink" Target="http://www.state.nj.us/treasury/purchase/forms/SourceDisclosureCertification.pdf"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562100"/>
            <a:ext cx="8825658" cy="3336471"/>
          </a:xfrm>
        </p:spPr>
        <p:txBody>
          <a:bodyPr/>
          <a:lstStyle/>
          <a:p>
            <a:r>
              <a:rPr lang="en-US" sz="5400" dirty="0"/>
              <a:t>Optional Pre-Quote Conference</a:t>
            </a:r>
            <a:br>
              <a:rPr lang="en-US" sz="5400" dirty="0"/>
            </a:br>
            <a:r>
              <a:rPr lang="en-US" sz="3600" b="1" dirty="0" smtClean="0"/>
              <a:t>T0061 – Aircraft Rental Services – Department of Environmental Protection</a:t>
            </a:r>
            <a:r>
              <a:rPr lang="en-US" sz="5400" dirty="0"/>
              <a:t/>
            </a:r>
            <a:br>
              <a:rPr lang="en-US" sz="5400" dirty="0"/>
            </a:br>
            <a:r>
              <a:rPr lang="en-US" sz="5400" dirty="0"/>
              <a:t/>
            </a:r>
            <a:br>
              <a:rPr lang="en-US" sz="5400" dirty="0"/>
            </a:br>
            <a:r>
              <a:rPr lang="en-US" sz="5400" dirty="0" smtClean="0"/>
              <a:t>20DPP00566</a:t>
            </a:r>
            <a:endParaRPr lang="en-US" sz="5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a:t>
            </a:r>
            <a:r>
              <a:rPr lang="en-US" sz="2800" dirty="0" smtClean="0"/>
              <a:t>on </a:t>
            </a:r>
            <a:r>
              <a:rPr lang="en-US" sz="2800" b="1" u="sng" dirty="0" smtClean="0"/>
              <a:t>February 11, 2021</a:t>
            </a:r>
            <a:endParaRPr lang="en-US" sz="2800" b="1" u="sng" dirty="0" smtClean="0"/>
          </a:p>
          <a:p>
            <a:r>
              <a:rPr lang="en-US" sz="2800" dirty="0" smtClean="0"/>
              <a:t>Quotes </a:t>
            </a:r>
            <a:r>
              <a:rPr lang="en-US" sz="2800" dirty="0"/>
              <a:t>due by 2pm </a:t>
            </a:r>
            <a:r>
              <a:rPr lang="en-US" sz="2800" dirty="0" smtClean="0"/>
              <a:t>on </a:t>
            </a:r>
            <a:r>
              <a:rPr lang="en-US" sz="2800" b="1" u="sng" dirty="0" smtClean="0"/>
              <a:t>March 10, 2021</a:t>
            </a:r>
            <a:endParaRPr lang="en-US" sz="2800" b="1" u="sng" dirty="0">
              <a:highlight>
                <a:srgbClr val="FFFF00"/>
              </a:highlight>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t>
            </a:r>
            <a:r>
              <a:rPr lang="en-US" dirty="0" smtClean="0"/>
              <a:t>only address </a:t>
            </a:r>
            <a:r>
              <a:rPr lang="en-US" dirty="0"/>
              <a:t>procedural </a:t>
            </a:r>
            <a:r>
              <a:rPr lang="en-US" dirty="0" smtClean="0"/>
              <a:t>questions </a:t>
            </a:r>
            <a:r>
              <a:rPr lang="en-US" dirty="0"/>
              <a:t>regarding the Bid Solicitation and Quote submission requirements. </a:t>
            </a:r>
          </a:p>
          <a:p>
            <a:r>
              <a:rPr lang="en-US" dirty="0"/>
              <a:t>No questions relating to the Scope of Work or the services or products required in the Bid Solicitation will be addressed. Vendors </a:t>
            </a:r>
            <a:r>
              <a:rPr lang="en-US" dirty="0" smtClean="0"/>
              <a:t>must </a:t>
            </a:r>
            <a:r>
              <a:rPr lang="en-US" dirty="0"/>
              <a:t>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616530"/>
            <a:ext cx="8946541" cy="4631870"/>
          </a:xfrm>
        </p:spPr>
        <p:txBody>
          <a:bodyPr>
            <a:normAutofit/>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a:t>
            </a:r>
          </a:p>
          <a:p>
            <a:r>
              <a:rPr lang="en-US" dirty="0"/>
              <a:t>Section 4: Quote submission requirements including forms, schedules, firm experience, product literature,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436914"/>
            <a:ext cx="9526588" cy="4811485"/>
          </a:xfrm>
        </p:spPr>
        <p:txBody>
          <a:bodyPr>
            <a:normAutofit fontScale="92500" lnSpcReduction="1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and “Must” denotes a mandatory requirement; however, not submitting requested information (“should”/”may”)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fontScale="92500" lnSpcReduction="2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r>
              <a:rPr lang="en-US" dirty="0" smtClean="0"/>
              <a:t>.</a:t>
            </a:r>
          </a:p>
          <a:p>
            <a:r>
              <a:rPr lang="en-US" dirty="0"/>
              <a:t>Only provide unit pricing for the price lines that you are willing and fully able to provide, including all services specified by this Bid Solicitation, as applicable</a:t>
            </a:r>
            <a:r>
              <a:rPr lang="en-US" dirty="0" smtClean="0"/>
              <a:t>.</a:t>
            </a:r>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551214"/>
            <a:ext cx="9281659" cy="4697185"/>
          </a:xfrm>
        </p:spPr>
        <p:txBody>
          <a:bodyPr>
            <a:normAutofit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6862043-7820-4FF0-A93B-C4CBCAE5BA75}"/>
              </a:ext>
            </a:extLst>
          </p:cNvPr>
          <p:cNvSpPr>
            <a:spLocks noGrp="1"/>
          </p:cNvSpPr>
          <p:nvPr>
            <p:ph type="title"/>
          </p:nvPr>
        </p:nvSpPr>
        <p:spPr>
          <a:xfrm>
            <a:off x="717019" y="310675"/>
            <a:ext cx="10122616" cy="1757822"/>
          </a:xfrm>
        </p:spPr>
        <p:txBody>
          <a:bodyPr/>
          <a:lstStyle/>
          <a:p>
            <a:pPr algn="ctr" fontAlgn="base"/>
            <a:r>
              <a:rPr lang="en-US" sz="2800" b="1" u="sng" dirty="0">
                <a:solidFill>
                  <a:srgbClr val="EBEBEB"/>
                </a:solidFill>
                <a:latin typeface="Times New Roman" panose="02020603050405020304" pitchFamily="18" charset="0"/>
              </a:rPr>
              <a:t>Vendor {Bidder} Checklist</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#1:</a:t>
            </a:r>
            <a:r>
              <a:rPr lang="en-US" sz="2000" b="1" dirty="0">
                <a:solidFill>
                  <a:srgbClr val="EBEBEB"/>
                </a:solidFill>
                <a:latin typeface="Times New Roman" panose="02020603050405020304" pitchFamily="18" charset="0"/>
              </a:rPr>
              <a:t> FORMS, REGISTRATIONS AND CERTIFICATIONS THAT </a:t>
            </a:r>
            <a:r>
              <a:rPr lang="en-US" sz="2000" b="1" u="sng" dirty="0">
                <a:solidFill>
                  <a:srgbClr val="FFFF00"/>
                </a:solidFill>
                <a:latin typeface="Times New Roman" panose="02020603050405020304" pitchFamily="18" charset="0"/>
              </a:rPr>
              <a:t>MUST</a:t>
            </a:r>
            <a:r>
              <a:rPr lang="en-US" sz="2000" b="1" dirty="0">
                <a:solidFill>
                  <a:srgbClr val="FFFF00"/>
                </a:solidFill>
                <a:latin typeface="Times New Roman" panose="02020603050405020304" pitchFamily="18" charset="0"/>
              </a:rPr>
              <a:t> </a:t>
            </a:r>
            <a:r>
              <a:rPr lang="en-US" sz="2000" b="1" dirty="0">
                <a:solidFill>
                  <a:srgbClr val="EBEBEB"/>
                </a:solidFill>
                <a:latin typeface="Times New Roman" panose="02020603050405020304" pitchFamily="18" charset="0"/>
              </a:rPr>
              <a:t>BE </a:t>
            </a:r>
            <a:r>
              <a:rPr lang="en-US" sz="2000" dirty="0">
                <a:solidFill>
                  <a:srgbClr val="EBEBEB"/>
                </a:solidFill>
                <a:latin typeface="Times New Roman" panose="02020603050405020304" pitchFamily="18" charset="0"/>
              </a:rPr>
              <a:t> </a:t>
            </a:r>
            <a:r>
              <a:rPr lang="en-US" sz="2000" dirty="0">
                <a:solidFill>
                  <a:srgbClr val="EBEBEB"/>
                </a:solidFill>
              </a:rPr>
              <a:t/>
            </a:r>
            <a:br>
              <a:rPr lang="en-US" sz="2000" dirty="0">
                <a:solidFill>
                  <a:srgbClr val="EBEBEB"/>
                </a:solidFill>
              </a:rPr>
            </a:br>
            <a:r>
              <a:rPr lang="en-US" sz="2000" b="1" dirty="0">
                <a:solidFill>
                  <a:srgbClr val="EBEBEB"/>
                </a:solidFill>
                <a:latin typeface="Times New Roman" panose="02020603050405020304" pitchFamily="18" charset="0"/>
              </a:rPr>
              <a:t>SUBMITTED BY THE VENDOR WITH THE QUOTE</a:t>
            </a:r>
            <a:r>
              <a:rPr lang="en-US" sz="2800" dirty="0">
                <a:solidFill>
                  <a:srgbClr val="EBEBEB"/>
                </a:solidFill>
                <a:latin typeface="Times New Roman" panose="02020603050405020304" pitchFamily="18" charset="0"/>
              </a:rPr>
              <a:t> </a:t>
            </a:r>
            <a:r>
              <a:rPr lang="en-US" sz="6600" dirty="0"/>
              <a:t/>
            </a:r>
            <a:br>
              <a:rPr lang="en-US" sz="6600" dirty="0"/>
            </a:br>
            <a:endParaRPr lang="en-US" sz="3600" dirty="0"/>
          </a:p>
        </p:txBody>
      </p:sp>
      <p:sp>
        <p:nvSpPr>
          <p:cNvPr id="3" name="Content Placeholder 2"/>
          <p:cNvSpPr>
            <a:spLocks noGrp="1"/>
          </p:cNvSpPr>
          <p:nvPr>
            <p:ph idx="1"/>
          </p:nvPr>
        </p:nvSpPr>
        <p:spPr/>
        <p:txBody>
          <a:bodyPr>
            <a:normAutofit fontScale="92500" lnSpcReduction="10000"/>
          </a:bodyPr>
          <a:lstStyle/>
          <a:p>
            <a:pPr fontAlgn="base"/>
            <a:r>
              <a:rPr lang="en-US" b="1" dirty="0"/>
              <a:t>A.</a:t>
            </a:r>
            <a:r>
              <a:rPr lang="en-US" dirty="0"/>
              <a:t> </a:t>
            </a:r>
            <a:r>
              <a:rPr lang="en-US" b="1" u="sng" dirty="0">
                <a:hlinkClick r:id="rId2"/>
              </a:rPr>
              <a:t>OFFER AND ACCEPTANCE PAGE</a:t>
            </a:r>
            <a:r>
              <a:rPr lang="en-US" b="1" dirty="0"/>
              <a:t> </a:t>
            </a:r>
            <a:r>
              <a:rPr lang="en-US" dirty="0"/>
              <a:t>(Bid Solicitation §4.4.1.1) </a:t>
            </a:r>
          </a:p>
          <a:p>
            <a:pPr fontAlgn="base"/>
            <a:r>
              <a:rPr lang="en-US" b="1" dirty="0"/>
              <a:t>B. </a:t>
            </a:r>
            <a:r>
              <a:rPr lang="en-US" b="1" u="sng" dirty="0">
                <a:hlinkClick r:id="rId3"/>
              </a:rPr>
              <a:t>OWNERSHIP DISCLOSURE FORM</a:t>
            </a:r>
            <a:r>
              <a:rPr lang="en-US" b="1" dirty="0"/>
              <a:t> (</a:t>
            </a:r>
            <a:r>
              <a:rPr lang="en-US" dirty="0"/>
              <a:t>Bid Solicitation §4.4.1.2.1) </a:t>
            </a:r>
          </a:p>
          <a:p>
            <a:pPr fontAlgn="base">
              <a:buFont typeface="Wingdings 3" panose="05040102010807070707" pitchFamily="18" charset="2"/>
              <a:buChar char=""/>
            </a:pPr>
            <a:r>
              <a:rPr lang="en-US" b="1" dirty="0"/>
              <a:t>C. </a:t>
            </a:r>
            <a:r>
              <a:rPr lang="en-US" b="1" u="sng" dirty="0">
                <a:hlinkClick r:id="rId4"/>
              </a:rPr>
              <a:t>DISCLOSURE OF INVESTMENT ACTIVITIES IN IRAN FORM</a:t>
            </a:r>
            <a:r>
              <a:rPr lang="en-US" b="1" dirty="0"/>
              <a:t> (</a:t>
            </a:r>
            <a:r>
              <a:rPr lang="en-US" dirty="0"/>
              <a:t>Bid Solicitation §4.4.1.2.2)  </a:t>
            </a:r>
          </a:p>
          <a:p>
            <a:pPr fontAlgn="base"/>
            <a:r>
              <a:rPr lang="en-US" b="1" dirty="0"/>
              <a:t>D. </a:t>
            </a:r>
            <a:r>
              <a:rPr lang="en-US" b="1" u="sng" dirty="0">
                <a:hlinkClick r:id="rId5"/>
              </a:rPr>
              <a:t>SUBCONTRACTOR UTILIZATION PLAN</a:t>
            </a:r>
            <a:r>
              <a:rPr lang="en-US" b="1" dirty="0"/>
              <a:t> </a:t>
            </a:r>
            <a:r>
              <a:rPr lang="en-US" dirty="0"/>
              <a:t>(Bid Solicitation §4.4.1.3) </a:t>
            </a:r>
          </a:p>
          <a:p>
            <a:pPr fontAlgn="base"/>
            <a:r>
              <a:rPr lang="en-US" b="1" dirty="0"/>
              <a:t>IF THIS BID SOLICITATION HAS A SUBCONTRACTING SET-ASIDE REQUIREMENT, THE VENDOR </a:t>
            </a:r>
            <a:r>
              <a:rPr lang="en-US" b="1" u="sng" dirty="0"/>
              <a:t>MUST</a:t>
            </a:r>
            <a:r>
              <a:rPr lang="en-US" b="1" dirty="0"/>
              <a:t> CONSULT THE DIVISION OF REVENUE &amp; ENTERPRISE SERVICES AT 609-292-2146 FOR INFORMATION REGARDING REGISTERED SMALL BUSINESSES AND/OR DISABLED VETERAN BUSINESSES.</a:t>
            </a:r>
            <a:r>
              <a:rPr lang="en-US" dirty="0"/>
              <a:t> </a:t>
            </a:r>
          </a:p>
          <a:p>
            <a:pPr fontAlgn="base"/>
            <a:r>
              <a:rPr lang="en-US" b="1" dirty="0"/>
              <a:t>E. </a:t>
            </a:r>
            <a:r>
              <a:rPr lang="en-US" b="1" u="sng" dirty="0"/>
              <a:t>ATTACHMENT #1 – </a:t>
            </a:r>
            <a:r>
              <a:rPr lang="en-US" b="1" u="sng" dirty="0" smtClean="0"/>
              <a:t>Deviation and </a:t>
            </a:r>
            <a:r>
              <a:rPr lang="en-US" b="1" u="sng" smtClean="0"/>
              <a:t>Substitution Form </a:t>
            </a:r>
            <a:r>
              <a:rPr lang="en-US" b="1" smtClean="0"/>
              <a:t>(</a:t>
            </a:r>
            <a:r>
              <a:rPr lang="en-US" smtClean="0"/>
              <a:t>Bid </a:t>
            </a:r>
            <a:r>
              <a:rPr lang="en-US" dirty="0" smtClean="0"/>
              <a:t>Solicitation</a:t>
            </a:r>
            <a:r>
              <a:rPr lang="en-US" dirty="0"/>
              <a:t> </a:t>
            </a:r>
            <a:r>
              <a:rPr lang="en-US"/>
              <a:t>§</a:t>
            </a:r>
            <a:r>
              <a:rPr lang="en-US" smtClean="0"/>
              <a:t>4.4.3.4.1)</a:t>
            </a:r>
            <a:r>
              <a:rPr lang="en-US" dirty="0"/>
              <a:t> </a:t>
            </a:r>
          </a:p>
          <a:p>
            <a:pPr fontAlgn="base"/>
            <a:r>
              <a:rPr lang="en-US" b="1" dirty="0"/>
              <a:t>F. </a:t>
            </a:r>
            <a:r>
              <a:rPr lang="en-US" b="1" u="sng" dirty="0"/>
              <a:t>STATE-SUPPLIED PRICE </a:t>
            </a:r>
            <a:r>
              <a:rPr lang="en-US" b="1" u="sng" dirty="0" smtClean="0"/>
              <a:t>SHEET</a:t>
            </a:r>
            <a:r>
              <a:rPr lang="en-US" b="1" dirty="0"/>
              <a:t> </a:t>
            </a:r>
            <a:r>
              <a:rPr lang="en-US" dirty="0"/>
              <a:t>(See Bid Solicitation Section §4.4.5)  </a:t>
            </a:r>
          </a:p>
          <a:p>
            <a:endParaRPr lang="en-US" dirty="0"/>
          </a:p>
        </p:txBody>
      </p:sp>
    </p:spTree>
    <p:extLst>
      <p:ext uri="{BB962C8B-B14F-4D97-AF65-F5344CB8AC3E}">
        <p14:creationId xmlns:p14="http://schemas.microsoft.com/office/powerpoint/2010/main" val="40017995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FAF762-9FD1-4F06-A822-8C262BDD7AE2}"/>
              </a:ext>
            </a:extLst>
          </p:cNvPr>
          <p:cNvSpPr>
            <a:spLocks noGrp="1"/>
          </p:cNvSpPr>
          <p:nvPr>
            <p:ph type="title"/>
          </p:nvPr>
        </p:nvSpPr>
        <p:spPr>
          <a:xfrm>
            <a:off x="192369" y="156840"/>
            <a:ext cx="11188804" cy="1521040"/>
          </a:xfrm>
        </p:spPr>
        <p:txBody>
          <a:bodyPr/>
          <a:lstStyle/>
          <a:p>
            <a:pPr algn="ctr" fontAlgn="base"/>
            <a:r>
              <a:rPr lang="en-US" sz="2800" b="1" u="sng" dirty="0">
                <a:solidFill>
                  <a:srgbClr val="EBEBEB"/>
                </a:solidFill>
                <a:latin typeface="Times New Roman" panose="02020603050405020304" pitchFamily="18" charset="0"/>
              </a:rPr>
              <a:t>Vendor {Bidder} Checklist </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#2:</a:t>
            </a:r>
            <a:r>
              <a:rPr lang="en-US" sz="2000" b="1" dirty="0">
                <a:solidFill>
                  <a:srgbClr val="EBEBEB"/>
                </a:solidFill>
                <a:latin typeface="Times New Roman" panose="02020603050405020304" pitchFamily="18" charset="0"/>
              </a:rPr>
              <a:t> </a:t>
            </a:r>
            <a:r>
              <a:rPr lang="en-US" sz="2000" b="1" dirty="0">
                <a:solidFill>
                  <a:srgbClr val="EBEBEB"/>
                </a:solidFill>
              </a:rPr>
              <a:t>FORMS, REGISTRATIONS AND CERTIFICATIONS THAT </a:t>
            </a:r>
            <a:r>
              <a:rPr lang="en-US" sz="2000" b="1" u="sng" dirty="0">
                <a:solidFill>
                  <a:srgbClr val="FFFF00"/>
                </a:solidFill>
              </a:rPr>
              <a:t>SHOULD</a:t>
            </a:r>
            <a:r>
              <a:rPr lang="en-US" sz="2000" b="1" dirty="0">
                <a:solidFill>
                  <a:srgbClr val="EBEBEB"/>
                </a:solidFill>
              </a:rPr>
              <a:t> BE SUBMITTED BY THE VENDOR WITH THE </a:t>
            </a:r>
            <a:r>
              <a:rPr lang="en-US" sz="2000" b="1" dirty="0" smtClean="0">
                <a:solidFill>
                  <a:srgbClr val="EBEBEB"/>
                </a:solidFill>
              </a:rPr>
              <a:t>QUOTE BUT </a:t>
            </a:r>
            <a:r>
              <a:rPr lang="en-US" sz="2000" b="1" u="sng" dirty="0" smtClean="0">
                <a:solidFill>
                  <a:srgbClr val="FFFF00"/>
                </a:solidFill>
              </a:rPr>
              <a:t>MUST</a:t>
            </a:r>
            <a:r>
              <a:rPr lang="en-US" sz="2000" b="1" dirty="0">
                <a:solidFill>
                  <a:srgbClr val="EBEBEB"/>
                </a:solidFill>
              </a:rPr>
              <a:t> BE SUBMITTED PRIOR TO THE AWARDOF THE MASTER BLANKET PURCHASE ORDER.</a:t>
            </a:r>
            <a:r>
              <a:rPr lang="en-US" sz="2800" dirty="0">
                <a:solidFill>
                  <a:srgbClr val="EBEBEB"/>
                </a:solidFill>
              </a:rPr>
              <a:t/>
            </a:r>
            <a:br>
              <a:rPr lang="en-US" sz="2800" dirty="0">
                <a:solidFill>
                  <a:srgbClr val="EBEBEB"/>
                </a:solidFill>
              </a:rPr>
            </a:br>
            <a:endParaRPr lang="en-US" sz="2800" dirty="0"/>
          </a:p>
        </p:txBody>
      </p:sp>
      <p:sp>
        <p:nvSpPr>
          <p:cNvPr id="3" name="Content Placeholder 2">
            <a:extLst>
              <a:ext uri="{FF2B5EF4-FFF2-40B4-BE49-F238E27FC236}">
                <a16:creationId xmlns:a16="http://schemas.microsoft.com/office/drawing/2014/main" xmlns="" id="{50A242EB-92F4-4E97-95DE-091469F3B0EC}"/>
              </a:ext>
            </a:extLst>
          </p:cNvPr>
          <p:cNvSpPr>
            <a:spLocks noGrp="1"/>
          </p:cNvSpPr>
          <p:nvPr>
            <p:ph idx="1"/>
          </p:nvPr>
        </p:nvSpPr>
        <p:spPr/>
        <p:txBody>
          <a:bodyPr/>
          <a:lstStyle/>
          <a:p>
            <a:endParaRPr lang="en-US" dirty="0"/>
          </a:p>
          <a:p>
            <a:endParaRPr lang="en-US" dirty="0"/>
          </a:p>
          <a:p>
            <a:endParaRPr lang="en-US" dirty="0"/>
          </a:p>
          <a:p>
            <a:endParaRPr lang="en-US" dirty="0"/>
          </a:p>
        </p:txBody>
      </p:sp>
      <p:sp>
        <p:nvSpPr>
          <p:cNvPr id="4" name="TextBox 3"/>
          <p:cNvSpPr txBox="1"/>
          <p:nvPr/>
        </p:nvSpPr>
        <p:spPr>
          <a:xfrm>
            <a:off x="736609" y="1677880"/>
            <a:ext cx="10557163" cy="5078313"/>
          </a:xfrm>
          <a:prstGeom prst="rect">
            <a:avLst/>
          </a:prstGeom>
          <a:noFill/>
        </p:spPr>
        <p:txBody>
          <a:bodyPr wrap="square" rtlCol="0">
            <a:spAutoFit/>
          </a:bodyPr>
          <a:lstStyle/>
          <a:p>
            <a:pPr marL="285750" indent="-285750" fontAlgn="base">
              <a:lnSpc>
                <a:spcPct val="150000"/>
              </a:lnSpc>
              <a:buClr>
                <a:schemeClr val="bg2">
                  <a:lumMod val="40000"/>
                  <a:lumOff val="60000"/>
                </a:schemeClr>
              </a:buClr>
              <a:buFont typeface="Wingdings 3" panose="05040102010807070707" pitchFamily="18" charset="2"/>
              <a:buChar char=""/>
            </a:pPr>
            <a:r>
              <a:rPr lang="en-US" b="1" dirty="0" smtClean="0"/>
              <a:t>A. </a:t>
            </a:r>
            <a:r>
              <a:rPr lang="en-US" b="1" u="sng" dirty="0" smtClean="0"/>
              <a:t>DISCLOSURE </a:t>
            </a:r>
            <a:r>
              <a:rPr lang="en-US" b="1" u="sng" dirty="0"/>
              <a:t>OF INVESTIGATIONS AND OTHER ACTIONS INVOLVING VENDOR</a:t>
            </a:r>
            <a:r>
              <a:rPr lang="en-US" b="1" dirty="0"/>
              <a:t>  (</a:t>
            </a:r>
            <a:r>
              <a:rPr lang="en-US" dirty="0"/>
              <a:t>Bid Solicitation §4.4.2.2) </a:t>
            </a:r>
            <a:endParaRPr lang="en-US" dirty="0" smtClean="0"/>
          </a:p>
          <a:p>
            <a:pPr marL="285750" indent="-285750" fontAlgn="base">
              <a:lnSpc>
                <a:spcPct val="150000"/>
              </a:lnSpc>
              <a:buClr>
                <a:schemeClr val="bg2">
                  <a:lumMod val="40000"/>
                  <a:lumOff val="60000"/>
                </a:schemeClr>
              </a:buClr>
              <a:buFont typeface="Wingdings 3" panose="05040102010807070707" pitchFamily="18" charset="2"/>
              <a:buChar char=""/>
            </a:pPr>
            <a:r>
              <a:rPr lang="en-US" b="1" dirty="0" smtClean="0"/>
              <a:t>B</a:t>
            </a:r>
            <a:r>
              <a:rPr lang="en-US" b="1" dirty="0"/>
              <a:t>. PROOF OF BUSINESS REGISTRATION</a:t>
            </a:r>
            <a:r>
              <a:rPr lang="en-US" dirty="0"/>
              <a:t> </a:t>
            </a:r>
          </a:p>
          <a:p>
            <a:pPr marL="285750" indent="-285750" fontAlgn="base">
              <a:lnSpc>
                <a:spcPct val="150000"/>
              </a:lnSpc>
              <a:buClr>
                <a:schemeClr val="bg2">
                  <a:lumMod val="40000"/>
                  <a:lumOff val="60000"/>
                </a:schemeClr>
              </a:buClr>
              <a:buFont typeface="Wingdings 3" panose="05040102010807070707" pitchFamily="18" charset="2"/>
              <a:buChar char=""/>
            </a:pPr>
            <a:r>
              <a:rPr lang="en-US" b="1" dirty="0" smtClean="0"/>
              <a:t>C. CERTIFICATE </a:t>
            </a:r>
            <a:r>
              <a:rPr lang="en-US" b="1" dirty="0"/>
              <a:t>OF INSURANCE / ACORD</a:t>
            </a:r>
            <a:r>
              <a:rPr lang="en-US" dirty="0"/>
              <a:t> </a:t>
            </a:r>
            <a:endParaRPr lang="en-US" dirty="0" smtClean="0"/>
          </a:p>
          <a:p>
            <a:pPr marL="285750" indent="-285750" fontAlgn="base">
              <a:lnSpc>
                <a:spcPct val="150000"/>
              </a:lnSpc>
              <a:buClr>
                <a:schemeClr val="bg2">
                  <a:lumMod val="40000"/>
                  <a:lumOff val="60000"/>
                </a:schemeClr>
              </a:buClr>
              <a:buFont typeface="Wingdings 3" panose="05040102010807070707" pitchFamily="18" charset="2"/>
              <a:buChar char=""/>
            </a:pPr>
            <a:r>
              <a:rPr lang="en-US" b="1" dirty="0" smtClean="0"/>
              <a:t>D</a:t>
            </a:r>
            <a:r>
              <a:rPr lang="en-US" b="1" dirty="0"/>
              <a:t>. </a:t>
            </a:r>
            <a:r>
              <a:rPr lang="en-US" b="1" u="sng" dirty="0">
                <a:hlinkClick r:id="rId2"/>
              </a:rPr>
              <a:t>TWO-YEAR CHAPTER 51/EXECUTIVE ORDER 117 VENDOR CERTIFICATION AND DISCLOSURE OF      POLITICAL CONTRIBUTIONS</a:t>
            </a:r>
            <a:r>
              <a:rPr lang="en-US" b="1" dirty="0"/>
              <a:t> </a:t>
            </a:r>
            <a:r>
              <a:rPr lang="en-US" dirty="0"/>
              <a:t>(Bid Solicitation §7.1.1) </a:t>
            </a:r>
            <a:endParaRPr lang="en-US" dirty="0" smtClean="0"/>
          </a:p>
          <a:p>
            <a:pPr marL="285750" indent="-285750" fontAlgn="base">
              <a:lnSpc>
                <a:spcPct val="150000"/>
              </a:lnSpc>
              <a:buClr>
                <a:schemeClr val="bg2">
                  <a:lumMod val="40000"/>
                  <a:lumOff val="60000"/>
                </a:schemeClr>
              </a:buClr>
              <a:buFont typeface="Wingdings 3" panose="05040102010807070707" pitchFamily="18" charset="2"/>
              <a:buChar char=""/>
            </a:pPr>
            <a:r>
              <a:rPr lang="en-US" b="1" dirty="0" smtClean="0"/>
              <a:t>E</a:t>
            </a:r>
            <a:r>
              <a:rPr lang="en-US" b="1" dirty="0"/>
              <a:t>. AFFIRMATIVE ACTION COMPLIANCE </a:t>
            </a:r>
            <a:r>
              <a:rPr lang="en-US" dirty="0"/>
              <a:t>(Bid Solicitation §7.1.3) </a:t>
            </a:r>
            <a:r>
              <a:rPr lang="en-US" b="1" dirty="0"/>
              <a:t>Submit one of the following:</a:t>
            </a:r>
            <a:r>
              <a:rPr lang="en-US" dirty="0"/>
              <a:t> </a:t>
            </a:r>
            <a:endParaRPr lang="en-US" dirty="0" smtClean="0"/>
          </a:p>
          <a:p>
            <a:pPr marL="742950" lvl="1" indent="-285750" fontAlgn="base">
              <a:lnSpc>
                <a:spcPct val="150000"/>
              </a:lnSpc>
              <a:buFont typeface="Arial" panose="020B0604020202020204" pitchFamily="34" charset="0"/>
              <a:buChar char="•"/>
            </a:pPr>
            <a:r>
              <a:rPr lang="en-US" b="1" dirty="0" smtClean="0"/>
              <a:t>NEW </a:t>
            </a:r>
            <a:r>
              <a:rPr lang="en-US" b="1" dirty="0"/>
              <a:t>JERSEY CERTIFICATE OF EMPLOYEE INFORMATION REPORT</a:t>
            </a:r>
            <a:r>
              <a:rPr lang="en-US" dirty="0"/>
              <a:t> </a:t>
            </a:r>
            <a:endParaRPr lang="en-US" dirty="0" smtClean="0"/>
          </a:p>
          <a:p>
            <a:pPr marL="742950" lvl="1" indent="-285750" fontAlgn="base">
              <a:lnSpc>
                <a:spcPct val="150000"/>
              </a:lnSpc>
              <a:buFont typeface="Arial" panose="020B0604020202020204" pitchFamily="34" charset="0"/>
              <a:buChar char="•"/>
            </a:pPr>
            <a:r>
              <a:rPr lang="en-US" b="1" dirty="0" smtClean="0"/>
              <a:t>FEDERAL </a:t>
            </a:r>
            <a:r>
              <a:rPr lang="en-US" b="1" dirty="0"/>
              <a:t>LETTER OF APPROVAL VERIFYING A FEDERALLY APPROVED OR SANCTIONED AFFIRMATIVE ACTION PROGRAM (Dated within 1 year of the Quote submission)</a:t>
            </a:r>
            <a:r>
              <a:rPr lang="en-US" dirty="0"/>
              <a:t> </a:t>
            </a:r>
            <a:endParaRPr lang="en-US" dirty="0" smtClean="0"/>
          </a:p>
          <a:p>
            <a:pPr marL="742950" lvl="1" indent="-285750" fontAlgn="base">
              <a:lnSpc>
                <a:spcPct val="150000"/>
              </a:lnSpc>
              <a:buFont typeface="Arial" panose="020B0604020202020204" pitchFamily="34" charset="0"/>
              <a:buChar char="•"/>
            </a:pPr>
            <a:r>
              <a:rPr lang="en-US" b="1" u="sng" dirty="0" smtClean="0">
                <a:hlinkClick r:id="rId3"/>
              </a:rPr>
              <a:t>AFFIRMATIVE </a:t>
            </a:r>
            <a:r>
              <a:rPr lang="en-US" b="1" u="sng" dirty="0">
                <a:hlinkClick r:id="rId3"/>
              </a:rPr>
              <a:t>ACTION EMPLOYEE INFORMATION REPORT (FORM AA302)</a:t>
            </a:r>
            <a:r>
              <a:rPr lang="en-US" dirty="0"/>
              <a:t> </a:t>
            </a:r>
            <a:endParaRPr lang="en-US" dirty="0" smtClean="0"/>
          </a:p>
          <a:p>
            <a:pPr marL="285750" indent="-285750" fontAlgn="base">
              <a:lnSpc>
                <a:spcPct val="150000"/>
              </a:lnSpc>
              <a:buClr>
                <a:schemeClr val="bg2">
                  <a:lumMod val="40000"/>
                  <a:lumOff val="60000"/>
                </a:schemeClr>
              </a:buClr>
              <a:buFont typeface="Wingdings 3" panose="05040102010807070707" pitchFamily="18" charset="2"/>
              <a:buChar char="u"/>
            </a:pPr>
            <a:r>
              <a:rPr lang="en-US" b="1" dirty="0" smtClean="0"/>
              <a:t>F. </a:t>
            </a:r>
            <a:r>
              <a:rPr lang="en-US" b="1" u="sng" dirty="0" smtClean="0">
                <a:hlinkClick r:id="rId4"/>
              </a:rPr>
              <a:t>SOURCE </a:t>
            </a:r>
            <a:r>
              <a:rPr lang="en-US" b="1" u="sng" dirty="0">
                <a:hlinkClick r:id="rId4"/>
              </a:rPr>
              <a:t>DISCLOSURE FORM</a:t>
            </a:r>
            <a:r>
              <a:rPr lang="en-US" b="1" dirty="0"/>
              <a:t> </a:t>
            </a:r>
            <a:r>
              <a:rPr lang="en-US" dirty="0"/>
              <a:t>(Bid Solicitation §§4.4.2.3 and 7.1.2) </a:t>
            </a:r>
          </a:p>
        </p:txBody>
      </p:sp>
    </p:spTree>
    <p:extLst>
      <p:ext uri="{BB962C8B-B14F-4D97-AF65-F5344CB8AC3E}">
        <p14:creationId xmlns:p14="http://schemas.microsoft.com/office/powerpoint/2010/main" val="39691008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1644" y="452718"/>
            <a:ext cx="4231178" cy="2473362"/>
          </a:xfrm>
        </p:spPr>
        <p:txBody>
          <a:bodyPr/>
          <a:lstStyle/>
          <a:p>
            <a:r>
              <a:rPr lang="en-US" sz="2400" b="1" dirty="0" smtClean="0">
                <a:solidFill>
                  <a:schemeClr val="bg1"/>
                </a:solidFill>
              </a:rPr>
              <a:t>Attachment #1 – </a:t>
            </a:r>
            <a:r>
              <a:rPr lang="en-US" sz="2400" b="1" dirty="0" smtClean="0">
                <a:solidFill>
                  <a:schemeClr val="bg1"/>
                </a:solidFill>
              </a:rPr>
              <a:t>Aircraft Deviation or Substitution Form </a:t>
            </a:r>
            <a:r>
              <a:rPr lang="en-US" sz="2400" dirty="0" smtClean="0"/>
              <a:t>(Bid </a:t>
            </a:r>
            <a:r>
              <a:rPr lang="en-US" sz="2400" dirty="0"/>
              <a:t>Solicitation §</a:t>
            </a:r>
            <a:r>
              <a:rPr lang="en-US" sz="2400" dirty="0" smtClean="0"/>
              <a:t>4.4.3.4.1)</a:t>
            </a:r>
            <a:endParaRPr lang="en-US" sz="2400" b="1" dirty="0">
              <a:solidFill>
                <a:schemeClr val="bg1"/>
              </a:solidFill>
            </a:endParaRPr>
          </a:p>
        </p:txBody>
      </p:sp>
      <p:sp>
        <p:nvSpPr>
          <p:cNvPr id="4" name="Rectangle 3"/>
          <p:cNvSpPr/>
          <p:nvPr/>
        </p:nvSpPr>
        <p:spPr>
          <a:xfrm>
            <a:off x="596236" y="2926080"/>
            <a:ext cx="3875752" cy="1200329"/>
          </a:xfrm>
          <a:prstGeom prst="rect">
            <a:avLst/>
          </a:prstGeom>
        </p:spPr>
        <p:txBody>
          <a:bodyPr wrap="square">
            <a:spAutoFit/>
          </a:bodyPr>
          <a:lstStyle/>
          <a:p>
            <a:r>
              <a:rPr lang="en-US" dirty="0"/>
              <a:t>See Bid Solicitation Section </a:t>
            </a:r>
            <a:r>
              <a:rPr lang="en-US" dirty="0" smtClean="0"/>
              <a:t>4.4.3.4.1  </a:t>
            </a:r>
            <a:r>
              <a:rPr lang="en-US" i="1" dirty="0" smtClean="0"/>
              <a:t>Aircraft Deviation or Substitution Form  </a:t>
            </a:r>
            <a:r>
              <a:rPr lang="en-US" dirty="0"/>
              <a:t>for more information about </a:t>
            </a:r>
            <a:r>
              <a:rPr lang="en-US" dirty="0" smtClean="0"/>
              <a:t>this </a:t>
            </a:r>
            <a:r>
              <a:rPr lang="en-US" dirty="0"/>
              <a:t>form. </a:t>
            </a:r>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900158" y="939800"/>
            <a:ext cx="7058364" cy="5098495"/>
          </a:xfrm>
        </p:spPr>
      </p:pic>
    </p:spTree>
    <p:extLst>
      <p:ext uri="{BB962C8B-B14F-4D97-AF65-F5344CB8AC3E}">
        <p14:creationId xmlns:p14="http://schemas.microsoft.com/office/powerpoint/2010/main" val="307331681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41E219A-081A-468E-A07F-19EB60354247}"/>
              </a:ext>
            </a:extLst>
          </p:cNvPr>
          <p:cNvSpPr>
            <a:spLocks noGrp="1"/>
          </p:cNvSpPr>
          <p:nvPr>
            <p:ph type="title"/>
          </p:nvPr>
        </p:nvSpPr>
        <p:spPr>
          <a:xfrm>
            <a:off x="0" y="0"/>
            <a:ext cx="10025743" cy="1400530"/>
          </a:xfrm>
        </p:spPr>
        <p:txBody>
          <a:bodyPr/>
          <a:lstStyle/>
          <a:p>
            <a:r>
              <a:rPr lang="en-US" dirty="0"/>
              <a:t>State-Supplied Price Sheet</a:t>
            </a:r>
            <a:br>
              <a:rPr lang="en-US" dirty="0"/>
            </a:br>
            <a:r>
              <a:rPr kumimoji="0" lang="en-US" sz="3200" b="1" i="0" u="none" strike="noStrike" kern="1200" cap="none" spc="0" normalizeH="0" baseline="0" noProof="0" dirty="0" smtClean="0">
                <a:ln>
                  <a:noFill/>
                </a:ln>
                <a:solidFill>
                  <a:srgbClr val="EBEBEB"/>
                </a:solidFill>
                <a:effectLst/>
                <a:uLnTx/>
                <a:uFillTx/>
                <a:latin typeface="Century Gothic" panose="020B0502020202020204"/>
                <a:ea typeface="+mj-ea"/>
                <a:cs typeface="+mj-cs"/>
              </a:rPr>
              <a:t>T0061 – Aircraft Rental Services – Department of Environmental Protection</a:t>
            </a:r>
            <a:endParaRPr lang="en-US" dirty="0"/>
          </a:p>
        </p:txBody>
      </p:sp>
      <p:sp>
        <p:nvSpPr>
          <p:cNvPr id="6" name="Content Placeholder 2">
            <a:extLst>
              <a:ext uri="{FF2B5EF4-FFF2-40B4-BE49-F238E27FC236}">
                <a16:creationId xmlns="" xmlns:a16="http://schemas.microsoft.com/office/drawing/2014/main" id="{0391C911-92B6-4DF7-83A9-CD26EA091D9C}"/>
              </a:ext>
            </a:extLst>
          </p:cNvPr>
          <p:cNvSpPr txBox="1">
            <a:spLocks/>
          </p:cNvSpPr>
          <p:nvPr/>
        </p:nvSpPr>
        <p:spPr>
          <a:xfrm>
            <a:off x="0" y="2573091"/>
            <a:ext cx="3006672" cy="302760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dirty="0"/>
              <a:t>See Price Sheet Instructions in Bid Solicitation Section 4.4.5.2, for directions. </a:t>
            </a:r>
          </a:p>
        </p:txBody>
      </p:sp>
      <p:sp>
        <p:nvSpPr>
          <p:cNvPr id="4" name="Content Placeholder 2">
            <a:extLst>
              <a:ext uri="{FF2B5EF4-FFF2-40B4-BE49-F238E27FC236}">
                <a16:creationId xmlns="" xmlns:a16="http://schemas.microsoft.com/office/drawing/2014/main" id="{54E32F53-6ED5-4FD4-9912-AE15707FBFA3}"/>
              </a:ext>
            </a:extLst>
          </p:cNvPr>
          <p:cNvSpPr txBox="1">
            <a:spLocks/>
          </p:cNvSpPr>
          <p:nvPr/>
        </p:nvSpPr>
        <p:spPr>
          <a:xfrm>
            <a:off x="1836990" y="5610495"/>
            <a:ext cx="10197167" cy="302760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06672" y="2002975"/>
            <a:ext cx="8952344" cy="4167837"/>
          </a:xfrm>
          <a:prstGeom prst="rect">
            <a:avLst/>
          </a:prstGeom>
        </p:spPr>
      </p:pic>
    </p:spTree>
    <p:extLst>
      <p:ext uri="{BB962C8B-B14F-4D97-AF65-F5344CB8AC3E}">
        <p14:creationId xmlns:p14="http://schemas.microsoft.com/office/powerpoint/2010/main" val="13098985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a:t>
            </a:r>
            <a:r>
              <a:rPr lang="en-US" sz="4000" dirty="0" smtClean="0"/>
              <a:t>2pm on </a:t>
            </a:r>
            <a:r>
              <a:rPr lang="en-US" sz="4000" b="1" u="sng" dirty="0" smtClean="0"/>
              <a:t>February 11, 2021</a:t>
            </a:r>
            <a:endParaRPr lang="en-US" sz="4000" b="1" u="sng" dirty="0" smtClean="0"/>
          </a:p>
          <a:p>
            <a:endParaRPr lang="en-US" sz="4000" dirty="0"/>
          </a:p>
          <a:p>
            <a:r>
              <a:rPr lang="en-US" sz="4000" dirty="0"/>
              <a:t>Quotes due by </a:t>
            </a:r>
            <a:r>
              <a:rPr lang="en-US" sz="4000" dirty="0" smtClean="0"/>
              <a:t>2pm on </a:t>
            </a:r>
            <a:r>
              <a:rPr lang="en-US" sz="4000" b="1" u="sng" dirty="0" smtClean="0"/>
              <a:t>March 10, 2021</a:t>
            </a:r>
            <a:endParaRPr lang="en-US" sz="4000" b="1" u="sng" dirty="0">
              <a:highlight>
                <a:srgbClr val="00FFFF"/>
              </a:highlight>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2070</TotalTime>
  <Words>823</Words>
  <Application>Microsoft Office PowerPoint</Application>
  <PresentationFormat>Widescreen</PresentationFormat>
  <Paragraphs>74</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Century Gothic</vt:lpstr>
      <vt:lpstr>Times New Roman</vt:lpstr>
      <vt:lpstr>Wingdings 3</vt:lpstr>
      <vt:lpstr>Ion</vt:lpstr>
      <vt:lpstr>Optional Pre-Quote Conference T0061 – Aircraft Rental Services – Department of Environmental Protection  20DPP00566</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Vendor {Bidder} Checklist PART #1: FORMS, REGISTRATIONS AND CERTIFICATIONS THAT MUST BE   SUBMITTED BY THE VENDOR WITH THE QUOTE  </vt:lpstr>
      <vt:lpstr>Vendor {Bidder} Checklist  PART #2: FORMS, REGISTRATIONS AND CERTIFICATIONS THAT SHOULD BE SUBMITTED BY THE VENDOR WITH THE QUOTE BUT MUST BE SUBMITTED PRIOR TO THE AWARDOF THE MASTER BLANKET PURCHASE ORDER. </vt:lpstr>
      <vt:lpstr>Attachment #1 – Aircraft Deviation or Substitution Form (Bid Solicitation §4.4.3.4.1)</vt:lpstr>
      <vt:lpstr>State-Supplied Price Sheet T0061 – Aircraft Rental Services – Department of Environmental Protection</vt:lpstr>
      <vt:lpstr>THANK YOU FOR ATTENDING</vt:lpstr>
    </vt:vector>
  </TitlesOfParts>
  <Company>Division of Revenue and Enterprise Services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Ghorbani, Nikki</cp:lastModifiedBy>
  <cp:revision>96</cp:revision>
  <cp:lastPrinted>2020-02-11T14:28:14Z</cp:lastPrinted>
  <dcterms:created xsi:type="dcterms:W3CDTF">2020-01-31T19:31:42Z</dcterms:created>
  <dcterms:modified xsi:type="dcterms:W3CDTF">2021-01-19T16:00:44Z</dcterms:modified>
</cp:coreProperties>
</file>