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60" r:id="rId4"/>
    <p:sldId id="270" r:id="rId5"/>
    <p:sldId id="271" r:id="rId6"/>
    <p:sldId id="272" r:id="rId7"/>
    <p:sldId id="274" r:id="rId8"/>
    <p:sldId id="268" r:id="rId9"/>
    <p:sldId id="269" r:id="rId10"/>
    <p:sldId id="273" r:id="rId11"/>
    <p:sldId id="275" r:id="rId12"/>
    <p:sldId id="276" r:id="rId13"/>
    <p:sldId id="277" r:id="rId14"/>
    <p:sldId id="267" r:id="rId15"/>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08FBE"/>
    <a:srgbClr val="3D7DB1"/>
    <a:srgbClr val="3E8DB0"/>
    <a:srgbClr val="4091AE"/>
    <a:srgbClr val="4875A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5" d="100"/>
          <a:sy n="115" d="100"/>
        </p:scale>
        <p:origin x="372" y="108"/>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12/9/2020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12/9/2020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12/9/2020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12/9/2020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12/9/2020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12/9/2020</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12/9/2020</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12/9/2020</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12/9/2020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12/9/2020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12/9/2020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12/9/2020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12/9/2020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12/9/2020</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12/9/2020</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12/9/2020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12/9/2020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12/9/2020</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hyperlink" Target="https://www.nj.gov/treasury/purchase/"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tmp"/><Relationship Id="rId2" Type="http://schemas.openxmlformats.org/officeDocument/2006/relationships/hyperlink" Target="https://www.nj.gov/treasury/purchase/forms.shtml"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www.state.nj.us/treasury/purchase/forms/OwnershipDisclosure.pdf" TargetMode="External"/><Relationship Id="rId2" Type="http://schemas.openxmlformats.org/officeDocument/2006/relationships/hyperlink" Target="http://www.state.nj.us/treasury/purchase/forms/OfferandAcceptance.pdf" TargetMode="External"/><Relationship Id="rId1" Type="http://schemas.openxmlformats.org/officeDocument/2006/relationships/slideLayout" Target="../slideLayouts/slideLayout2.xml"/><Relationship Id="rId6" Type="http://schemas.openxmlformats.org/officeDocument/2006/relationships/hyperlink" Target="https://www.nj.gov/njbusiness/contracting/" TargetMode="External"/><Relationship Id="rId5" Type="http://schemas.openxmlformats.org/officeDocument/2006/relationships/hyperlink" Target="http://www.state.nj.us/treasury/purchase/forms/SubcontractorUtilizationPlan.pdf" TargetMode="External"/><Relationship Id="rId4" Type="http://schemas.openxmlformats.org/officeDocument/2006/relationships/hyperlink" Target="http://www.state.nj.us/treasury/purchase/forms/DisclosureofInvestmentActivitiesinIran.pdf" TargetMode="External"/></Relationships>
</file>

<file path=ppt/slides/_rels/slide12.xml.rels><?xml version="1.0" encoding="UTF-8" standalone="yes"?>
<Relationships xmlns="http://schemas.openxmlformats.org/package/2006/relationships"><Relationship Id="rId3" Type="http://schemas.openxmlformats.org/officeDocument/2006/relationships/hyperlink" Target="https://www1.state.nj.us/TYTR_BRC/jsp/BRCLoginJsp.jsp" TargetMode="External"/><Relationship Id="rId7" Type="http://schemas.openxmlformats.org/officeDocument/2006/relationships/hyperlink" Target="http://www.state.nj.us/treasury/purchase/forms/CooperativePurchasingForm.pdf" TargetMode="External"/><Relationship Id="rId2" Type="http://schemas.openxmlformats.org/officeDocument/2006/relationships/hyperlink" Target="https://www.state.nj.us/treasury/revenue/busregcert.shtml" TargetMode="External"/><Relationship Id="rId1" Type="http://schemas.openxmlformats.org/officeDocument/2006/relationships/slideLayout" Target="../slideLayouts/slideLayout2.xml"/><Relationship Id="rId6" Type="http://schemas.openxmlformats.org/officeDocument/2006/relationships/hyperlink" Target="http://www.state.nj.us/treasury/purchase/forms/SourceDisclosureCertification.pdf" TargetMode="External"/><Relationship Id="rId5" Type="http://schemas.openxmlformats.org/officeDocument/2006/relationships/hyperlink" Target="http://www.state.nj.us/treasury/purchase/forms/AA_%20Supplement.pdf" TargetMode="External"/><Relationship Id="rId4" Type="http://schemas.openxmlformats.org/officeDocument/2006/relationships/hyperlink" Target="http://www.state.nj.us/treasury/purchase/forms/eo134/Chapter51.pdf" TargetMode="Externa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sz="5400" dirty="0"/>
              <a:t>Optional Pre-Quote Conference</a:t>
            </a:r>
            <a:br>
              <a:rPr lang="en-US" sz="5400" dirty="0"/>
            </a:br>
            <a:r>
              <a:rPr lang="en-US" sz="5400" dirty="0"/>
              <a:t>T2993 – Oral Fluids and Urine Drug Screening</a:t>
            </a:r>
            <a:br>
              <a:rPr lang="en-US" sz="5400" dirty="0"/>
            </a:br>
            <a:r>
              <a:rPr lang="en-US" sz="5400" dirty="0"/>
              <a:t>19DPP00411 </a:t>
            </a:r>
          </a:p>
        </p:txBody>
      </p:sp>
      <p:sp>
        <p:nvSpPr>
          <p:cNvPr id="3" name="Subtitle 2"/>
          <p:cNvSpPr>
            <a:spLocks noGrp="1"/>
          </p:cNvSpPr>
          <p:nvPr>
            <p:ph type="subTitle" idx="1"/>
          </p:nvPr>
        </p:nvSpPr>
        <p:spPr>
          <a:xfrm>
            <a:off x="1154955" y="4777380"/>
            <a:ext cx="8825658" cy="1279388"/>
          </a:xfrm>
        </p:spPr>
        <p:txBody>
          <a:bodyPr>
            <a:normAutofit/>
          </a:bodyPr>
          <a:lstStyle/>
          <a:p>
            <a:r>
              <a:rPr lang="en-US" sz="2800" dirty="0"/>
              <a:t>Q&amp;a due by 2pm JANUARY 5, 2021</a:t>
            </a:r>
          </a:p>
          <a:p>
            <a:r>
              <a:rPr lang="en-US" sz="2800" dirty="0"/>
              <a:t>Quotes due by February 3, 2021</a:t>
            </a:r>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WELCOME &amp; INTRODUCTIONS</a:t>
            </a:r>
            <a:br>
              <a:rPr lang="en-US" dirty="0"/>
            </a:br>
            <a:endParaRPr lang="en-US" dirty="0"/>
          </a:p>
        </p:txBody>
      </p:sp>
      <p:sp>
        <p:nvSpPr>
          <p:cNvPr id="3" name="Content Placeholder 2"/>
          <p:cNvSpPr>
            <a:spLocks noGrp="1"/>
          </p:cNvSpPr>
          <p:nvPr>
            <p:ph idx="1"/>
          </p:nvPr>
        </p:nvSpPr>
        <p:spPr/>
        <p:txBody>
          <a:bodyPr>
            <a:normAutofit/>
          </a:bodyPr>
          <a:lstStyle/>
          <a:p>
            <a:r>
              <a:rPr lang="en-US" dirty="0"/>
              <a:t>Please identify yourself and the firm you represent when prompted during roll-call so that you are properly logged for attending the conference.</a:t>
            </a:r>
          </a:p>
          <a:p>
            <a:r>
              <a:rPr lang="en-US" dirty="0"/>
              <a:t>Please mute your phone at all times unless speaking.</a:t>
            </a:r>
          </a:p>
          <a:p>
            <a:r>
              <a:rPr lang="en-US" dirty="0"/>
              <a:t>Please identify yourself and the firm you represent prior to asking a question.</a:t>
            </a:r>
          </a:p>
          <a:p>
            <a:r>
              <a:rPr lang="en-US" dirty="0"/>
              <a:t>Please make sure you are registered in NJSTART, and that your contact information remains current.  </a:t>
            </a:r>
          </a:p>
          <a:p>
            <a:pPr lvl="1"/>
            <a:r>
              <a:rPr lang="en-US" dirty="0"/>
              <a:t>NJSTART Vendor email support: </a:t>
            </a:r>
            <a:r>
              <a:rPr lang="en-US" b="1" dirty="0"/>
              <a:t>njstart@treas.nj.gov</a:t>
            </a:r>
            <a:r>
              <a:rPr lang="en-US" dirty="0"/>
              <a:t/>
            </a:r>
            <a:br>
              <a:rPr lang="en-US" dirty="0"/>
            </a:br>
            <a:r>
              <a:rPr lang="en-US" dirty="0">
                <a:hlinkClick r:id="rId2"/>
              </a:rPr>
              <a:t>https://www.state.nj.us/treasury/purchase/vendor.shtml</a:t>
            </a:r>
            <a:endParaRPr lang="en-US" dirty="0"/>
          </a:p>
          <a:p>
            <a:pPr marL="457200" lvl="1" indent="0">
              <a:buNone/>
            </a:pPr>
            <a:r>
              <a:rPr lang="en-US" dirty="0"/>
              <a:t>  </a:t>
            </a:r>
          </a:p>
          <a:p>
            <a:pPr marL="0" indent="0">
              <a:buNone/>
            </a:pPr>
            <a:endParaRPr lang="en-US" dirty="0"/>
          </a:p>
          <a:p>
            <a:pPr marL="0" indent="0">
              <a:buNone/>
            </a:pPr>
            <a:endParaRPr lang="en-US" dirty="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PURPOSE &amp; GENERAL INFORMATION</a:t>
            </a:r>
          </a:p>
        </p:txBody>
      </p:sp>
      <p:sp>
        <p:nvSpPr>
          <p:cNvPr id="3" name="Content Placeholder 2"/>
          <p:cNvSpPr>
            <a:spLocks noGrp="1"/>
          </p:cNvSpPr>
          <p:nvPr>
            <p:ph idx="1"/>
          </p:nvPr>
        </p:nvSpPr>
        <p:spPr/>
        <p:txBody>
          <a:bodyPr>
            <a:normAutofit/>
          </a:bodyPr>
          <a:lstStyle/>
          <a:p>
            <a:r>
              <a:rPr lang="en-US" dirty="0"/>
              <a:t>The purpose of this conference is to only address procedural questions regarding the Bid Solicitation and Quote submission requirements. </a:t>
            </a:r>
          </a:p>
          <a:p>
            <a:r>
              <a:rPr lang="en-US" dirty="0"/>
              <a:t>No questions relating to the Scope of Work or the services or products required in the Bid Solicitation will be addressed. Vendors must utilize the Q&amp;A Tab of the Bid Solicitation in NJSTART to submit those questions electronically.</a:t>
            </a:r>
          </a:p>
          <a:p>
            <a:pPr lvl="0"/>
            <a:r>
              <a:rPr lang="en-US" dirty="0"/>
              <a:t>The Bid Solicitation will be reviewed section by section with procedural questions being entertained on that basis.</a:t>
            </a:r>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p:txBody>
          <a:bodyPr>
            <a:normAutofit lnSpcReduction="10000"/>
          </a:bodyPr>
          <a:lstStyle/>
          <a:p>
            <a:r>
              <a:rPr lang="en-US" dirty="0"/>
              <a:t>Cover page: Submission dates and set-aside requirements</a:t>
            </a:r>
          </a:p>
          <a:p>
            <a:r>
              <a:rPr lang="en-US" dirty="0"/>
              <a:t>Section 1: Purpose, background, Q&amp;A and exceptions, Bid Amendments, Quote content, support</a:t>
            </a:r>
          </a:p>
          <a:p>
            <a:r>
              <a:rPr lang="en-US" dirty="0"/>
              <a:t>Section 2: Definitions</a:t>
            </a:r>
          </a:p>
          <a:p>
            <a:r>
              <a:rPr lang="en-US" dirty="0"/>
              <a:t>Section 3: Scope of Work </a:t>
            </a:r>
          </a:p>
          <a:p>
            <a:r>
              <a:rPr lang="en-US" dirty="0"/>
              <a:t>Section 4: Quote submission requirements including forms, technical approach, schedules, draft plans, resumes, firm experience, financial capability, and price sheet, as well as additional terms and prohibition on conflicting terms and conditions </a:t>
            </a:r>
          </a:p>
          <a:p>
            <a:r>
              <a:rPr lang="en-US" dirty="0"/>
              <a:t>Section 5: Contractual language including term, staff substitutions, ownership of materials, additional work, supplemental indemnification</a:t>
            </a:r>
          </a:p>
        </p:txBody>
      </p:sp>
    </p:spTree>
    <p:extLst>
      <p:ext uri="{BB962C8B-B14F-4D97-AF65-F5344CB8AC3E}">
        <p14:creationId xmlns:p14="http://schemas.microsoft.com/office/powerpoint/2010/main" val="368625062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ipe(down)">
                                      <p:cBhvr>
                                        <p:cTn id="3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p:txBody>
          <a:bodyPr>
            <a:normAutofit fontScale="85000" lnSpcReduction="20000"/>
          </a:bodyPr>
          <a:lstStyle/>
          <a:p>
            <a:r>
              <a:rPr lang="en-US" dirty="0"/>
              <a:t>Section 6: Evaluation criteria, clarifications, best and final offer</a:t>
            </a:r>
          </a:p>
          <a:p>
            <a:r>
              <a:rPr lang="en-US" dirty="0"/>
              <a:t>Section 7: Pre-award requirements</a:t>
            </a:r>
          </a:p>
          <a:p>
            <a:r>
              <a:rPr lang="en-US" dirty="0"/>
              <a:t>Section 8: State Contract Manager </a:t>
            </a:r>
          </a:p>
          <a:p>
            <a:r>
              <a:rPr lang="en-US" dirty="0"/>
              <a:t>Section 9: Standard Terms and Conditions</a:t>
            </a:r>
          </a:p>
          <a:p>
            <a:endParaRPr lang="en-US" dirty="0"/>
          </a:p>
          <a:p>
            <a:r>
              <a:rPr lang="en-US" dirty="0"/>
              <a:t>Reminders</a:t>
            </a:r>
          </a:p>
          <a:p>
            <a:pPr lvl="1"/>
            <a:r>
              <a:rPr lang="en-US" dirty="0"/>
              <a:t>Review Bid Solicitation in its entirety and submit any questions prior to the deadline including exceptions. Updated documents will be posted in NJSTART and should be reviewed as posted.</a:t>
            </a:r>
          </a:p>
          <a:p>
            <a:pPr lvl="1"/>
            <a:r>
              <a:rPr lang="en-US" dirty="0"/>
              <a:t>Submit Quotes on time addressing all mandatory requirements including forms, or Quote may be deemed non-responsive. “Shall” denotes a mandatory requirement; however, not submitting requested information (“should”) could impact technical score</a:t>
            </a:r>
          </a:p>
          <a:p>
            <a:pPr lvl="1"/>
            <a:r>
              <a:rPr lang="en-US" dirty="0"/>
              <a:t>Price Sheet must be completed in its entirety with no lines added or removed, or additional language or fees referenced</a:t>
            </a:r>
          </a:p>
          <a:p>
            <a:pPr marL="457200" lvl="1" indent="0">
              <a:buNone/>
            </a:pPr>
            <a:endParaRPr lang="en-US" dirty="0"/>
          </a:p>
        </p:txBody>
      </p:sp>
    </p:spTree>
    <p:extLst>
      <p:ext uri="{BB962C8B-B14F-4D97-AF65-F5344CB8AC3E}">
        <p14:creationId xmlns:p14="http://schemas.microsoft.com/office/powerpoint/2010/main" val="1795808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2000"/>
                                        <p:tgtEl>
                                          <p:spTgt spid="3">
                                            <p:txEl>
                                              <p:pRg st="1" end="1"/>
                                            </p:txEl>
                                          </p:spTgt>
                                        </p:tgtEl>
                                      </p:cBhvr>
                                    </p:animEffect>
                                    <p:anim calcmode="lin" valueType="num">
                                      <p:cBhvr>
                                        <p:cTn id="15"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16"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2000"/>
                                        <p:tgtEl>
                                          <p:spTgt spid="3">
                                            <p:txEl>
                                              <p:pRg st="2" end="2"/>
                                            </p:txEl>
                                          </p:spTgt>
                                        </p:tgtEl>
                                      </p:cBhvr>
                                    </p:animEffect>
                                    <p:anim calcmode="lin" valueType="num">
                                      <p:cBhvr>
                                        <p:cTn id="22"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23" dur="20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24" fill="hold">
                      <p:stCondLst>
                        <p:cond delay="indefinite"/>
                      </p:stCondLst>
                      <p:childTnLst>
                        <p:par>
                          <p:cTn id="25" fill="hold">
                            <p:stCondLst>
                              <p:cond delay="0"/>
                            </p:stCondLst>
                            <p:childTnLst>
                              <p:par>
                                <p:cTn id="26" presetID="45"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2000"/>
                                        <p:tgtEl>
                                          <p:spTgt spid="3">
                                            <p:txEl>
                                              <p:pRg st="3" end="3"/>
                                            </p:txEl>
                                          </p:spTgt>
                                        </p:tgtEl>
                                      </p:cBhvr>
                                    </p:animEffect>
                                    <p:anim calcmode="lin" valueType="num">
                                      <p:cBhvr>
                                        <p:cTn id="29"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30" dur="2000" fill="hold"/>
                                        <p:tgtEl>
                                          <p:spTgt spid="3">
                                            <p:txEl>
                                              <p:pRg st="3" end="3"/>
                                            </p:txEl>
                                          </p:spTgt>
                                        </p:tgtEl>
                                        <p:attrNameLst>
                                          <p:attrName>ppt_h</p:attrName>
                                        </p:attrNameLst>
                                      </p:cBhvr>
                                      <p:tavLst>
                                        <p:tav tm="0">
                                          <p:val>
                                            <p:strVal val="#ppt_h"/>
                                          </p:val>
                                        </p:tav>
                                        <p:tav tm="100000">
                                          <p:val>
                                            <p:strVal val="#ppt_h"/>
                                          </p:val>
                                        </p:tav>
                                      </p:tavLst>
                                    </p:anim>
                                  </p:childTnLst>
                                </p:cTn>
                              </p:par>
                            </p:childTnLst>
                          </p:cTn>
                        </p:par>
                      </p:childTnLst>
                    </p:cTn>
                  </p:par>
                  <p:par>
                    <p:cTn id="31" fill="hold">
                      <p:stCondLst>
                        <p:cond delay="indefinite"/>
                      </p:stCondLst>
                      <p:childTnLst>
                        <p:par>
                          <p:cTn id="32" fill="hold">
                            <p:stCondLst>
                              <p:cond delay="0"/>
                            </p:stCondLst>
                            <p:childTnLst>
                              <p:par>
                                <p:cTn id="33" presetID="45" presetClass="entr" presetSubtype="0" fill="hold" grpId="0" nodeType="click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Effect transition="in" filter="fade">
                                      <p:cBhvr>
                                        <p:cTn id="35" dur="2000"/>
                                        <p:tgtEl>
                                          <p:spTgt spid="3">
                                            <p:txEl>
                                              <p:pRg st="5" end="5"/>
                                            </p:txEl>
                                          </p:spTgt>
                                        </p:tgtEl>
                                      </p:cBhvr>
                                    </p:animEffect>
                                    <p:anim calcmode="lin" valueType="num">
                                      <p:cBhvr>
                                        <p:cTn id="36"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37" dur="2000" fill="hold"/>
                                        <p:tgtEl>
                                          <p:spTgt spid="3">
                                            <p:txEl>
                                              <p:pRg st="5" end="5"/>
                                            </p:txEl>
                                          </p:spTgt>
                                        </p:tgtEl>
                                        <p:attrNameLst>
                                          <p:attrName>ppt_h</p:attrName>
                                        </p:attrNameLst>
                                      </p:cBhvr>
                                      <p:tavLst>
                                        <p:tav tm="0">
                                          <p:val>
                                            <p:strVal val="#ppt_h"/>
                                          </p:val>
                                        </p:tav>
                                        <p:tav tm="100000">
                                          <p:val>
                                            <p:strVal val="#ppt_h"/>
                                          </p:val>
                                        </p:tav>
                                      </p:tavLst>
                                    </p:anim>
                                  </p:childTnLst>
                                </p:cTn>
                              </p:par>
                              <p:par>
                                <p:cTn id="38" presetID="45" presetClass="entr" presetSubtype="0" fill="hold" grpId="0" nodeType="withEffect">
                                  <p:stCondLst>
                                    <p:cond delay="0"/>
                                  </p:stCondLst>
                                  <p:childTnLst>
                                    <p:set>
                                      <p:cBhvr>
                                        <p:cTn id="39" dur="1" fill="hold">
                                          <p:stCondLst>
                                            <p:cond delay="0"/>
                                          </p:stCondLst>
                                        </p:cTn>
                                        <p:tgtEl>
                                          <p:spTgt spid="3">
                                            <p:txEl>
                                              <p:pRg st="6" end="6"/>
                                            </p:txEl>
                                          </p:spTgt>
                                        </p:tgtEl>
                                        <p:attrNameLst>
                                          <p:attrName>style.visibility</p:attrName>
                                        </p:attrNameLst>
                                      </p:cBhvr>
                                      <p:to>
                                        <p:strVal val="visible"/>
                                      </p:to>
                                    </p:set>
                                    <p:animEffect transition="in" filter="fade">
                                      <p:cBhvr>
                                        <p:cTn id="40" dur="2000"/>
                                        <p:tgtEl>
                                          <p:spTgt spid="3">
                                            <p:txEl>
                                              <p:pRg st="6" end="6"/>
                                            </p:txEl>
                                          </p:spTgt>
                                        </p:tgtEl>
                                      </p:cBhvr>
                                    </p:animEffect>
                                    <p:anim calcmode="lin" valueType="num">
                                      <p:cBhvr>
                                        <p:cTn id="41" dur="2000" fill="hold"/>
                                        <p:tgtEl>
                                          <p:spTgt spid="3">
                                            <p:txEl>
                                              <p:pRg st="6" end="6"/>
                                            </p:txEl>
                                          </p:spTgt>
                                        </p:tgtEl>
                                        <p:attrNameLst>
                                          <p:attrName>ppt_w</p:attrName>
                                        </p:attrNameLst>
                                      </p:cBhvr>
                                      <p:tavLst>
                                        <p:tav tm="0" fmla="#ppt_w*sin(2.5*pi*$)">
                                          <p:val>
                                            <p:fltVal val="0"/>
                                          </p:val>
                                        </p:tav>
                                        <p:tav tm="100000">
                                          <p:val>
                                            <p:fltVal val="1"/>
                                          </p:val>
                                        </p:tav>
                                      </p:tavLst>
                                    </p:anim>
                                    <p:anim calcmode="lin" valueType="num">
                                      <p:cBhvr>
                                        <p:cTn id="42" dur="2000" fill="hold"/>
                                        <p:tgtEl>
                                          <p:spTgt spid="3">
                                            <p:txEl>
                                              <p:pRg st="6" end="6"/>
                                            </p:txEl>
                                          </p:spTgt>
                                        </p:tgtEl>
                                        <p:attrNameLst>
                                          <p:attrName>ppt_h</p:attrName>
                                        </p:attrNameLst>
                                      </p:cBhvr>
                                      <p:tavLst>
                                        <p:tav tm="0">
                                          <p:val>
                                            <p:strVal val="#ppt_h"/>
                                          </p:val>
                                        </p:tav>
                                        <p:tav tm="100000">
                                          <p:val>
                                            <p:strVal val="#ppt_h"/>
                                          </p:val>
                                        </p:tav>
                                      </p:tavLst>
                                    </p:anim>
                                  </p:childTnLst>
                                </p:cTn>
                              </p:par>
                              <p:par>
                                <p:cTn id="43" presetID="45" presetClass="entr" presetSubtype="0" fill="hold" grpId="0" nodeType="withEffect">
                                  <p:stCondLst>
                                    <p:cond delay="0"/>
                                  </p:stCondLst>
                                  <p:childTnLst>
                                    <p:set>
                                      <p:cBhvr>
                                        <p:cTn id="44" dur="1" fill="hold">
                                          <p:stCondLst>
                                            <p:cond delay="0"/>
                                          </p:stCondLst>
                                        </p:cTn>
                                        <p:tgtEl>
                                          <p:spTgt spid="3">
                                            <p:txEl>
                                              <p:pRg st="7" end="7"/>
                                            </p:txEl>
                                          </p:spTgt>
                                        </p:tgtEl>
                                        <p:attrNameLst>
                                          <p:attrName>style.visibility</p:attrName>
                                        </p:attrNameLst>
                                      </p:cBhvr>
                                      <p:to>
                                        <p:strVal val="visible"/>
                                      </p:to>
                                    </p:set>
                                    <p:animEffect transition="in" filter="fade">
                                      <p:cBhvr>
                                        <p:cTn id="45" dur="2000"/>
                                        <p:tgtEl>
                                          <p:spTgt spid="3">
                                            <p:txEl>
                                              <p:pRg st="7" end="7"/>
                                            </p:txEl>
                                          </p:spTgt>
                                        </p:tgtEl>
                                      </p:cBhvr>
                                    </p:animEffect>
                                    <p:anim calcmode="lin" valueType="num">
                                      <p:cBhvr>
                                        <p:cTn id="46" dur="2000" fill="hold"/>
                                        <p:tgtEl>
                                          <p:spTgt spid="3">
                                            <p:txEl>
                                              <p:pRg st="7" end="7"/>
                                            </p:txEl>
                                          </p:spTgt>
                                        </p:tgtEl>
                                        <p:attrNameLst>
                                          <p:attrName>ppt_w</p:attrName>
                                        </p:attrNameLst>
                                      </p:cBhvr>
                                      <p:tavLst>
                                        <p:tav tm="0" fmla="#ppt_w*sin(2.5*pi*$)">
                                          <p:val>
                                            <p:fltVal val="0"/>
                                          </p:val>
                                        </p:tav>
                                        <p:tav tm="100000">
                                          <p:val>
                                            <p:fltVal val="1"/>
                                          </p:val>
                                        </p:tav>
                                      </p:tavLst>
                                    </p:anim>
                                    <p:anim calcmode="lin" valueType="num">
                                      <p:cBhvr>
                                        <p:cTn id="47" dur="2000" fill="hold"/>
                                        <p:tgtEl>
                                          <p:spTgt spid="3">
                                            <p:txEl>
                                              <p:pRg st="7" end="7"/>
                                            </p:txEl>
                                          </p:spTgt>
                                        </p:tgtEl>
                                        <p:attrNameLst>
                                          <p:attrName>ppt_h</p:attrName>
                                        </p:attrNameLst>
                                      </p:cBhvr>
                                      <p:tavLst>
                                        <p:tav tm="0">
                                          <p:val>
                                            <p:strVal val="#ppt_h"/>
                                          </p:val>
                                        </p:tav>
                                        <p:tav tm="100000">
                                          <p:val>
                                            <p:strVal val="#ppt_h"/>
                                          </p:val>
                                        </p:tav>
                                      </p:tavLst>
                                    </p:anim>
                                  </p:childTnLst>
                                </p:cTn>
                              </p:par>
                              <p:par>
                                <p:cTn id="48" presetID="45" presetClass="entr" presetSubtype="0" fill="hold" grpId="0" nodeType="withEffect">
                                  <p:stCondLst>
                                    <p:cond delay="0"/>
                                  </p:stCondLst>
                                  <p:childTnLst>
                                    <p:set>
                                      <p:cBhvr>
                                        <p:cTn id="49" dur="1" fill="hold">
                                          <p:stCondLst>
                                            <p:cond delay="0"/>
                                          </p:stCondLst>
                                        </p:cTn>
                                        <p:tgtEl>
                                          <p:spTgt spid="3">
                                            <p:txEl>
                                              <p:pRg st="8" end="8"/>
                                            </p:txEl>
                                          </p:spTgt>
                                        </p:tgtEl>
                                        <p:attrNameLst>
                                          <p:attrName>style.visibility</p:attrName>
                                        </p:attrNameLst>
                                      </p:cBhvr>
                                      <p:to>
                                        <p:strVal val="visible"/>
                                      </p:to>
                                    </p:set>
                                    <p:animEffect transition="in" filter="fade">
                                      <p:cBhvr>
                                        <p:cTn id="50" dur="2000"/>
                                        <p:tgtEl>
                                          <p:spTgt spid="3">
                                            <p:txEl>
                                              <p:pRg st="8" end="8"/>
                                            </p:txEl>
                                          </p:spTgt>
                                        </p:tgtEl>
                                      </p:cBhvr>
                                    </p:animEffect>
                                    <p:anim calcmode="lin" valueType="num">
                                      <p:cBhvr>
                                        <p:cTn id="51" dur="2000" fill="hold"/>
                                        <p:tgtEl>
                                          <p:spTgt spid="3">
                                            <p:txEl>
                                              <p:pRg st="8" end="8"/>
                                            </p:txEl>
                                          </p:spTgt>
                                        </p:tgtEl>
                                        <p:attrNameLst>
                                          <p:attrName>ppt_w</p:attrName>
                                        </p:attrNameLst>
                                      </p:cBhvr>
                                      <p:tavLst>
                                        <p:tav tm="0" fmla="#ppt_w*sin(2.5*pi*$)">
                                          <p:val>
                                            <p:fltVal val="0"/>
                                          </p:val>
                                        </p:tav>
                                        <p:tav tm="100000">
                                          <p:val>
                                            <p:fltVal val="1"/>
                                          </p:val>
                                        </p:tav>
                                      </p:tavLst>
                                    </p:anim>
                                    <p:anim calcmode="lin" valueType="num">
                                      <p:cBhvr>
                                        <p:cTn id="52" dur="2000" fill="hold"/>
                                        <p:tgtEl>
                                          <p:spTgt spid="3">
                                            <p:txEl>
                                              <p:pRg st="8" end="8"/>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PRICE SHEET PITFALLS</a:t>
            </a:r>
          </a:p>
        </p:txBody>
      </p:sp>
      <p:sp>
        <p:nvSpPr>
          <p:cNvPr id="3" name="Content Placeholder 2"/>
          <p:cNvSpPr>
            <a:spLocks noGrp="1"/>
          </p:cNvSpPr>
          <p:nvPr>
            <p:ph idx="1"/>
          </p:nvPr>
        </p:nvSpPr>
        <p:spPr/>
        <p:txBody>
          <a:bodyPr>
            <a:normAutofit/>
          </a:bodyPr>
          <a:lstStyle/>
          <a:p>
            <a:r>
              <a:rPr lang="en-US" dirty="0"/>
              <a:t>Complete all required price lines on the Price Sheet, or Quote may be deemed non-responsive. Indicate “no charge” if the cost is $0.  Do not leave any price lines blank. </a:t>
            </a:r>
          </a:p>
          <a:p>
            <a:r>
              <a:rPr lang="en-US" dirty="0"/>
              <a:t>Do not make formatting changes to the Price Sheet.  If the price line requires a dollar amount, don’t change it to a percentage, or vice versa.    If the price line includes 2 decimal places, don’t change the settings to allow 4 decimals.  </a:t>
            </a:r>
          </a:p>
          <a:p>
            <a:r>
              <a:rPr lang="en-US" dirty="0"/>
              <a:t>Do not add additional language, assumptions, or fees on the Price Sheet. Do not add or remove any price lines.</a:t>
            </a:r>
          </a:p>
          <a:p>
            <a:r>
              <a:rPr lang="en-US" dirty="0"/>
              <a:t>Confirm you have completed the proper version of the Price Sheet; it may have been revised via Bid Amendment.</a:t>
            </a:r>
          </a:p>
          <a:p>
            <a:endParaRPr lang="en-US" dirty="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OTHER HELPFUL TIPS</a:t>
            </a:r>
          </a:p>
        </p:txBody>
      </p:sp>
      <p:sp>
        <p:nvSpPr>
          <p:cNvPr id="3" name="Content Placeholder 2"/>
          <p:cNvSpPr>
            <a:spLocks noGrp="1"/>
          </p:cNvSpPr>
          <p:nvPr>
            <p:ph idx="1"/>
          </p:nvPr>
        </p:nvSpPr>
        <p:spPr/>
        <p:txBody>
          <a:bodyPr>
            <a:normAutofit fontScale="92500" lnSpcReduction="10000"/>
          </a:bodyPr>
          <a:lstStyle/>
          <a:p>
            <a:r>
              <a:rPr lang="en-US" dirty="0"/>
              <a:t>Do NOT include language such as this:</a:t>
            </a:r>
          </a:p>
          <a:p>
            <a:pPr lvl="1"/>
            <a:r>
              <a:rPr lang="en-US" dirty="0"/>
              <a:t>Vendor accepts all terms and conditions of this Bid Solicitation with the following additional language: Section X - Agree, as it applies to changes that impact administrative fees as outlined in this provision, provided that Vendor reserves the right to modify Contracted Terms based on changes by the State.</a:t>
            </a:r>
          </a:p>
          <a:p>
            <a:pPr lvl="1"/>
            <a:r>
              <a:rPr lang="en-US" dirty="0"/>
              <a:t>Vendor reserves the right to charge additional fees for services that require extensive time and effort.</a:t>
            </a:r>
          </a:p>
          <a:p>
            <a:pPr lvl="1"/>
            <a:r>
              <a:rPr lang="en-US" dirty="0"/>
              <a:t>This Quote is a nonbinding expression of interest only and is not intended to create a binding commitment on either party unless and until a definitive agreement has been executed between the parties.</a:t>
            </a:r>
          </a:p>
          <a:p>
            <a:pPr lvl="1"/>
            <a:r>
              <a:rPr lang="en-US" dirty="0"/>
              <a:t>This Quote may include statements regarding plans for future products and services, or future versions of existing products and services. Any such statements are provided solely for your general information and are not part of this Quote unless specifically stated in writing in this Quote.</a:t>
            </a:r>
          </a:p>
          <a:p>
            <a:pPr lvl="1"/>
            <a:endParaRPr lang="en-US" dirty="0"/>
          </a:p>
        </p:txBody>
      </p:sp>
    </p:spTree>
    <p:extLst>
      <p:ext uri="{BB962C8B-B14F-4D97-AF65-F5344CB8AC3E}">
        <p14:creationId xmlns:p14="http://schemas.microsoft.com/office/powerpoint/2010/main" val="130634683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343164" cy="5795682"/>
          </a:xfrm>
        </p:spPr>
      </p:pic>
    </p:spTree>
    <p:extLst>
      <p:ext uri="{BB962C8B-B14F-4D97-AF65-F5344CB8AC3E}">
        <p14:creationId xmlns:p14="http://schemas.microsoft.com/office/powerpoint/2010/main" val="388154425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Ethics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450256" cy="5795682"/>
          </a:xfrm>
        </p:spPr>
      </p:pic>
    </p:spTree>
    <p:extLst>
      <p:ext uri="{BB962C8B-B14F-4D97-AF65-F5344CB8AC3E}">
        <p14:creationId xmlns:p14="http://schemas.microsoft.com/office/powerpoint/2010/main" val="2870850160"/>
      </p:ext>
    </p:extLst>
  </p:cSld>
  <p:clrMapOvr>
    <a:masterClrMapping/>
  </p:clrMapOvr>
  <p:transition spd="med">
    <p:pull/>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stretch>
            <a:fillRect/>
          </a:stretch>
        </p:blipFill>
        <p:spPr>
          <a:xfrm>
            <a:off x="540327" y="452718"/>
            <a:ext cx="10623666" cy="5831704"/>
          </a:xfrm>
          <a:prstGeom prst="rect">
            <a:avLst/>
          </a:prstGeom>
        </p:spPr>
      </p:pic>
    </p:spTree>
    <p:extLst>
      <p:ext uri="{BB962C8B-B14F-4D97-AF65-F5344CB8AC3E}">
        <p14:creationId xmlns:p14="http://schemas.microsoft.com/office/powerpoint/2010/main" val="26131446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5FEB99-DD79-47D8-9609-55454E502DDD}"/>
              </a:ext>
            </a:extLst>
          </p:cNvPr>
          <p:cNvSpPr>
            <a:spLocks noGrp="1"/>
          </p:cNvSpPr>
          <p:nvPr>
            <p:ph type="title"/>
          </p:nvPr>
        </p:nvSpPr>
        <p:spPr/>
        <p:txBody>
          <a:bodyPr/>
          <a:lstStyle/>
          <a:p>
            <a:r>
              <a:rPr lang="en-US" dirty="0"/>
              <a:t>Vendor {Bidder} Checklist</a:t>
            </a:r>
          </a:p>
        </p:txBody>
      </p:sp>
      <p:sp>
        <p:nvSpPr>
          <p:cNvPr id="3" name="Content Placeholder 2">
            <a:extLst>
              <a:ext uri="{FF2B5EF4-FFF2-40B4-BE49-F238E27FC236}">
                <a16:creationId xmlns:a16="http://schemas.microsoft.com/office/drawing/2014/main" id="{019A7A44-3E6B-4485-9219-B47EFB2E3559}"/>
              </a:ext>
            </a:extLst>
          </p:cNvPr>
          <p:cNvSpPr>
            <a:spLocks noGrp="1"/>
          </p:cNvSpPr>
          <p:nvPr>
            <p:ph idx="1"/>
          </p:nvPr>
        </p:nvSpPr>
        <p:spPr/>
        <p:txBody>
          <a:bodyPr>
            <a:normAutofit fontScale="92500" lnSpcReduction="20000"/>
          </a:bodyPr>
          <a:lstStyle/>
          <a:p>
            <a:pPr marL="457200" indent="-457200">
              <a:buFont typeface="+mj-lt"/>
              <a:buAutoNum type="alphaUcPeriod"/>
            </a:pPr>
            <a:r>
              <a:rPr lang="en-US" sz="1800" u="sng" dirty="0">
                <a:solidFill>
                  <a:schemeClr val="bg2">
                    <a:lumMod val="40000"/>
                    <a:lumOff val="60000"/>
                  </a:schemeClr>
                </a:solidFill>
                <a:effectLst/>
                <a:hlinkClick r:id="rId2">
                  <a:extLst>
                    <a:ext uri="{A12FA001-AC4F-418D-AE19-62706E023703}">
                      <ahyp:hlinkClr xmlns:ahyp="http://schemas.microsoft.com/office/drawing/2018/hyperlinkcolor" xmlns="" val="tx"/>
                    </a:ext>
                  </a:extLst>
                </a:hlinkClick>
              </a:rPr>
              <a:t>OFFER AND ACCEPTANCE PAGE</a:t>
            </a:r>
            <a:r>
              <a:rPr lang="en-US" sz="1800" dirty="0">
                <a:solidFill>
                  <a:schemeClr val="bg2">
                    <a:lumMod val="40000"/>
                    <a:lumOff val="60000"/>
                  </a:schemeClr>
                </a:solidFill>
                <a:effectLst/>
              </a:rPr>
              <a:t> </a:t>
            </a:r>
            <a:r>
              <a:rPr lang="en-US" sz="1800" b="1" dirty="0">
                <a:effectLst/>
                <a:latin typeface="Times New Roman" panose="02020603050405020304" pitchFamily="18" charset="0"/>
                <a:ea typeface="Calibri" panose="020F0502020204030204" pitchFamily="34" charset="0"/>
              </a:rPr>
              <a:t>(</a:t>
            </a:r>
            <a:r>
              <a:rPr lang="en-US" sz="1800" b="1" i="1" dirty="0">
                <a:solidFill>
                  <a:schemeClr val="accent3">
                    <a:lumMod val="60000"/>
                    <a:lumOff val="40000"/>
                  </a:schemeClr>
                </a:solidFill>
                <a:effectLst/>
                <a:latin typeface="Times New Roman" panose="02020603050405020304" pitchFamily="18" charset="0"/>
                <a:ea typeface="Calibri" panose="020F0502020204030204" pitchFamily="34" charset="0"/>
              </a:rPr>
              <a:t>Bid Solicitation §4.4.1.1</a:t>
            </a:r>
            <a:r>
              <a:rPr lang="en-US" sz="1800" b="1" i="1" dirty="0">
                <a:effectLst/>
                <a:latin typeface="Times New Roman" panose="02020603050405020304" pitchFamily="18" charset="0"/>
                <a:ea typeface="Calibri" panose="020F0502020204030204" pitchFamily="34" charset="0"/>
              </a:rPr>
              <a:t>)</a:t>
            </a:r>
          </a:p>
          <a:p>
            <a:pPr marL="457200" indent="-457200">
              <a:buFont typeface="+mj-lt"/>
              <a:buAutoNum type="alphaUcPeriod"/>
            </a:pPr>
            <a:r>
              <a:rPr lang="en-US" sz="1800" u="sng" dirty="0">
                <a:solidFill>
                  <a:schemeClr val="bg2">
                    <a:lumMod val="40000"/>
                    <a:lumOff val="60000"/>
                  </a:schemeClr>
                </a:solidFill>
                <a:effectLst/>
                <a:latin typeface="+mn-lt"/>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xmlns="" val="tx"/>
                    </a:ext>
                  </a:extLst>
                </a:hlinkClick>
              </a:rPr>
              <a:t>OWNERSHIP DISCLOSURE FORM</a:t>
            </a:r>
            <a:r>
              <a:rPr lang="en-US" dirty="0">
                <a:solidFill>
                  <a:schemeClr val="bg2">
                    <a:lumMod val="40000"/>
                    <a:lumOff val="60000"/>
                  </a:schemeClr>
                </a:solidFill>
                <a:effectLst/>
                <a:latin typeface="+mn-lt"/>
                <a:ea typeface="Calibri" panose="020F0502020204030204" pitchFamily="34" charset="0"/>
              </a:rPr>
              <a:t> </a:t>
            </a:r>
            <a:r>
              <a:rPr lang="en-US" sz="1800" b="1" dirty="0">
                <a:effectLst/>
                <a:latin typeface="Times New Roman" panose="02020603050405020304" pitchFamily="18" charset="0"/>
                <a:ea typeface="Calibri" panose="020F0502020204030204" pitchFamily="34" charset="0"/>
              </a:rPr>
              <a:t>(</a:t>
            </a:r>
            <a:r>
              <a:rPr lang="en-US" sz="1800" b="1" i="1" dirty="0">
                <a:solidFill>
                  <a:schemeClr val="accent3">
                    <a:lumMod val="60000"/>
                    <a:lumOff val="40000"/>
                  </a:schemeClr>
                </a:solidFill>
                <a:effectLst/>
                <a:latin typeface="Times New Roman" panose="02020603050405020304" pitchFamily="18" charset="0"/>
                <a:ea typeface="Calibri" panose="020F0502020204030204" pitchFamily="34" charset="0"/>
              </a:rPr>
              <a:t>Bid Solicitation §4.4.1.2.1</a:t>
            </a:r>
            <a:r>
              <a:rPr lang="en-US" sz="1800" b="1" i="1" dirty="0">
                <a:effectLst/>
                <a:latin typeface="Times New Roman" panose="02020603050405020304" pitchFamily="18" charset="0"/>
                <a:ea typeface="Calibri" panose="020F0502020204030204" pitchFamily="34" charset="0"/>
              </a:rPr>
              <a:t>)</a:t>
            </a:r>
          </a:p>
          <a:p>
            <a:pPr marL="457200" indent="-457200">
              <a:buFont typeface="+mj-lt"/>
              <a:buAutoNum type="alphaUcPeriod"/>
            </a:pPr>
            <a:r>
              <a:rPr lang="en-US" sz="1800" u="sng" dirty="0">
                <a:solidFill>
                  <a:schemeClr val="bg2">
                    <a:lumMod val="40000"/>
                    <a:lumOff val="60000"/>
                  </a:schemeClr>
                </a:solidFill>
                <a:effectLst/>
                <a:latin typeface="+mn-lt"/>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xmlns="" val="tx"/>
                    </a:ext>
                  </a:extLst>
                </a:hlinkClick>
              </a:rPr>
              <a:t>DISCLOSURE OF INVESTMENT ACTIVITIES IN IRAN FORM</a:t>
            </a:r>
            <a:r>
              <a:rPr lang="en-US" sz="1800" b="1" dirty="0">
                <a:solidFill>
                  <a:schemeClr val="bg2">
                    <a:lumMod val="40000"/>
                    <a:lumOff val="60000"/>
                  </a:schemeClr>
                </a:solidFill>
                <a:effectLst/>
                <a:latin typeface="Times New Roman" panose="02020603050405020304" pitchFamily="18" charset="0"/>
                <a:ea typeface="Calibri" panose="020F0502020204030204" pitchFamily="34" charset="0"/>
              </a:rPr>
              <a:t> </a:t>
            </a:r>
            <a:r>
              <a:rPr lang="en-US" sz="1800" b="1" dirty="0">
                <a:effectLst/>
                <a:latin typeface="Times New Roman" panose="02020603050405020304" pitchFamily="18" charset="0"/>
                <a:ea typeface="Calibri" panose="020F0502020204030204" pitchFamily="34" charset="0"/>
              </a:rPr>
              <a:t>(</a:t>
            </a:r>
            <a:r>
              <a:rPr lang="en-US" sz="1800" b="1" i="1" dirty="0">
                <a:solidFill>
                  <a:schemeClr val="accent3">
                    <a:lumMod val="60000"/>
                    <a:lumOff val="40000"/>
                  </a:schemeClr>
                </a:solidFill>
                <a:effectLst/>
                <a:latin typeface="Times New Roman" panose="02020603050405020304" pitchFamily="18" charset="0"/>
                <a:ea typeface="Calibri" panose="020F0502020204030204" pitchFamily="34" charset="0"/>
              </a:rPr>
              <a:t>Bid Solicitation §4.4.1.2.2</a:t>
            </a:r>
            <a:r>
              <a:rPr lang="en-US" sz="1800" b="1" i="1" dirty="0">
                <a:effectLst/>
                <a:latin typeface="Times New Roman" panose="02020603050405020304" pitchFamily="18" charset="0"/>
                <a:ea typeface="Calibri" panose="020F0502020204030204" pitchFamily="34" charset="0"/>
              </a:rPr>
              <a:t>)</a:t>
            </a:r>
            <a:endParaRPr lang="en-US" sz="1800" b="1" i="1" dirty="0">
              <a:latin typeface="Times New Roman" panose="02020603050405020304" pitchFamily="18" charset="0"/>
              <a:ea typeface="Calibri" panose="020F0502020204030204" pitchFamily="34" charset="0"/>
            </a:endParaRPr>
          </a:p>
          <a:p>
            <a:pPr marL="114300" marR="0" indent="-457200">
              <a:lnSpc>
                <a:spcPct val="107000"/>
              </a:lnSpc>
              <a:spcBef>
                <a:spcPts val="0"/>
              </a:spcBef>
              <a:spcAft>
                <a:spcPts val="800"/>
              </a:spcAft>
              <a:buFont typeface="+mj-lt"/>
              <a:buAutoNum type="alphaUcPeriod"/>
            </a:pPr>
            <a:r>
              <a:rPr lang="en-US" sz="1800" u="sng" dirty="0">
                <a:solidFill>
                  <a:schemeClr val="bg2">
                    <a:lumMod val="40000"/>
                    <a:lumOff val="60000"/>
                  </a:schemeClr>
                </a:solidFill>
                <a:effectLst/>
                <a:latin typeface="+mn-lt"/>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xmlns="" val="tx"/>
                    </a:ext>
                  </a:extLst>
                </a:hlinkClick>
              </a:rPr>
              <a:t>SUBCONTRACTOR UTILIZATION PLAN</a:t>
            </a:r>
            <a:r>
              <a:rPr lang="en-US" sz="1800" dirty="0">
                <a:solidFill>
                  <a:schemeClr val="bg2">
                    <a:lumMod val="40000"/>
                    <a:lumOff val="60000"/>
                  </a:schemeClr>
                </a:solidFill>
                <a:effectLst/>
                <a:latin typeface="+mn-lt"/>
                <a:ea typeface="Calibri" panose="020F0502020204030204" pitchFamily="34" charset="0"/>
                <a:cs typeface="Times New Roman" panose="02020603050405020304" pitchFamily="18" charset="0"/>
              </a:rPr>
              <a:t> </a:t>
            </a:r>
            <a:r>
              <a:rPr lang="en-US" sz="1800" b="1" dirty="0">
                <a:effectLst/>
                <a:latin typeface="Times New Roman" panose="02020603050405020304" pitchFamily="18" charset="0"/>
                <a:ea typeface="Calibri" panose="020F0502020204030204" pitchFamily="34" charset="0"/>
                <a:cs typeface="Times New Roman" panose="02020603050405020304" pitchFamily="18" charset="0"/>
              </a:rPr>
              <a:t>(</a:t>
            </a:r>
            <a:r>
              <a:rPr lang="en-US" sz="1800" b="1" i="1" dirty="0">
                <a:solidFill>
                  <a:schemeClr val="accent3">
                    <a:lumMod val="60000"/>
                    <a:lumOff val="40000"/>
                  </a:schemeClr>
                </a:solidFill>
                <a:effectLst/>
                <a:latin typeface="Times New Roman" panose="02020603050405020304" pitchFamily="18" charset="0"/>
                <a:ea typeface="Calibri" panose="020F0502020204030204" pitchFamily="34" charset="0"/>
                <a:cs typeface="Times New Roman" panose="02020603050405020304" pitchFamily="18" charset="0"/>
              </a:rPr>
              <a:t>Bid Solicitation §4.4.1.3</a:t>
            </a:r>
            <a:r>
              <a:rPr lang="en-US" sz="1800" b="1" i="1" dirty="0">
                <a:effectLst/>
                <a:latin typeface="Times New Roman" panose="02020603050405020304" pitchFamily="18" charset="0"/>
                <a:ea typeface="Calibri" panose="020F0502020204030204" pitchFamily="34" charset="0"/>
                <a:cs typeface="Times New Roman" panose="02020603050405020304" pitchFamily="18" charset="0"/>
              </a:rPr>
              <a:t>)</a:t>
            </a:r>
            <a:r>
              <a:rPr lang="en-US" sz="1800" dirty="0">
                <a:latin typeface="Calibri" panose="020F0502020204030204" pitchFamily="34" charset="0"/>
                <a:ea typeface="Calibri" panose="020F0502020204030204" pitchFamily="34" charset="0"/>
                <a:cs typeface="Times New Roman" panose="02020603050405020304" pitchFamily="18" charset="0"/>
              </a:rPr>
              <a:t> </a:t>
            </a:r>
            <a:r>
              <a:rPr lang="en-US" sz="1800" dirty="0">
                <a:effectLst/>
                <a:latin typeface="Century Gothic" panose="020B0502020202020204" pitchFamily="34" charset="0"/>
                <a:ea typeface="Calibri" panose="020F0502020204030204" pitchFamily="34" charset="0"/>
              </a:rPr>
              <a:t>The Vendor </a:t>
            </a:r>
            <a:r>
              <a:rPr lang="en-US" sz="1800" i="1" u="sng" dirty="0">
                <a:solidFill>
                  <a:schemeClr val="accent3">
                    <a:lumMod val="60000"/>
                    <a:lumOff val="40000"/>
                  </a:schemeClr>
                </a:solidFill>
                <a:effectLst/>
                <a:latin typeface="Century Gothic" panose="020B0502020202020204" pitchFamily="34" charset="0"/>
                <a:ea typeface="Calibri" panose="020F0502020204030204" pitchFamily="34" charset="0"/>
              </a:rPr>
              <a:t>MUST</a:t>
            </a:r>
            <a:r>
              <a:rPr lang="en-US" sz="1800" i="1" dirty="0">
                <a:effectLst/>
                <a:latin typeface="Century Gothic" panose="020B0502020202020204" pitchFamily="34" charset="0"/>
                <a:ea typeface="Calibri" panose="020F0502020204030204" pitchFamily="34" charset="0"/>
              </a:rPr>
              <a:t> </a:t>
            </a:r>
            <a:r>
              <a:rPr lang="en-US" sz="1800" dirty="0">
                <a:effectLst/>
                <a:latin typeface="Century Gothic" panose="020B0502020202020204" pitchFamily="34" charset="0"/>
                <a:ea typeface="Calibri" panose="020F0502020204030204" pitchFamily="34" charset="0"/>
              </a:rPr>
              <a:t>consult the Division of Revenue and Enterprise Services at 609-292-2146 for information regarding registered small businesses and/or disabled veteran businesses. </a:t>
            </a:r>
            <a:r>
              <a:rPr lang="en-US" sz="1800" i="1" dirty="0">
                <a:effectLst/>
                <a:latin typeface="Century Gothic" panose="020B0502020202020204" pitchFamily="34" charset="0"/>
                <a:ea typeface="Calibri" panose="020F0502020204030204" pitchFamily="34" charset="0"/>
              </a:rPr>
              <a:t> </a:t>
            </a:r>
          </a:p>
          <a:p>
            <a:pPr marL="114300" indent="-457200">
              <a:lnSpc>
                <a:spcPct val="107000"/>
              </a:lnSpc>
              <a:spcBef>
                <a:spcPts val="0"/>
              </a:spcBef>
              <a:spcAft>
                <a:spcPts val="800"/>
              </a:spcAft>
              <a:buFont typeface="+mj-lt"/>
              <a:buAutoNum type="alphaUcPeriod"/>
            </a:pPr>
            <a:r>
              <a:rPr lang="en-US" sz="1800" u="sng" dirty="0">
                <a:solidFill>
                  <a:schemeClr val="bg2">
                    <a:lumMod val="60000"/>
                    <a:lumOff val="40000"/>
                  </a:schemeClr>
                </a:solidFill>
                <a:effectLst/>
                <a:latin typeface="Century Gothic" panose="020B0502020202020204" pitchFamily="34" charset="0"/>
                <a:ea typeface="Calibri" panose="020F0502020204030204" pitchFamily="34" charset="0"/>
                <a:cs typeface="Times New Roman" panose="02020603050405020304" pitchFamily="18" charset="0"/>
                <a:hlinkClick r:id="rId6">
                  <a:extLst>
                    <a:ext uri="{A12FA001-AC4F-418D-AE19-62706E023703}">
                      <ahyp:hlinkClr xmlns:ahyp="http://schemas.microsoft.com/office/drawing/2018/hyperlinkcolor" xmlns="" val="tx"/>
                    </a:ext>
                  </a:extLst>
                </a:hlinkClick>
              </a:rPr>
              <a:t>SMALL BUSINESS SUBCONTRACTING SET-ASIDE BLANKET P.O.</a:t>
            </a:r>
            <a:r>
              <a:rPr lang="en-US" sz="1800" b="1" dirty="0">
                <a:solidFill>
                  <a:srgbClr val="00B0F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i="1" dirty="0">
                <a:effectLst/>
                <a:latin typeface="Times New Roman" panose="02020603050405020304" pitchFamily="18" charset="0"/>
                <a:ea typeface="Calibri" panose="020F0502020204030204" pitchFamily="34" charset="0"/>
                <a:cs typeface="Times New Roman" panose="02020603050405020304" pitchFamily="18" charset="0"/>
              </a:rPr>
              <a:t>(</a:t>
            </a:r>
            <a:r>
              <a:rPr lang="en-US" sz="1800" b="1" i="1" dirty="0">
                <a:solidFill>
                  <a:schemeClr val="accent3">
                    <a:lumMod val="60000"/>
                    <a:lumOff val="40000"/>
                  </a:schemeClr>
                </a:solidFill>
                <a:effectLst/>
                <a:latin typeface="Times New Roman" panose="02020603050405020304" pitchFamily="18" charset="0"/>
                <a:ea typeface="Calibri" panose="020F0502020204030204" pitchFamily="34" charset="0"/>
                <a:cs typeface="Times New Roman" panose="02020603050405020304" pitchFamily="18" charset="0"/>
              </a:rPr>
              <a:t>See Bid Solicitation Section §4.4.1.6</a:t>
            </a:r>
            <a:r>
              <a:rPr lang="en-US" sz="1800" b="1" i="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effectLst/>
                <a:latin typeface="Century Gothic" panose="020B0502020202020204" pitchFamily="34" charset="0"/>
                <a:ea typeface="Calibri" panose="020F0502020204030204" pitchFamily="34" charset="0"/>
              </a:rPr>
              <a:t>If the Vendor intends to subcontract, it must submit a Subcontractor Utilization Plan and shall take the following actions to achieve set-aside subcontracting goal requirements.</a:t>
            </a:r>
          </a:p>
          <a:p>
            <a:pPr marL="114300" indent="-457200">
              <a:lnSpc>
                <a:spcPct val="107000"/>
              </a:lnSpc>
              <a:spcBef>
                <a:spcPts val="0"/>
              </a:spcBef>
              <a:spcAft>
                <a:spcPts val="800"/>
              </a:spcAft>
              <a:buFont typeface="+mj-lt"/>
              <a:buAutoNum type="alphaUcPeriod"/>
            </a:pPr>
            <a:r>
              <a:rPr lang="en-US" sz="1800" u="sng" dirty="0">
                <a:effectLst/>
                <a:latin typeface="Century Gothic" panose="020B0502020202020204" pitchFamily="34" charset="0"/>
                <a:ea typeface="Calibri" panose="020F0502020204030204" pitchFamily="34" charset="0"/>
              </a:rPr>
              <a:t>STATE-SUPPLIED PRICE SHEET</a:t>
            </a:r>
          </a:p>
          <a:p>
            <a:pPr marL="114300" indent="-457200">
              <a:lnSpc>
                <a:spcPct val="107000"/>
              </a:lnSpc>
              <a:spcBef>
                <a:spcPts val="0"/>
              </a:spcBef>
              <a:spcAft>
                <a:spcPts val="800"/>
              </a:spcAft>
              <a:buFont typeface="+mj-lt"/>
              <a:buAutoNum type="alphaUcPeriod"/>
            </a:pPr>
            <a:r>
              <a:rPr lang="en-US" sz="1800" u="sng" dirty="0">
                <a:latin typeface="Century Gothic" panose="020B0502020202020204" pitchFamily="34" charset="0"/>
              </a:rPr>
              <a:t>ACCREDITATIONS</a:t>
            </a:r>
            <a:r>
              <a:rPr lang="en-US" sz="1800" dirty="0">
                <a:latin typeface="Century Gothic" panose="020B0502020202020204" pitchFamily="34" charset="0"/>
              </a:rPr>
              <a:t> </a:t>
            </a:r>
            <a:r>
              <a:rPr lang="en-US" sz="2000" b="1" dirty="0">
                <a:effectLst/>
                <a:latin typeface="Times New Roman" panose="02020603050405020304" pitchFamily="18" charset="0"/>
                <a:ea typeface="Calibri" panose="020F0502020204030204" pitchFamily="34" charset="0"/>
              </a:rPr>
              <a:t>(</a:t>
            </a:r>
            <a:r>
              <a:rPr lang="en-US" sz="1800" b="1" i="1" dirty="0">
                <a:solidFill>
                  <a:schemeClr val="accent3">
                    <a:lumMod val="60000"/>
                    <a:lumOff val="40000"/>
                  </a:schemeClr>
                </a:solidFill>
                <a:effectLst/>
                <a:latin typeface="Times New Roman" panose="02020603050405020304" pitchFamily="18" charset="0"/>
                <a:ea typeface="Calibri" panose="020F0502020204030204" pitchFamily="34" charset="0"/>
              </a:rPr>
              <a:t>Bid Solicitation §4.4.3.3.4</a:t>
            </a:r>
            <a:r>
              <a:rPr lang="en-US" sz="2000" dirty="0">
                <a:effectLst/>
                <a:latin typeface="Times New Roman" panose="02020603050405020304" pitchFamily="18" charset="0"/>
                <a:ea typeface="Calibri" panose="020F0502020204030204" pitchFamily="34" charset="0"/>
              </a:rPr>
              <a:t>)</a:t>
            </a:r>
            <a:r>
              <a:rPr lang="en-US" sz="2000" b="1" i="1" dirty="0">
                <a:solidFill>
                  <a:srgbClr val="5B9BD5"/>
                </a:solidFill>
                <a:effectLst/>
                <a:latin typeface="Times New Roman" panose="02020603050405020304" pitchFamily="18" charset="0"/>
                <a:ea typeface="Calibri" panose="020F0502020204030204" pitchFamily="34" charset="0"/>
              </a:rPr>
              <a:t> </a:t>
            </a:r>
            <a:r>
              <a:rPr lang="en-US" sz="1800" dirty="0">
                <a:effectLst/>
                <a:latin typeface="+mn-lt"/>
                <a:ea typeface="Calibri" panose="020F0502020204030204" pitchFamily="34" charset="0"/>
              </a:rPr>
              <a:t>The Vendor </a:t>
            </a:r>
            <a:r>
              <a:rPr lang="en-US" sz="1800" i="1" u="sng" dirty="0">
                <a:solidFill>
                  <a:schemeClr val="accent3">
                    <a:lumMod val="60000"/>
                    <a:lumOff val="40000"/>
                  </a:schemeClr>
                </a:solidFill>
                <a:effectLst/>
                <a:latin typeface="+mn-lt"/>
                <a:ea typeface="Calibri" panose="020F0502020204030204" pitchFamily="34" charset="0"/>
              </a:rPr>
              <a:t>MUST</a:t>
            </a:r>
            <a:r>
              <a:rPr lang="en-US" sz="1800" dirty="0">
                <a:effectLst/>
                <a:latin typeface="+mn-lt"/>
                <a:ea typeface="Calibri" panose="020F0502020204030204" pitchFamily="34" charset="0"/>
              </a:rPr>
              <a:t> submit proof of one (1) or both of the following accreditations:</a:t>
            </a:r>
          </a:p>
          <a:p>
            <a:pPr marL="114300" marR="0" indent="-457200">
              <a:lnSpc>
                <a:spcPct val="107000"/>
              </a:lnSpc>
              <a:spcBef>
                <a:spcPts val="0"/>
              </a:spcBef>
              <a:spcAft>
                <a:spcPts val="800"/>
              </a:spcAft>
              <a:buFont typeface="+mj-lt"/>
              <a:buAutoNum type="alphaUcPeriod"/>
            </a:pPr>
            <a:endParaRPr lang="en-US" dirty="0">
              <a:latin typeface="Century Gothic" panose="020B0502020202020204" pitchFamily="34" charset="0"/>
            </a:endParaRPr>
          </a:p>
        </p:txBody>
      </p:sp>
      <p:sp>
        <p:nvSpPr>
          <p:cNvPr id="4" name="TextBox 3">
            <a:extLst>
              <a:ext uri="{FF2B5EF4-FFF2-40B4-BE49-F238E27FC236}">
                <a16:creationId xmlns:a16="http://schemas.microsoft.com/office/drawing/2014/main" id="{6C08CAF7-5ACD-4E40-8630-24359E5F079C}"/>
              </a:ext>
            </a:extLst>
          </p:cNvPr>
          <p:cNvSpPr txBox="1"/>
          <p:nvPr/>
        </p:nvSpPr>
        <p:spPr>
          <a:xfrm>
            <a:off x="881743" y="1206917"/>
            <a:ext cx="8810425" cy="646331"/>
          </a:xfrm>
          <a:prstGeom prst="rect">
            <a:avLst/>
          </a:prstGeom>
          <a:noFill/>
        </p:spPr>
        <p:txBody>
          <a:bodyPr wrap="none" rtlCol="0">
            <a:spAutoFit/>
          </a:bodyPr>
          <a:lstStyle/>
          <a:p>
            <a:r>
              <a:rPr lang="en-US" dirty="0"/>
              <a:t>PART 1: FORMS, REGISTRATIONS AND CERTIFICATIONS THAT </a:t>
            </a:r>
            <a:r>
              <a:rPr lang="en-US" b="1" u="sng" dirty="0">
                <a:solidFill>
                  <a:schemeClr val="accent3">
                    <a:lumMod val="60000"/>
                    <a:lumOff val="40000"/>
                  </a:schemeClr>
                </a:solidFill>
              </a:rPr>
              <a:t>MUST</a:t>
            </a:r>
            <a:r>
              <a:rPr lang="en-US" dirty="0"/>
              <a:t> BE SUBMITTED </a:t>
            </a:r>
          </a:p>
          <a:p>
            <a:pPr algn="ctr"/>
            <a:r>
              <a:rPr lang="en-US" dirty="0"/>
              <a:t>BY THE VENDOR WITH THE QUOTE</a:t>
            </a:r>
          </a:p>
        </p:txBody>
      </p:sp>
      <p:sp>
        <p:nvSpPr>
          <p:cNvPr id="6" name="TextBox 5">
            <a:extLst>
              <a:ext uri="{FF2B5EF4-FFF2-40B4-BE49-F238E27FC236}">
                <a16:creationId xmlns:a16="http://schemas.microsoft.com/office/drawing/2014/main" id="{E38CE192-F396-461E-B073-320EB76B33CD}"/>
              </a:ext>
            </a:extLst>
          </p:cNvPr>
          <p:cNvSpPr txBox="1"/>
          <p:nvPr/>
        </p:nvSpPr>
        <p:spPr>
          <a:xfrm>
            <a:off x="1886354" y="5925233"/>
            <a:ext cx="7085594" cy="553998"/>
          </a:xfrm>
          <a:prstGeom prst="rect">
            <a:avLst/>
          </a:prstGeom>
          <a:noFill/>
        </p:spPr>
        <p:txBody>
          <a:bodyPr wrap="none" rtlCol="0">
            <a:spAutoFit/>
          </a:bodyPr>
          <a:lstStyle/>
          <a:p>
            <a:pPr marL="285750" indent="-285750">
              <a:buFont typeface="Arial" panose="020B0604020202020204" pitchFamily="34" charset="0"/>
              <a:buChar char="•"/>
            </a:pPr>
            <a:r>
              <a:rPr lang="en-US" sz="1500" dirty="0"/>
              <a:t>CLINICAL LABORATORY IMPROVEMENT AMENDMENTS PROGRAM (CLIA)</a:t>
            </a:r>
          </a:p>
          <a:p>
            <a:pPr marL="285750" indent="-285750">
              <a:buFont typeface="Arial" panose="020B0604020202020204" pitchFamily="34" charset="0"/>
              <a:buChar char="•"/>
            </a:pPr>
            <a:r>
              <a:rPr lang="en-US" sz="1500" dirty="0"/>
              <a:t>COLLEGE OF AMERICAN PATHOLOGISTS (CAP)</a:t>
            </a:r>
          </a:p>
        </p:txBody>
      </p:sp>
    </p:spTree>
    <p:extLst>
      <p:ext uri="{BB962C8B-B14F-4D97-AF65-F5344CB8AC3E}">
        <p14:creationId xmlns:p14="http://schemas.microsoft.com/office/powerpoint/2010/main" val="144680086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F2C224-39DA-4D14-8230-6E52420DA3E5}"/>
              </a:ext>
            </a:extLst>
          </p:cNvPr>
          <p:cNvSpPr>
            <a:spLocks noGrp="1"/>
          </p:cNvSpPr>
          <p:nvPr>
            <p:ph type="title"/>
          </p:nvPr>
        </p:nvSpPr>
        <p:spPr>
          <a:xfrm>
            <a:off x="645130" y="305490"/>
            <a:ext cx="9404723" cy="1400530"/>
          </a:xfrm>
        </p:spPr>
        <p:txBody>
          <a:bodyPr/>
          <a:lstStyle/>
          <a:p>
            <a:r>
              <a:rPr lang="en-US" dirty="0"/>
              <a:t>Vendor {Bidder} Checklist</a:t>
            </a:r>
          </a:p>
        </p:txBody>
      </p:sp>
      <p:sp>
        <p:nvSpPr>
          <p:cNvPr id="3" name="Content Placeholder 2">
            <a:extLst>
              <a:ext uri="{FF2B5EF4-FFF2-40B4-BE49-F238E27FC236}">
                <a16:creationId xmlns:a16="http://schemas.microsoft.com/office/drawing/2014/main" id="{88F309CB-CDA7-4C2E-8654-A8ABAF593E89}"/>
              </a:ext>
            </a:extLst>
          </p:cNvPr>
          <p:cNvSpPr>
            <a:spLocks noGrp="1"/>
          </p:cNvSpPr>
          <p:nvPr>
            <p:ph idx="1"/>
          </p:nvPr>
        </p:nvSpPr>
        <p:spPr>
          <a:xfrm>
            <a:off x="1103312" y="2152569"/>
            <a:ext cx="8946541" cy="4195481"/>
          </a:xfrm>
        </p:spPr>
        <p:txBody>
          <a:bodyPr/>
          <a:lstStyle/>
          <a:p>
            <a:pPr marL="457200" indent="-457200">
              <a:buFont typeface="+mj-lt"/>
              <a:buAutoNum type="alphaUcPeriod"/>
            </a:pPr>
            <a:r>
              <a:rPr lang="en-US" sz="1500" dirty="0">
                <a:effectLst/>
                <a:ea typeface="Calibri" panose="020F0502020204030204" pitchFamily="34" charset="0"/>
              </a:rPr>
              <a:t>DISCLOSURE OF INVESTIGATIONS AND OTHER ACTIONS INVOLVING VENDOR  </a:t>
            </a:r>
            <a:r>
              <a:rPr lang="en-US" sz="1700" dirty="0">
                <a:effectLst/>
                <a:latin typeface="Times New Roman" panose="02020603050405020304" pitchFamily="18" charset="0"/>
                <a:ea typeface="Calibri" panose="020F0502020204030204" pitchFamily="34" charset="0"/>
              </a:rPr>
              <a:t>(</a:t>
            </a:r>
            <a:r>
              <a:rPr lang="en-US" sz="1700" b="1" i="1" dirty="0">
                <a:solidFill>
                  <a:schemeClr val="accent3">
                    <a:lumMod val="60000"/>
                    <a:lumOff val="40000"/>
                  </a:schemeClr>
                </a:solidFill>
                <a:effectLst/>
                <a:latin typeface="Times New Roman" panose="02020603050405020304" pitchFamily="18" charset="0"/>
                <a:ea typeface="Calibri" panose="020F0502020204030204" pitchFamily="34" charset="0"/>
              </a:rPr>
              <a:t>Bid Solicitation §4.4.2.2</a:t>
            </a:r>
            <a:r>
              <a:rPr lang="en-US" sz="1700" i="1" dirty="0">
                <a:effectLst/>
                <a:latin typeface="Times New Roman" panose="02020603050405020304" pitchFamily="18" charset="0"/>
                <a:ea typeface="Calibri" panose="020F0502020204030204" pitchFamily="34" charset="0"/>
              </a:rPr>
              <a:t>)</a:t>
            </a:r>
          </a:p>
          <a:p>
            <a:pPr marL="0">
              <a:lnSpc>
                <a:spcPct val="107000"/>
              </a:lnSpc>
              <a:spcBef>
                <a:spcPts val="0"/>
              </a:spcBef>
              <a:spcAft>
                <a:spcPts val="800"/>
              </a:spcAft>
              <a:buFont typeface="+mj-lt"/>
              <a:buAutoNum type="alphaUcPeriod"/>
            </a:pPr>
            <a:r>
              <a:rPr lang="en-US" sz="1800" dirty="0">
                <a:solidFill>
                  <a:schemeClr val="bg2">
                    <a:lumMod val="40000"/>
                    <a:lumOff val="60000"/>
                  </a:schemeClr>
                </a:solidFill>
                <a:effectLst/>
                <a:latin typeface="+mn-lt"/>
                <a:ea typeface="Calibri" panose="020F0502020204030204" pitchFamily="34" charset="0"/>
                <a:cs typeface="Times New Roman" panose="02020603050405020304" pitchFamily="18" charset="0"/>
              </a:rPr>
              <a:t> </a:t>
            </a:r>
            <a:r>
              <a:rPr lang="en-US" sz="1500" dirty="0">
                <a:effectLst/>
                <a:latin typeface="+mn-lt"/>
                <a:ea typeface="Calibri" panose="020F0502020204030204" pitchFamily="34" charset="0"/>
                <a:cs typeface="Times New Roman" panose="02020603050405020304" pitchFamily="18" charset="0"/>
              </a:rPr>
              <a:t>PROOF OF BUSINESS REGISTRATION. </a:t>
            </a:r>
            <a:r>
              <a:rPr lang="en-US" sz="1400" u="sng" dirty="0">
                <a:solidFill>
                  <a:schemeClr val="tx1"/>
                </a:solidFill>
                <a:effectLst/>
                <a:ea typeface="Calibri" panose="020F0502020204030204" pitchFamily="34" charset="0"/>
                <a:cs typeface="Times New Roman" panose="02020603050405020304" pitchFamily="18" charset="0"/>
              </a:rPr>
              <a:t>You may register your business </a:t>
            </a:r>
            <a:r>
              <a:rPr lang="en-US" sz="1400" u="sng" dirty="0">
                <a:solidFill>
                  <a:srgbClr val="00B0F0"/>
                </a:solidFill>
                <a:effectLst/>
                <a:ea typeface="Calibri" panose="020F0502020204030204" pitchFamily="34" charset="0"/>
                <a:cs typeface="Times New Roman" panose="02020603050405020304" pitchFamily="18" charset="0"/>
                <a:hlinkClick r:id="rId2">
                  <a:extLst>
                    <a:ext uri="{A12FA001-AC4F-418D-AE19-62706E023703}">
                      <ahyp:hlinkClr xmlns:ahyp="http://schemas.microsoft.com/office/drawing/2018/hyperlinkcolor" xmlns="" val="tx"/>
                    </a:ext>
                  </a:extLst>
                </a:hlinkClick>
              </a:rPr>
              <a:t>HERE</a:t>
            </a:r>
            <a:r>
              <a:rPr lang="en-US" sz="1400" u="sng" dirty="0">
                <a:solidFill>
                  <a:schemeClr val="tx1"/>
                </a:solidFill>
                <a:effectLst/>
                <a:ea typeface="Calibri" panose="020F0502020204030204" pitchFamily="34" charset="0"/>
                <a:cs typeface="Times New Roman" panose="02020603050405020304" pitchFamily="18" charset="0"/>
              </a:rPr>
              <a:t> or obtain a copy of the Business Registration Certificate </a:t>
            </a:r>
            <a:r>
              <a:rPr lang="en-US" sz="1400" u="sng" dirty="0">
                <a:solidFill>
                  <a:srgbClr val="00B0F0"/>
                </a:solidFill>
                <a:effectLst/>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xmlns="" val="tx"/>
                    </a:ext>
                  </a:extLst>
                </a:hlinkClick>
              </a:rPr>
              <a:t>HERE</a:t>
            </a:r>
            <a:r>
              <a:rPr lang="en-US" sz="1400" u="sng" dirty="0">
                <a:solidFill>
                  <a:schemeClr val="tx1"/>
                </a:solidFill>
                <a:effectLst/>
                <a:ea typeface="Calibri" panose="020F0502020204030204" pitchFamily="34" charset="0"/>
                <a:cs typeface="Times New Roman" panose="02020603050405020304" pitchFamily="18" charset="0"/>
              </a:rPr>
              <a:t>.</a:t>
            </a:r>
            <a:endParaRPr lang="en-US" sz="1500" dirty="0">
              <a:effectLst/>
              <a:ea typeface="Calibri" panose="020F0502020204030204" pitchFamily="34" charset="0"/>
              <a:cs typeface="Times New Roman" panose="02020603050405020304" pitchFamily="18" charset="0"/>
            </a:endParaRPr>
          </a:p>
          <a:p>
            <a:pPr marR="0">
              <a:lnSpc>
                <a:spcPct val="107000"/>
              </a:lnSpc>
              <a:spcBef>
                <a:spcPts val="0"/>
              </a:spcBef>
              <a:spcAft>
                <a:spcPts val="800"/>
              </a:spcAft>
              <a:buFont typeface="+mj-lt"/>
              <a:buAutoNum type="alphaUcPeriod"/>
            </a:pPr>
            <a:r>
              <a:rPr lang="en-US" sz="1500" dirty="0">
                <a:effectLst/>
                <a:latin typeface="+mn-lt"/>
                <a:ea typeface="Calibri" panose="020F0502020204030204" pitchFamily="34" charset="0"/>
              </a:rPr>
              <a:t>CERTIFICATE OF INSURANCE / ACORD</a:t>
            </a:r>
          </a:p>
          <a:p>
            <a:pPr marR="0">
              <a:lnSpc>
                <a:spcPct val="107000"/>
              </a:lnSpc>
              <a:spcBef>
                <a:spcPts val="0"/>
              </a:spcBef>
              <a:spcAft>
                <a:spcPts val="800"/>
              </a:spcAft>
              <a:buFont typeface="+mj-lt"/>
              <a:buAutoNum type="alphaUcPeriod"/>
            </a:pPr>
            <a:r>
              <a:rPr lang="en-US" sz="1500" u="sng" dirty="0">
                <a:solidFill>
                  <a:srgbClr val="0563C1"/>
                </a:solidFill>
                <a:effectLst/>
                <a:latin typeface="+mn-lt"/>
                <a:ea typeface="Calibri" panose="020F0502020204030204" pitchFamily="34" charset="0"/>
                <a:cs typeface="Times New Roman" panose="02020603050405020304" pitchFamily="18" charset="0"/>
                <a:hlinkClick r:id="rId4"/>
              </a:rPr>
              <a:t>TWO-YEAR CHAPTER 51/EXECUTIVE ORDER 117 VENDOR CERTIFICATION AND DISCLOSURE OF POLITICAL CONTRIBUTIONS</a:t>
            </a:r>
            <a:r>
              <a:rPr lang="en-US" sz="1500" dirty="0">
                <a:effectLst/>
                <a:latin typeface="+mn-lt"/>
                <a:ea typeface="Calibri" panose="020F0502020204030204" pitchFamily="34" charset="0"/>
              </a:rPr>
              <a:t> </a:t>
            </a:r>
            <a:r>
              <a:rPr lang="en-US" sz="1800" dirty="0">
                <a:effectLst/>
                <a:latin typeface="+mn-lt"/>
                <a:ea typeface="Calibri" panose="020F0502020204030204" pitchFamily="34" charset="0"/>
              </a:rPr>
              <a:t>(</a:t>
            </a:r>
            <a:r>
              <a:rPr lang="en-US" sz="1700" b="1" i="1" dirty="0">
                <a:solidFill>
                  <a:schemeClr val="accent3">
                    <a:lumMod val="60000"/>
                    <a:lumOff val="40000"/>
                  </a:schemeClr>
                </a:solidFill>
                <a:effectLst/>
                <a:latin typeface="Times New Roman" panose="02020603050405020304" pitchFamily="18" charset="0"/>
                <a:ea typeface="Calibri" panose="020F0502020204030204" pitchFamily="34" charset="0"/>
                <a:cs typeface="Times New Roman" panose="02020603050405020304" pitchFamily="18" charset="0"/>
              </a:rPr>
              <a:t>Bid Solicitation §7.1.1</a:t>
            </a:r>
            <a:r>
              <a:rPr lang="en-US" sz="1800" i="1" dirty="0">
                <a:effectLst/>
                <a:latin typeface="+mn-lt"/>
                <a:ea typeface="Calibri" panose="020F0502020204030204" pitchFamily="34" charset="0"/>
              </a:rPr>
              <a:t>)</a:t>
            </a:r>
          </a:p>
          <a:p>
            <a:pPr marL="457200" marR="0" indent="-457200">
              <a:lnSpc>
                <a:spcPct val="107000"/>
              </a:lnSpc>
              <a:spcBef>
                <a:spcPts val="0"/>
              </a:spcBef>
              <a:spcAft>
                <a:spcPts val="800"/>
              </a:spcAft>
              <a:buFont typeface="+mj-lt"/>
              <a:buAutoNum type="alphaUcPeriod"/>
            </a:pPr>
            <a:r>
              <a:rPr lang="en-US" sz="1500" dirty="0">
                <a:effectLst/>
                <a:latin typeface="+mn-lt"/>
                <a:ea typeface="Calibri" panose="020F0502020204030204" pitchFamily="34" charset="0"/>
                <a:cs typeface="Times New Roman" panose="02020603050405020304" pitchFamily="18" charset="0"/>
              </a:rPr>
              <a:t>AFFIRMATIVE ACTION COMPLIANCE (</a:t>
            </a:r>
            <a:r>
              <a:rPr lang="en-US" sz="1700" b="1" i="1" dirty="0">
                <a:solidFill>
                  <a:schemeClr val="accent3">
                    <a:lumMod val="60000"/>
                    <a:lumOff val="40000"/>
                  </a:schemeClr>
                </a:solidFill>
                <a:effectLst/>
                <a:latin typeface="Times New Roman" panose="02020603050405020304" pitchFamily="18" charset="0"/>
                <a:ea typeface="Calibri" panose="020F0502020204030204" pitchFamily="34" charset="0"/>
                <a:cs typeface="Times New Roman" panose="02020603050405020304" pitchFamily="18" charset="0"/>
              </a:rPr>
              <a:t>Bid Solicitation §7.1.3</a:t>
            </a:r>
            <a:r>
              <a:rPr lang="en-US" sz="1500" i="1" dirty="0">
                <a:effectLst/>
                <a:latin typeface="+mn-lt"/>
                <a:ea typeface="Calibri" panose="020F0502020204030204" pitchFamily="34" charset="0"/>
                <a:cs typeface="Times New Roman" panose="02020603050405020304" pitchFamily="18" charset="0"/>
              </a:rPr>
              <a:t>)</a:t>
            </a:r>
            <a:r>
              <a:rPr lang="en-US" sz="1500" i="1" dirty="0">
                <a:solidFill>
                  <a:srgbClr val="5B9BD5"/>
                </a:solidFill>
                <a:latin typeface="+mn-lt"/>
                <a:ea typeface="Calibri" panose="020F0502020204030204" pitchFamily="34" charset="0"/>
                <a:cs typeface="Times New Roman" panose="02020603050405020304" pitchFamily="18" charset="0"/>
              </a:rPr>
              <a:t> </a:t>
            </a:r>
            <a:r>
              <a:rPr lang="en-US" sz="1500" dirty="0">
                <a:effectLst/>
                <a:latin typeface="+mn-lt"/>
                <a:ea typeface="Calibri" panose="020F0502020204030204" pitchFamily="34" charset="0"/>
              </a:rPr>
              <a:t>Submit one of the following:</a:t>
            </a:r>
          </a:p>
          <a:p>
            <a:pPr marL="0" marR="0">
              <a:lnSpc>
                <a:spcPct val="107000"/>
              </a:lnSpc>
              <a:spcBef>
                <a:spcPts val="0"/>
              </a:spcBef>
              <a:spcAft>
                <a:spcPts val="800"/>
              </a:spcAft>
            </a:pPr>
            <a:endParaRPr lang="en-US" sz="1800" i="1" dirty="0">
              <a:solidFill>
                <a:srgbClr val="5B9BD5"/>
              </a:solidFill>
              <a:effectLst/>
              <a:latin typeface="+mn-lt"/>
              <a:ea typeface="Calibri" panose="020F0502020204030204" pitchFamily="34" charset="0"/>
            </a:endParaRPr>
          </a:p>
          <a:p>
            <a:pPr marL="0" marR="0" indent="0">
              <a:lnSpc>
                <a:spcPct val="107000"/>
              </a:lnSpc>
              <a:spcBef>
                <a:spcPts val="0"/>
              </a:spcBef>
              <a:spcAft>
                <a:spcPts val="800"/>
              </a:spcAft>
              <a:buNone/>
            </a:pPr>
            <a:endParaRPr lang="en-US" dirty="0"/>
          </a:p>
        </p:txBody>
      </p:sp>
      <p:sp>
        <p:nvSpPr>
          <p:cNvPr id="4" name="TextBox 3">
            <a:extLst>
              <a:ext uri="{FF2B5EF4-FFF2-40B4-BE49-F238E27FC236}">
                <a16:creationId xmlns:a16="http://schemas.microsoft.com/office/drawing/2014/main" id="{2FC7FEA5-CA13-4F53-A1A4-98D3AD708A2E}"/>
              </a:ext>
            </a:extLst>
          </p:cNvPr>
          <p:cNvSpPr txBox="1"/>
          <p:nvPr/>
        </p:nvSpPr>
        <p:spPr>
          <a:xfrm>
            <a:off x="413842" y="1084196"/>
            <a:ext cx="11009745" cy="923330"/>
          </a:xfrm>
          <a:prstGeom prst="rect">
            <a:avLst/>
          </a:prstGeom>
          <a:noFill/>
        </p:spPr>
        <p:txBody>
          <a:bodyPr wrap="none" rtlCol="0">
            <a:spAutoFit/>
          </a:bodyPr>
          <a:lstStyle/>
          <a:p>
            <a:pPr algn="ctr"/>
            <a:r>
              <a:rPr lang="en-US" dirty="0"/>
              <a:t>PART 2: FORMS, REGISTRATIONS AND CERTIFICATIONS THAT </a:t>
            </a:r>
            <a:r>
              <a:rPr lang="en-US" b="1" u="sng" dirty="0">
                <a:solidFill>
                  <a:schemeClr val="accent3">
                    <a:lumMod val="60000"/>
                    <a:lumOff val="40000"/>
                  </a:schemeClr>
                </a:solidFill>
              </a:rPr>
              <a:t>SHOULD</a:t>
            </a:r>
            <a:r>
              <a:rPr lang="en-US" dirty="0"/>
              <a:t> BE SUBMITTED BY THE VENDOR </a:t>
            </a:r>
          </a:p>
          <a:p>
            <a:pPr algn="ctr"/>
            <a:r>
              <a:rPr lang="en-US" dirty="0"/>
              <a:t>WITH THE QUOTE. THESE FORMS </a:t>
            </a:r>
            <a:r>
              <a:rPr lang="en-US" b="1" u="sng" dirty="0">
                <a:solidFill>
                  <a:schemeClr val="accent3">
                    <a:lumMod val="60000"/>
                    <a:lumOff val="40000"/>
                  </a:schemeClr>
                </a:solidFill>
              </a:rPr>
              <a:t>MUST</a:t>
            </a:r>
            <a:r>
              <a:rPr lang="en-US" dirty="0"/>
              <a:t> BE SUBMITTED PRIOR TO THE AWARD OF THE MASTER </a:t>
            </a:r>
          </a:p>
          <a:p>
            <a:pPr algn="ctr"/>
            <a:r>
              <a:rPr lang="en-US" dirty="0"/>
              <a:t>BLANKET PURCHASE ORDER.</a:t>
            </a:r>
          </a:p>
        </p:txBody>
      </p:sp>
      <p:sp>
        <p:nvSpPr>
          <p:cNvPr id="7" name="TextBox 6">
            <a:extLst>
              <a:ext uri="{FF2B5EF4-FFF2-40B4-BE49-F238E27FC236}">
                <a16:creationId xmlns:a16="http://schemas.microsoft.com/office/drawing/2014/main" id="{F19BE2C3-7A29-4597-A1B9-877250DD166B}"/>
              </a:ext>
            </a:extLst>
          </p:cNvPr>
          <p:cNvSpPr txBox="1"/>
          <p:nvPr/>
        </p:nvSpPr>
        <p:spPr>
          <a:xfrm>
            <a:off x="1382221" y="4614113"/>
            <a:ext cx="8271816" cy="1015663"/>
          </a:xfrm>
          <a:prstGeom prst="rect">
            <a:avLst/>
          </a:prstGeom>
          <a:noFill/>
        </p:spPr>
        <p:txBody>
          <a:bodyPr wrap="none" rtlCol="0">
            <a:spAutoFit/>
          </a:bodyPr>
          <a:lstStyle/>
          <a:p>
            <a:pPr marL="285750" indent="-285750">
              <a:buFont typeface="Arial" panose="020B0604020202020204" pitchFamily="34" charset="0"/>
              <a:buChar char="•"/>
            </a:pPr>
            <a:r>
              <a:rPr lang="en-US" sz="1500" dirty="0">
                <a:effectLst/>
                <a:ea typeface="Calibri" panose="020F0502020204030204" pitchFamily="34" charset="0"/>
              </a:rPr>
              <a:t>NEW JERSEY CERTIFICATE OF EMPLOYEE INFORMATION REPORT</a:t>
            </a:r>
          </a:p>
          <a:p>
            <a:pPr marL="285750" indent="-285750">
              <a:buFont typeface="Arial" panose="020B0604020202020204" pitchFamily="34" charset="0"/>
              <a:buChar char="•"/>
            </a:pPr>
            <a:r>
              <a:rPr lang="en-US" sz="1500" dirty="0">
                <a:effectLst/>
                <a:ea typeface="Calibri" panose="020F0502020204030204" pitchFamily="34" charset="0"/>
              </a:rPr>
              <a:t>FEDERAL LETTER OF APPROVAL VERIFYING A FEDERALLY APPROVED OR SANCTIONED </a:t>
            </a:r>
          </a:p>
          <a:p>
            <a:r>
              <a:rPr lang="en-US" sz="1500" dirty="0">
                <a:ea typeface="Calibri" panose="020F0502020204030204" pitchFamily="34" charset="0"/>
              </a:rPr>
              <a:t>     </a:t>
            </a:r>
            <a:r>
              <a:rPr lang="en-US" sz="1500" dirty="0">
                <a:effectLst/>
                <a:ea typeface="Calibri" panose="020F0502020204030204" pitchFamily="34" charset="0"/>
              </a:rPr>
              <a:t>AFFIRMATIVE ACTION PROGRAM (Dated within 1 year of the Quote submission)</a:t>
            </a:r>
          </a:p>
          <a:p>
            <a:pPr marL="285750" indent="-285750">
              <a:buFont typeface="Arial" panose="020B0604020202020204" pitchFamily="34" charset="0"/>
              <a:buChar char="•"/>
            </a:pPr>
            <a:r>
              <a:rPr lang="en-US" sz="1500" dirty="0">
                <a:ea typeface="Calibri" panose="020F0502020204030204" pitchFamily="34" charset="0"/>
                <a:hlinkClick r:id="rId5"/>
              </a:rPr>
              <a:t>AFFIRMATIVE ACTION EMPLOYEE INFORMATION REPORT (FORM AA302)</a:t>
            </a:r>
            <a:endParaRPr lang="en-US" sz="1500" dirty="0">
              <a:effectLst/>
              <a:ea typeface="Calibri" panose="020F0502020204030204" pitchFamily="34" charset="0"/>
            </a:endParaRPr>
          </a:p>
        </p:txBody>
      </p:sp>
      <p:sp>
        <p:nvSpPr>
          <p:cNvPr id="8" name="TextBox 7">
            <a:extLst>
              <a:ext uri="{FF2B5EF4-FFF2-40B4-BE49-F238E27FC236}">
                <a16:creationId xmlns:a16="http://schemas.microsoft.com/office/drawing/2014/main" id="{C41A3A6D-DD35-4E31-8569-99B6975EDC10}"/>
              </a:ext>
            </a:extLst>
          </p:cNvPr>
          <p:cNvSpPr txBox="1"/>
          <p:nvPr/>
        </p:nvSpPr>
        <p:spPr>
          <a:xfrm>
            <a:off x="1103312" y="5629776"/>
            <a:ext cx="6354625" cy="646331"/>
          </a:xfrm>
          <a:prstGeom prst="rect">
            <a:avLst/>
          </a:prstGeom>
          <a:noFill/>
        </p:spPr>
        <p:txBody>
          <a:bodyPr wrap="none" rtlCol="0">
            <a:spAutoFit/>
          </a:bodyPr>
          <a:lstStyle/>
          <a:p>
            <a:r>
              <a:rPr lang="en-US" sz="1400" dirty="0">
                <a:solidFill>
                  <a:schemeClr val="bg2">
                    <a:lumMod val="40000"/>
                    <a:lumOff val="60000"/>
                  </a:schemeClr>
                </a:solidFill>
                <a:effectLst/>
                <a:ea typeface="Calibri" panose="020F0502020204030204" pitchFamily="34" charset="0"/>
                <a:cs typeface="Times New Roman" panose="02020603050405020304" pitchFamily="18" charset="0"/>
              </a:rPr>
              <a:t>F.    </a:t>
            </a:r>
            <a:r>
              <a:rPr lang="en-US" sz="1500" u="sng" dirty="0">
                <a:solidFill>
                  <a:srgbClr val="0563C1"/>
                </a:solidFill>
                <a:effectLst/>
                <a:ea typeface="Calibri" panose="020F0502020204030204" pitchFamily="34" charset="0"/>
                <a:cs typeface="Times New Roman" panose="02020603050405020304" pitchFamily="18" charset="0"/>
                <a:hlinkClick r:id="rId6"/>
              </a:rPr>
              <a:t>SOURCE DISCLOSURE FORM</a:t>
            </a:r>
            <a:r>
              <a:rPr lang="en-US" sz="1500" dirty="0">
                <a:effectLst/>
                <a:ea typeface="Calibri" panose="020F0502020204030204" pitchFamily="34" charset="0"/>
              </a:rPr>
              <a:t> </a:t>
            </a:r>
            <a:r>
              <a:rPr lang="en-US" dirty="0">
                <a:effectLst/>
                <a:ea typeface="Calibri" panose="020F0502020204030204" pitchFamily="34" charset="0"/>
              </a:rPr>
              <a:t>(</a:t>
            </a:r>
            <a:r>
              <a:rPr lang="en-US" sz="1700" b="1" i="1" dirty="0">
                <a:solidFill>
                  <a:schemeClr val="accent3">
                    <a:lumMod val="60000"/>
                    <a:lumOff val="40000"/>
                  </a:schemeClr>
                </a:solidFill>
                <a:effectLst/>
                <a:latin typeface="Times New Roman" panose="02020603050405020304" pitchFamily="18" charset="0"/>
                <a:ea typeface="Calibri" panose="020F0502020204030204" pitchFamily="34" charset="0"/>
                <a:cs typeface="Times New Roman" panose="02020603050405020304" pitchFamily="18" charset="0"/>
              </a:rPr>
              <a:t>Bid Solicitation §4.4.2.3 and 7.1.2</a:t>
            </a:r>
            <a:r>
              <a:rPr lang="en-US" i="1" dirty="0">
                <a:effectLst/>
                <a:ea typeface="Calibri" panose="020F0502020204030204" pitchFamily="34" charset="0"/>
              </a:rPr>
              <a:t>)</a:t>
            </a:r>
          </a:p>
          <a:p>
            <a:r>
              <a:rPr lang="en-US" sz="1400" dirty="0">
                <a:solidFill>
                  <a:schemeClr val="bg2">
                    <a:lumMod val="40000"/>
                    <a:lumOff val="60000"/>
                  </a:schemeClr>
                </a:solidFill>
              </a:rPr>
              <a:t>G.  </a:t>
            </a:r>
            <a:r>
              <a:rPr lang="en-US" sz="1500" u="sng" dirty="0">
                <a:solidFill>
                  <a:srgbClr val="0563C1"/>
                </a:solidFill>
                <a:effectLst/>
                <a:ea typeface="Calibri" panose="020F0502020204030204" pitchFamily="34" charset="0"/>
                <a:cs typeface="Times New Roman" panose="02020603050405020304" pitchFamily="18" charset="0"/>
                <a:hlinkClick r:id="rId7"/>
              </a:rPr>
              <a:t>COOPERATIVE PURCHASING FORM</a:t>
            </a:r>
            <a:r>
              <a:rPr lang="en-US" sz="1500" dirty="0">
                <a:effectLst/>
                <a:ea typeface="Calibri" panose="020F0502020204030204" pitchFamily="34" charset="0"/>
              </a:rPr>
              <a:t> </a:t>
            </a:r>
            <a:r>
              <a:rPr lang="en-US" sz="1800" dirty="0">
                <a:effectLst/>
                <a:ea typeface="Calibri" panose="020F0502020204030204" pitchFamily="34" charset="0"/>
              </a:rPr>
              <a:t>(</a:t>
            </a:r>
            <a:r>
              <a:rPr lang="en-US" sz="1700" b="1" i="1" dirty="0">
                <a:solidFill>
                  <a:schemeClr val="accent3">
                    <a:lumMod val="60000"/>
                    <a:lumOff val="40000"/>
                  </a:schemeClr>
                </a:solidFill>
                <a:effectLst/>
                <a:latin typeface="Times New Roman" panose="02020603050405020304" pitchFamily="18" charset="0"/>
                <a:ea typeface="Calibri" panose="020F0502020204030204" pitchFamily="34" charset="0"/>
                <a:cs typeface="Times New Roman" panose="02020603050405020304" pitchFamily="18" charset="0"/>
              </a:rPr>
              <a:t>Bid Solicitation §4.4.6</a:t>
            </a:r>
            <a:r>
              <a:rPr lang="en-US" sz="1800" dirty="0">
                <a:effectLst/>
                <a:ea typeface="Calibri" panose="020F0502020204030204" pitchFamily="34" charset="0"/>
              </a:rPr>
              <a:t>)</a:t>
            </a:r>
            <a:endParaRPr lang="en-US" dirty="0"/>
          </a:p>
        </p:txBody>
      </p:sp>
    </p:spTree>
    <p:extLst>
      <p:ext uri="{BB962C8B-B14F-4D97-AF65-F5344CB8AC3E}">
        <p14:creationId xmlns:p14="http://schemas.microsoft.com/office/powerpoint/2010/main" val="384182668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16198E-8012-48B3-97E2-AAB992A9B05F}"/>
              </a:ext>
            </a:extLst>
          </p:cNvPr>
          <p:cNvSpPr>
            <a:spLocks noGrp="1"/>
          </p:cNvSpPr>
          <p:nvPr>
            <p:ph type="title"/>
          </p:nvPr>
        </p:nvSpPr>
        <p:spPr/>
        <p:txBody>
          <a:bodyPr/>
          <a:lstStyle/>
          <a:p>
            <a:r>
              <a:rPr lang="en-US" dirty="0"/>
              <a:t>State-Supplied Price Sheet</a:t>
            </a:r>
            <a:br>
              <a:rPr lang="en-US" dirty="0"/>
            </a:br>
            <a:r>
              <a:rPr lang="en-US" dirty="0"/>
              <a:t>Oral Fluids and Urine Drug Screening</a:t>
            </a:r>
          </a:p>
        </p:txBody>
      </p:sp>
      <p:sp>
        <p:nvSpPr>
          <p:cNvPr id="3" name="Content Placeholder 2">
            <a:extLst>
              <a:ext uri="{FF2B5EF4-FFF2-40B4-BE49-F238E27FC236}">
                <a16:creationId xmlns:a16="http://schemas.microsoft.com/office/drawing/2014/main" id="{0E6AFD6E-ED00-4BEA-B692-C8981ADD1376}"/>
              </a:ext>
            </a:extLst>
          </p:cNvPr>
          <p:cNvSpPr>
            <a:spLocks noGrp="1"/>
          </p:cNvSpPr>
          <p:nvPr>
            <p:ph idx="1"/>
          </p:nvPr>
        </p:nvSpPr>
        <p:spPr>
          <a:xfrm>
            <a:off x="564469" y="2567268"/>
            <a:ext cx="4719800" cy="4195481"/>
          </a:xfrm>
        </p:spPr>
        <p:txBody>
          <a:bodyPr>
            <a:normAutofit fontScale="85000" lnSpcReduction="20000"/>
          </a:bodyPr>
          <a:lstStyle/>
          <a:p>
            <a:r>
              <a:rPr lang="en-US" dirty="0"/>
              <a:t>See Section 4.4.5.2, </a:t>
            </a:r>
            <a:r>
              <a:rPr lang="en-US" i="1" dirty="0"/>
              <a:t>State-Supplied Price Sheet Instructions</a:t>
            </a:r>
            <a:r>
              <a:rPr lang="en-US" dirty="0"/>
              <a:t>, for directions</a:t>
            </a:r>
          </a:p>
          <a:p>
            <a:r>
              <a:rPr lang="en-US" dirty="0"/>
              <a:t>Pricing must be submitted for </a:t>
            </a:r>
            <a:r>
              <a:rPr lang="en-US" i="1" u="sng" dirty="0">
                <a:solidFill>
                  <a:schemeClr val="accent3">
                    <a:lumMod val="60000"/>
                    <a:lumOff val="40000"/>
                  </a:schemeClr>
                </a:solidFill>
              </a:rPr>
              <a:t>ALL</a:t>
            </a:r>
            <a:r>
              <a:rPr lang="en-US" dirty="0"/>
              <a:t> price lines in a Group (A, B, C, D, and E).</a:t>
            </a:r>
          </a:p>
          <a:p>
            <a:r>
              <a:rPr lang="en-US" dirty="0"/>
              <a:t>Vendors {Bidders} may bid on one Group or more, but </a:t>
            </a:r>
            <a:r>
              <a:rPr lang="en-US" i="1" u="sng" dirty="0">
                <a:solidFill>
                  <a:schemeClr val="accent3">
                    <a:lumMod val="60000"/>
                    <a:lumOff val="40000"/>
                  </a:schemeClr>
                </a:solidFill>
              </a:rPr>
              <a:t>MUST</a:t>
            </a:r>
            <a:r>
              <a:rPr lang="en-US" u="sng" dirty="0"/>
              <a:t> </a:t>
            </a:r>
            <a:r>
              <a:rPr lang="en-US" dirty="0"/>
              <a:t>submit pricing for all price lines in that Group. Failure to submit pricing for all price lines in a Group will result in the Quote being deemed non-responsive for that Group.</a:t>
            </a:r>
          </a:p>
          <a:p>
            <a:r>
              <a:rPr lang="en-US" dirty="0"/>
              <a:t>Be advised that projected volumes are estimates </a:t>
            </a:r>
            <a:r>
              <a:rPr lang="en-US" i="1" u="sng" dirty="0">
                <a:solidFill>
                  <a:schemeClr val="accent3">
                    <a:lumMod val="60000"/>
                    <a:lumOff val="40000"/>
                  </a:schemeClr>
                </a:solidFill>
              </a:rPr>
              <a:t>only</a:t>
            </a:r>
          </a:p>
          <a:p>
            <a:r>
              <a:rPr lang="en-US" dirty="0"/>
              <a:t>Any changes or alterations to the State-Supplied Price Sheet may result in the Vendor’s {Bidder’s} Quote being deemed non-responsive.</a:t>
            </a:r>
          </a:p>
        </p:txBody>
      </p:sp>
      <p:pic>
        <p:nvPicPr>
          <p:cNvPr id="6" name="Picture 5">
            <a:extLst>
              <a:ext uri="{FF2B5EF4-FFF2-40B4-BE49-F238E27FC236}">
                <a16:creationId xmlns:a16="http://schemas.microsoft.com/office/drawing/2014/main" id="{3F4AC366-4B38-4949-B36D-46E4E352F6C0}"/>
              </a:ext>
            </a:extLst>
          </p:cNvPr>
          <p:cNvPicPr>
            <a:picLocks noChangeAspect="1"/>
          </p:cNvPicPr>
          <p:nvPr/>
        </p:nvPicPr>
        <p:blipFill>
          <a:blip r:embed="rId2"/>
          <a:stretch>
            <a:fillRect/>
          </a:stretch>
        </p:blipFill>
        <p:spPr>
          <a:xfrm>
            <a:off x="5671485" y="2124427"/>
            <a:ext cx="5515326" cy="4195482"/>
          </a:xfrm>
          <a:prstGeom prst="rect">
            <a:avLst/>
          </a:prstGeom>
        </p:spPr>
      </p:pic>
    </p:spTree>
    <p:extLst>
      <p:ext uri="{BB962C8B-B14F-4D97-AF65-F5344CB8AC3E}">
        <p14:creationId xmlns:p14="http://schemas.microsoft.com/office/powerpoint/2010/main" val="69651291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THANK YOU FOR ATTENDING</a:t>
            </a:r>
          </a:p>
        </p:txBody>
      </p:sp>
      <p:sp>
        <p:nvSpPr>
          <p:cNvPr id="3" name="Content Placeholder 2"/>
          <p:cNvSpPr>
            <a:spLocks noGrp="1"/>
          </p:cNvSpPr>
          <p:nvPr>
            <p:ph idx="1"/>
          </p:nvPr>
        </p:nvSpPr>
        <p:spPr/>
        <p:txBody>
          <a:bodyPr/>
          <a:lstStyle/>
          <a:p>
            <a:endParaRPr lang="en-US" dirty="0"/>
          </a:p>
          <a:p>
            <a:endParaRPr lang="en-US" dirty="0"/>
          </a:p>
          <a:p>
            <a:endParaRPr lang="en-US" dirty="0"/>
          </a:p>
        </p:txBody>
      </p:sp>
      <p:sp>
        <p:nvSpPr>
          <p:cNvPr id="4" name="Rectangle 3"/>
          <p:cNvSpPr/>
          <p:nvPr/>
        </p:nvSpPr>
        <p:spPr>
          <a:xfrm>
            <a:off x="353085" y="3105835"/>
            <a:ext cx="11307778" cy="1938992"/>
          </a:xfrm>
          <a:prstGeom prst="rect">
            <a:avLst/>
          </a:prstGeom>
        </p:spPr>
        <p:txBody>
          <a:bodyPr wrap="square">
            <a:spAutoFit/>
          </a:bodyPr>
          <a:lstStyle/>
          <a:p>
            <a:r>
              <a:rPr lang="en-US" sz="4000" dirty="0"/>
              <a:t>Q&amp;A due by 2pm January 5, 2021</a:t>
            </a:r>
          </a:p>
          <a:p>
            <a:endParaRPr lang="en-US" sz="4000" dirty="0"/>
          </a:p>
          <a:p>
            <a:r>
              <a:rPr lang="en-US" sz="4000" dirty="0"/>
              <a:t>Quotes due by 2pm February 3, 2021</a:t>
            </a:r>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1146</TotalTime>
  <Words>1183</Words>
  <Application>Microsoft Office PowerPoint</Application>
  <PresentationFormat>Widescreen</PresentationFormat>
  <Paragraphs>82</Paragraphs>
  <Slides>14</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14</vt:i4>
      </vt:variant>
    </vt:vector>
  </HeadingPairs>
  <TitlesOfParts>
    <vt:vector size="20" baseType="lpstr">
      <vt:lpstr>Arial</vt:lpstr>
      <vt:lpstr>Calibri</vt:lpstr>
      <vt:lpstr>Century Gothic</vt:lpstr>
      <vt:lpstr>Times New Roman</vt:lpstr>
      <vt:lpstr>Wingdings 3</vt:lpstr>
      <vt:lpstr>Ion</vt:lpstr>
      <vt:lpstr>Optional Pre-Quote Conference T2993 – Oral Fluids and Urine Drug Screening 19DPP00411 </vt:lpstr>
      <vt:lpstr>WELCOME &amp; INTRODUCTIONS </vt:lpstr>
      <vt:lpstr>PURPOSE &amp; GENERAL INFORMATION</vt:lpstr>
      <vt:lpstr>BID SOLICITATION AT A GLANCE</vt:lpstr>
      <vt:lpstr>BID SOLICITATION AT A GLANCE</vt:lpstr>
      <vt:lpstr>PRICE SHEET PITFALLS</vt:lpstr>
      <vt:lpstr>OTHER HELPFUL TIPS</vt:lpstr>
      <vt:lpstr>PowerPoint Presentation</vt:lpstr>
      <vt:lpstr>PowerPoint Presentation</vt:lpstr>
      <vt:lpstr>PowerPoint Presentation</vt:lpstr>
      <vt:lpstr>Vendor {Bidder} Checklist</vt:lpstr>
      <vt:lpstr>Vendor {Bidder} Checklist</vt:lpstr>
      <vt:lpstr>State-Supplied Price Sheet Oral Fluids and Urine Drug Screening</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Popso, Katherine</cp:lastModifiedBy>
  <cp:revision>82</cp:revision>
  <cp:lastPrinted>2020-02-11T14:28:14Z</cp:lastPrinted>
  <dcterms:created xsi:type="dcterms:W3CDTF">2020-01-31T19:31:42Z</dcterms:created>
  <dcterms:modified xsi:type="dcterms:W3CDTF">2020-12-09T14:09:37Z</dcterms:modified>
</cp:coreProperties>
</file>