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2.xml" ContentType="application/vnd.openxmlformats-officedocument.presentationml.comment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9"/>
  </p:notesMasterIdLst>
  <p:handoutMasterIdLst>
    <p:handoutMasterId r:id="rId190"/>
  </p:handoutMasterIdLst>
  <p:sldIdLst>
    <p:sldId id="256" r:id="rId5"/>
    <p:sldId id="257" r:id="rId6"/>
    <p:sldId id="258" r:id="rId7"/>
    <p:sldId id="259" r:id="rId8"/>
    <p:sldId id="410" r:id="rId9"/>
    <p:sldId id="261" r:id="rId10"/>
    <p:sldId id="262" r:id="rId11"/>
    <p:sldId id="264" r:id="rId12"/>
    <p:sldId id="278" r:id="rId13"/>
    <p:sldId id="412" r:id="rId14"/>
    <p:sldId id="279" r:id="rId15"/>
    <p:sldId id="280" r:id="rId16"/>
    <p:sldId id="271" r:id="rId17"/>
    <p:sldId id="272" r:id="rId18"/>
    <p:sldId id="273" r:id="rId19"/>
    <p:sldId id="281" r:id="rId20"/>
    <p:sldId id="282" r:id="rId21"/>
    <p:sldId id="283" r:id="rId22"/>
    <p:sldId id="284" r:id="rId23"/>
    <p:sldId id="413" r:id="rId24"/>
    <p:sldId id="414" r:id="rId25"/>
    <p:sldId id="415" r:id="rId26"/>
    <p:sldId id="416" r:id="rId27"/>
    <p:sldId id="417" r:id="rId28"/>
    <p:sldId id="418" r:id="rId29"/>
    <p:sldId id="287" r:id="rId30"/>
    <p:sldId id="442" r:id="rId31"/>
    <p:sldId id="419" r:id="rId32"/>
    <p:sldId id="420" r:id="rId33"/>
    <p:sldId id="421" r:id="rId34"/>
    <p:sldId id="422" r:id="rId35"/>
    <p:sldId id="423" r:id="rId36"/>
    <p:sldId id="424" r:id="rId37"/>
    <p:sldId id="425" r:id="rId38"/>
    <p:sldId id="426" r:id="rId39"/>
    <p:sldId id="427" r:id="rId40"/>
    <p:sldId id="428" r:id="rId41"/>
    <p:sldId id="429" r:id="rId42"/>
    <p:sldId id="430" r:id="rId43"/>
    <p:sldId id="443" r:id="rId44"/>
    <p:sldId id="291" r:id="rId45"/>
    <p:sldId id="431" r:id="rId46"/>
    <p:sldId id="433" r:id="rId47"/>
    <p:sldId id="292" r:id="rId48"/>
    <p:sldId id="411" r:id="rId49"/>
    <p:sldId id="444" r:id="rId50"/>
    <p:sldId id="294" r:id="rId51"/>
    <p:sldId id="445" r:id="rId52"/>
    <p:sldId id="446" r:id="rId53"/>
    <p:sldId id="447" r:id="rId54"/>
    <p:sldId id="295" r:id="rId55"/>
    <p:sldId id="448" r:id="rId56"/>
    <p:sldId id="449" r:id="rId57"/>
    <p:sldId id="450" r:id="rId58"/>
    <p:sldId id="296" r:id="rId59"/>
    <p:sldId id="451" r:id="rId60"/>
    <p:sldId id="452" r:id="rId61"/>
    <p:sldId id="453" r:id="rId62"/>
    <p:sldId id="454" r:id="rId63"/>
    <p:sldId id="297" r:id="rId64"/>
    <p:sldId id="455" r:id="rId65"/>
    <p:sldId id="456" r:id="rId66"/>
    <p:sldId id="298" r:id="rId67"/>
    <p:sldId id="457" r:id="rId68"/>
    <p:sldId id="468" r:id="rId69"/>
    <p:sldId id="460" r:id="rId70"/>
    <p:sldId id="462" r:id="rId71"/>
    <p:sldId id="299" r:id="rId72"/>
    <p:sldId id="469" r:id="rId73"/>
    <p:sldId id="301" r:id="rId74"/>
    <p:sldId id="302" r:id="rId75"/>
    <p:sldId id="303" r:id="rId76"/>
    <p:sldId id="304" r:id="rId77"/>
    <p:sldId id="305" r:id="rId78"/>
    <p:sldId id="306" r:id="rId79"/>
    <p:sldId id="310" r:id="rId80"/>
    <p:sldId id="311" r:id="rId81"/>
    <p:sldId id="470" r:id="rId82"/>
    <p:sldId id="312" r:id="rId83"/>
    <p:sldId id="313" r:id="rId84"/>
    <p:sldId id="314" r:id="rId85"/>
    <p:sldId id="315" r:id="rId86"/>
    <p:sldId id="316" r:id="rId87"/>
    <p:sldId id="471" r:id="rId88"/>
    <p:sldId id="317" r:id="rId89"/>
    <p:sldId id="318" r:id="rId90"/>
    <p:sldId id="319" r:id="rId91"/>
    <p:sldId id="320" r:id="rId92"/>
    <p:sldId id="321" r:id="rId93"/>
    <p:sldId id="472" r:id="rId94"/>
    <p:sldId id="322" r:id="rId95"/>
    <p:sldId id="323" r:id="rId96"/>
    <p:sldId id="324" r:id="rId97"/>
    <p:sldId id="473" r:id="rId98"/>
    <p:sldId id="325" r:id="rId99"/>
    <p:sldId id="326" r:id="rId100"/>
    <p:sldId id="327" r:id="rId101"/>
    <p:sldId id="328" r:id="rId102"/>
    <p:sldId id="474" r:id="rId103"/>
    <p:sldId id="329" r:id="rId104"/>
    <p:sldId id="330" r:id="rId105"/>
    <p:sldId id="331" r:id="rId106"/>
    <p:sldId id="475" r:id="rId107"/>
    <p:sldId id="333" r:id="rId108"/>
    <p:sldId id="334" r:id="rId109"/>
    <p:sldId id="335" r:id="rId110"/>
    <p:sldId id="336" r:id="rId111"/>
    <p:sldId id="340" r:id="rId112"/>
    <p:sldId id="341" r:id="rId113"/>
    <p:sldId id="342" r:id="rId114"/>
    <p:sldId id="343" r:id="rId115"/>
    <p:sldId id="344" r:id="rId116"/>
    <p:sldId id="345" r:id="rId117"/>
    <p:sldId id="346" r:id="rId118"/>
    <p:sldId id="347" r:id="rId119"/>
    <p:sldId id="348" r:id="rId120"/>
    <p:sldId id="349" r:id="rId121"/>
    <p:sldId id="350" r:id="rId122"/>
    <p:sldId id="351" r:id="rId123"/>
    <p:sldId id="352" r:id="rId124"/>
    <p:sldId id="353" r:id="rId125"/>
    <p:sldId id="354" r:id="rId126"/>
    <p:sldId id="355" r:id="rId127"/>
    <p:sldId id="356" r:id="rId128"/>
    <p:sldId id="476" r:id="rId129"/>
    <p:sldId id="357" r:id="rId130"/>
    <p:sldId id="358" r:id="rId131"/>
    <p:sldId id="359" r:id="rId132"/>
    <p:sldId id="360" r:id="rId133"/>
    <p:sldId id="361" r:id="rId134"/>
    <p:sldId id="477" r:id="rId135"/>
    <p:sldId id="363" r:id="rId136"/>
    <p:sldId id="367" r:id="rId137"/>
    <p:sldId id="368" r:id="rId138"/>
    <p:sldId id="478" r:id="rId139"/>
    <p:sldId id="373" r:id="rId140"/>
    <p:sldId id="374" r:id="rId141"/>
    <p:sldId id="375" r:id="rId142"/>
    <p:sldId id="376" r:id="rId143"/>
    <p:sldId id="276" r:id="rId144"/>
    <p:sldId id="277" r:id="rId145"/>
    <p:sldId id="377" r:id="rId146"/>
    <p:sldId id="378" r:id="rId147"/>
    <p:sldId id="379" r:id="rId148"/>
    <p:sldId id="380" r:id="rId149"/>
    <p:sldId id="381" r:id="rId150"/>
    <p:sldId id="382" r:id="rId151"/>
    <p:sldId id="383" r:id="rId152"/>
    <p:sldId id="384" r:id="rId153"/>
    <p:sldId id="385" r:id="rId154"/>
    <p:sldId id="386" r:id="rId155"/>
    <p:sldId id="387" r:id="rId156"/>
    <p:sldId id="389" r:id="rId157"/>
    <p:sldId id="390" r:id="rId158"/>
    <p:sldId id="479" r:id="rId159"/>
    <p:sldId id="480" r:id="rId160"/>
    <p:sldId id="481" r:id="rId161"/>
    <p:sldId id="482" r:id="rId162"/>
    <p:sldId id="483" r:id="rId163"/>
    <p:sldId id="484" r:id="rId164"/>
    <p:sldId id="485" r:id="rId165"/>
    <p:sldId id="487" r:id="rId166"/>
    <p:sldId id="488" r:id="rId167"/>
    <p:sldId id="489" r:id="rId168"/>
    <p:sldId id="491" r:id="rId169"/>
    <p:sldId id="492" r:id="rId170"/>
    <p:sldId id="400" r:id="rId171"/>
    <p:sldId id="401" r:id="rId172"/>
    <p:sldId id="402" r:id="rId173"/>
    <p:sldId id="505" r:id="rId174"/>
    <p:sldId id="506" r:id="rId175"/>
    <p:sldId id="507" r:id="rId176"/>
    <p:sldId id="508" r:id="rId177"/>
    <p:sldId id="403" r:id="rId178"/>
    <p:sldId id="404" r:id="rId179"/>
    <p:sldId id="405" r:id="rId180"/>
    <p:sldId id="499" r:id="rId181"/>
    <p:sldId id="500" r:id="rId182"/>
    <p:sldId id="501" r:id="rId183"/>
    <p:sldId id="502" r:id="rId184"/>
    <p:sldId id="503" r:id="rId185"/>
    <p:sldId id="504" r:id="rId186"/>
    <p:sldId id="409" r:id="rId187"/>
    <p:sldId id="509" r:id="rId188"/>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ca26474" initials="d" lastIdx="2" clrIdx="0"/>
  <p:cmAuthor id="1" name="Grant R. Colon" initials="GRC" lastIdx="1" clrIdx="1"/>
  <p:cmAuthor id="2" name="Shuster, James" initials="SJ" lastIdx="7"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9" d="100"/>
          <a:sy n="89" d="100"/>
        </p:scale>
        <p:origin x="1282" y="7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38" Type="http://schemas.openxmlformats.org/officeDocument/2006/relationships/slide" Target="slides/slide134.xml"/><Relationship Id="rId154" Type="http://schemas.openxmlformats.org/officeDocument/2006/relationships/slide" Target="slides/slide150.xml"/><Relationship Id="rId159" Type="http://schemas.openxmlformats.org/officeDocument/2006/relationships/slide" Target="slides/slide155.xml"/><Relationship Id="rId175" Type="http://schemas.openxmlformats.org/officeDocument/2006/relationships/slide" Target="slides/slide171.xml"/><Relationship Id="rId170" Type="http://schemas.openxmlformats.org/officeDocument/2006/relationships/slide" Target="slides/slide166.xml"/><Relationship Id="rId191" Type="http://schemas.openxmlformats.org/officeDocument/2006/relationships/commentAuthors" Target="commentAuthor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144" Type="http://schemas.openxmlformats.org/officeDocument/2006/relationships/slide" Target="slides/slide140.xml"/><Relationship Id="rId149" Type="http://schemas.openxmlformats.org/officeDocument/2006/relationships/slide" Target="slides/slide14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160" Type="http://schemas.openxmlformats.org/officeDocument/2006/relationships/slide" Target="slides/slide156.xml"/><Relationship Id="rId165" Type="http://schemas.openxmlformats.org/officeDocument/2006/relationships/slide" Target="slides/slide161.xml"/><Relationship Id="rId181" Type="http://schemas.openxmlformats.org/officeDocument/2006/relationships/slide" Target="slides/slide177.xml"/><Relationship Id="rId186" Type="http://schemas.openxmlformats.org/officeDocument/2006/relationships/slide" Target="slides/slide182.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134" Type="http://schemas.openxmlformats.org/officeDocument/2006/relationships/slide" Target="slides/slide130.xml"/><Relationship Id="rId139" Type="http://schemas.openxmlformats.org/officeDocument/2006/relationships/slide" Target="slides/slide135.xml"/><Relationship Id="rId80" Type="http://schemas.openxmlformats.org/officeDocument/2006/relationships/slide" Target="slides/slide76.xml"/><Relationship Id="rId85" Type="http://schemas.openxmlformats.org/officeDocument/2006/relationships/slide" Target="slides/slide81.xml"/><Relationship Id="rId150" Type="http://schemas.openxmlformats.org/officeDocument/2006/relationships/slide" Target="slides/slide146.xml"/><Relationship Id="rId155" Type="http://schemas.openxmlformats.org/officeDocument/2006/relationships/slide" Target="slides/slide151.xml"/><Relationship Id="rId171" Type="http://schemas.openxmlformats.org/officeDocument/2006/relationships/slide" Target="slides/slide167.xml"/><Relationship Id="rId176" Type="http://schemas.openxmlformats.org/officeDocument/2006/relationships/slide" Target="slides/slide172.xml"/><Relationship Id="rId192" Type="http://schemas.openxmlformats.org/officeDocument/2006/relationships/presProps" Target="presProps.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slide" Target="slides/slide120.xml"/><Relationship Id="rId129" Type="http://schemas.openxmlformats.org/officeDocument/2006/relationships/slide" Target="slides/slide125.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40" Type="http://schemas.openxmlformats.org/officeDocument/2006/relationships/slide" Target="slides/slide136.xml"/><Relationship Id="rId145" Type="http://schemas.openxmlformats.org/officeDocument/2006/relationships/slide" Target="slides/slide141.xml"/><Relationship Id="rId161" Type="http://schemas.openxmlformats.org/officeDocument/2006/relationships/slide" Target="slides/slide157.xml"/><Relationship Id="rId166" Type="http://schemas.openxmlformats.org/officeDocument/2006/relationships/slide" Target="slides/slide162.xml"/><Relationship Id="rId182" Type="http://schemas.openxmlformats.org/officeDocument/2006/relationships/slide" Target="slides/slide178.xml"/><Relationship Id="rId187" Type="http://schemas.openxmlformats.org/officeDocument/2006/relationships/slide" Target="slides/slide183.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0" Type="http://schemas.openxmlformats.org/officeDocument/2006/relationships/slide" Target="slides/slide126.xml"/><Relationship Id="rId135" Type="http://schemas.openxmlformats.org/officeDocument/2006/relationships/slide" Target="slides/slide131.xml"/><Relationship Id="rId151" Type="http://schemas.openxmlformats.org/officeDocument/2006/relationships/slide" Target="slides/slide147.xml"/><Relationship Id="rId156" Type="http://schemas.openxmlformats.org/officeDocument/2006/relationships/slide" Target="slides/slide152.xml"/><Relationship Id="rId177" Type="http://schemas.openxmlformats.org/officeDocument/2006/relationships/slide" Target="slides/slide173.xml"/><Relationship Id="rId172" Type="http://schemas.openxmlformats.org/officeDocument/2006/relationships/slide" Target="slides/slide168.xml"/><Relationship Id="rId193" Type="http://schemas.openxmlformats.org/officeDocument/2006/relationships/viewProps" Target="viewProps.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141" Type="http://schemas.openxmlformats.org/officeDocument/2006/relationships/slide" Target="slides/slide137.xml"/><Relationship Id="rId146" Type="http://schemas.openxmlformats.org/officeDocument/2006/relationships/slide" Target="slides/slide142.xml"/><Relationship Id="rId167" Type="http://schemas.openxmlformats.org/officeDocument/2006/relationships/slide" Target="slides/slide163.xml"/><Relationship Id="rId188" Type="http://schemas.openxmlformats.org/officeDocument/2006/relationships/slide" Target="slides/slide184.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162" Type="http://schemas.openxmlformats.org/officeDocument/2006/relationships/slide" Target="slides/slide158.xml"/><Relationship Id="rId183" Type="http://schemas.openxmlformats.org/officeDocument/2006/relationships/slide" Target="slides/slide179.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slide" Target="slides/slide132.xml"/><Relationship Id="rId157" Type="http://schemas.openxmlformats.org/officeDocument/2006/relationships/slide" Target="slides/slide153.xml"/><Relationship Id="rId178" Type="http://schemas.openxmlformats.org/officeDocument/2006/relationships/slide" Target="slides/slide174.xml"/><Relationship Id="rId61" Type="http://schemas.openxmlformats.org/officeDocument/2006/relationships/slide" Target="slides/slide57.xml"/><Relationship Id="rId82" Type="http://schemas.openxmlformats.org/officeDocument/2006/relationships/slide" Target="slides/slide78.xml"/><Relationship Id="rId152" Type="http://schemas.openxmlformats.org/officeDocument/2006/relationships/slide" Target="slides/slide148.xml"/><Relationship Id="rId173" Type="http://schemas.openxmlformats.org/officeDocument/2006/relationships/slide" Target="slides/slide169.xml"/><Relationship Id="rId194"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slide" Target="slides/slide122.xml"/><Relationship Id="rId147" Type="http://schemas.openxmlformats.org/officeDocument/2006/relationships/slide" Target="slides/slide143.xml"/><Relationship Id="rId168" Type="http://schemas.openxmlformats.org/officeDocument/2006/relationships/slide" Target="slides/slide164.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slide" Target="slides/slide138.xml"/><Relationship Id="rId163" Type="http://schemas.openxmlformats.org/officeDocument/2006/relationships/slide" Target="slides/slide159.xml"/><Relationship Id="rId184" Type="http://schemas.openxmlformats.org/officeDocument/2006/relationships/slide" Target="slides/slide180.xml"/><Relationship Id="rId189" Type="http://schemas.openxmlformats.org/officeDocument/2006/relationships/notesMaster" Target="notesMasters/notesMaster1.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137" Type="http://schemas.openxmlformats.org/officeDocument/2006/relationships/slide" Target="slides/slide133.xml"/><Relationship Id="rId158" Type="http://schemas.openxmlformats.org/officeDocument/2006/relationships/slide" Target="slides/slide154.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32" Type="http://schemas.openxmlformats.org/officeDocument/2006/relationships/slide" Target="slides/slide128.xml"/><Relationship Id="rId153" Type="http://schemas.openxmlformats.org/officeDocument/2006/relationships/slide" Target="slides/slide149.xml"/><Relationship Id="rId174" Type="http://schemas.openxmlformats.org/officeDocument/2006/relationships/slide" Target="slides/slide170.xml"/><Relationship Id="rId179" Type="http://schemas.openxmlformats.org/officeDocument/2006/relationships/slide" Target="slides/slide175.xml"/><Relationship Id="rId195" Type="http://schemas.openxmlformats.org/officeDocument/2006/relationships/tableStyles" Target="tableStyles.xml"/><Relationship Id="rId190" Type="http://schemas.openxmlformats.org/officeDocument/2006/relationships/handoutMaster" Target="handoutMasters/handoutMaster1.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43" Type="http://schemas.openxmlformats.org/officeDocument/2006/relationships/slide" Target="slides/slide139.xml"/><Relationship Id="rId148" Type="http://schemas.openxmlformats.org/officeDocument/2006/relationships/slide" Target="slides/slide144.xml"/><Relationship Id="rId164" Type="http://schemas.openxmlformats.org/officeDocument/2006/relationships/slide" Target="slides/slide160.xml"/><Relationship Id="rId169" Type="http://schemas.openxmlformats.org/officeDocument/2006/relationships/slide" Target="slides/slide165.xml"/><Relationship Id="rId185" Type="http://schemas.openxmlformats.org/officeDocument/2006/relationships/slide" Target="slides/slide181.xml"/><Relationship Id="rId4" Type="http://schemas.openxmlformats.org/officeDocument/2006/relationships/slideMaster" Target="slideMasters/slideMaster1.xml"/><Relationship Id="rId9" Type="http://schemas.openxmlformats.org/officeDocument/2006/relationships/slide" Target="slides/slide5.xml"/><Relationship Id="rId180" Type="http://schemas.openxmlformats.org/officeDocument/2006/relationships/slide" Target="slides/slide176.xml"/><Relationship Id="rId26" Type="http://schemas.openxmlformats.org/officeDocument/2006/relationships/slide" Target="slides/slide22.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6-08-25T09:02:31.407" idx="1">
    <p:pos x="10" y="10"/>
    <p:text>Need to update aligning with the document sections</p:text>
    <p:extLst>
      <p:ext uri="{C676402C-5697-4E1C-873F-D02D1690AC5C}">
        <p15:threadingInfo xmlns:p15="http://schemas.microsoft.com/office/powerpoint/2012/main" timeZoneBias="24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2" dt="2016-08-25T09:03:35.840" idx="2">
    <p:pos x="1918" y="1878"/>
    <p:text>What is the new funds request application?</p:text>
    <p:extLst>
      <p:ext uri="{C676402C-5697-4E1C-873F-D02D1690AC5C}">
        <p15:threadingInfo xmlns:p15="http://schemas.microsoft.com/office/powerpoint/2012/main" timeZoneBias="240"/>
      </p:ext>
    </p:extLst>
  </p:cm>
  <p:cm authorId="2" dt="2016-08-25T09:03:54.456" idx="3">
    <p:pos x="2874" y="1716"/>
    <p:text>??</p:text>
    <p:extLst>
      <p:ext uri="{C676402C-5697-4E1C-873F-D02D1690AC5C}">
        <p15:threadingInfo xmlns:p15="http://schemas.microsoft.com/office/powerpoint/2012/main" timeZoneBias="24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2" dt="2016-08-25T09:05:26.317" idx="4">
    <p:pos x="4193" y="242"/>
    <p:text>Number of policies?</p:text>
    <p:extLst>
      <p:ext uri="{C676402C-5697-4E1C-873F-D02D1690AC5C}">
        <p15:threadingInfo xmlns:p15="http://schemas.microsoft.com/office/powerpoint/2012/main" timeZoneBias="24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2" dt="2016-08-25T09:05:44.021" idx="5">
    <p:pos x="4124" y="288"/>
    <p:text>Number of tickets?</p:text>
    <p:extLst>
      <p:ext uri="{C676402C-5697-4E1C-873F-D02D1690AC5C}">
        <p15:threadingInfo xmlns:p15="http://schemas.microsoft.com/office/powerpoint/2012/main" timeZoneBias="240"/>
      </p:ext>
    </p:extLst>
  </p:cm>
  <p:cm authorId="2" dt="2016-08-25T09:06:39.087" idx="6">
    <p:pos x="10" y="10"/>
    <p:text>Workflow?</p:text>
    <p:extLst>
      <p:ext uri="{C676402C-5697-4E1C-873F-D02D1690AC5C}">
        <p15:threadingInfo xmlns:p15="http://schemas.microsoft.com/office/powerpoint/2012/main" timeZoneBias="24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2" dt="2016-08-25T09:06:56.504" idx="7">
    <p:pos x="4205" y="265"/>
    <p:text>Workflow and Record Count</p:text>
    <p:extLst>
      <p:ext uri="{C676402C-5697-4E1C-873F-D02D1690AC5C}">
        <p15:threadingInfo xmlns:p15="http://schemas.microsoft.com/office/powerpoint/2012/main" timeZoneBias="240"/>
      </p:ext>
    </p:extLst>
  </p:cm>
</p:cmLst>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F24F1D-30AE-4A59-AB85-1DD379714AF1}" type="doc">
      <dgm:prSet loTypeId="urn:microsoft.com/office/officeart/2008/layout/LinedList" loCatId="list" qsTypeId="urn:microsoft.com/office/officeart/2005/8/quickstyle/simple2" qsCatId="simple" csTypeId="urn:microsoft.com/office/officeart/2005/8/colors/accent2_3" csCatId="accent2" phldr="1"/>
      <dgm:spPr/>
      <dgm:t>
        <a:bodyPr/>
        <a:lstStyle/>
        <a:p>
          <a:endParaRPr lang="en-US"/>
        </a:p>
      </dgm:t>
    </dgm:pt>
    <dgm:pt modelId="{CD56BF51-5860-4BFA-8EF3-AAF7A4478994}">
      <dgm:prSet/>
      <dgm:spPr/>
      <dgm:t>
        <a:bodyPr/>
        <a:lstStyle/>
        <a:p>
          <a:pPr rtl="0"/>
          <a:r>
            <a:rPr lang="en-US" smtClean="0"/>
            <a:t>Grant Management</a:t>
          </a:r>
          <a:endParaRPr lang="en-US"/>
        </a:p>
      </dgm:t>
    </dgm:pt>
    <dgm:pt modelId="{B0BCFA4F-7FF9-4C47-8288-6E1C05B8EFBD}" type="parTrans" cxnId="{38DE9566-E1A1-4444-9303-32E4DFCC8108}">
      <dgm:prSet/>
      <dgm:spPr/>
      <dgm:t>
        <a:bodyPr/>
        <a:lstStyle/>
        <a:p>
          <a:endParaRPr lang="en-US"/>
        </a:p>
      </dgm:t>
    </dgm:pt>
    <dgm:pt modelId="{8C8278B1-7F2D-4730-B61F-2ECED44BB471}" type="sibTrans" cxnId="{38DE9566-E1A1-4444-9303-32E4DFCC8108}">
      <dgm:prSet/>
      <dgm:spPr/>
      <dgm:t>
        <a:bodyPr/>
        <a:lstStyle/>
        <a:p>
          <a:endParaRPr lang="en-US"/>
        </a:p>
      </dgm:t>
    </dgm:pt>
    <dgm:pt modelId="{5849DB94-D958-419F-ABB2-06420C430E82}">
      <dgm:prSet/>
      <dgm:spPr/>
      <dgm:t>
        <a:bodyPr/>
        <a:lstStyle/>
        <a:p>
          <a:pPr rtl="0"/>
          <a:r>
            <a:rPr lang="en-US" dirty="0" smtClean="0"/>
            <a:t>Program Administration</a:t>
          </a:r>
          <a:endParaRPr lang="en-US" dirty="0"/>
        </a:p>
      </dgm:t>
    </dgm:pt>
    <dgm:pt modelId="{6C14C593-51B6-4704-832A-E3357C8B79FC}" type="parTrans" cxnId="{F68EFEBA-FE9E-4BEF-BCC4-467E0BB5EB53}">
      <dgm:prSet/>
      <dgm:spPr/>
      <dgm:t>
        <a:bodyPr/>
        <a:lstStyle/>
        <a:p>
          <a:endParaRPr lang="en-US"/>
        </a:p>
      </dgm:t>
    </dgm:pt>
    <dgm:pt modelId="{6295D053-CB01-4C0F-84A9-B5A53D21ACA1}" type="sibTrans" cxnId="{F68EFEBA-FE9E-4BEF-BCC4-467E0BB5EB53}">
      <dgm:prSet/>
      <dgm:spPr/>
      <dgm:t>
        <a:bodyPr/>
        <a:lstStyle/>
        <a:p>
          <a:endParaRPr lang="en-US"/>
        </a:p>
      </dgm:t>
    </dgm:pt>
    <dgm:pt modelId="{F6DA6ABF-DFC9-47D7-A394-5D903FAAF21E}">
      <dgm:prSet/>
      <dgm:spPr/>
      <dgm:t>
        <a:bodyPr/>
        <a:lstStyle/>
        <a:p>
          <a:pPr rtl="0"/>
          <a:r>
            <a:rPr lang="en-US" smtClean="0"/>
            <a:t>Policy Change Management</a:t>
          </a:r>
          <a:endParaRPr lang="en-US"/>
        </a:p>
      </dgm:t>
    </dgm:pt>
    <dgm:pt modelId="{430538C2-08FC-476B-BA5B-D383B6021480}" type="parTrans" cxnId="{1AE4EA29-C2D1-4B43-BB6D-6A45D2F4B915}">
      <dgm:prSet/>
      <dgm:spPr/>
      <dgm:t>
        <a:bodyPr/>
        <a:lstStyle/>
        <a:p>
          <a:endParaRPr lang="en-US"/>
        </a:p>
      </dgm:t>
    </dgm:pt>
    <dgm:pt modelId="{6E9C7133-11B0-478B-85D3-B925F6EE2D3D}" type="sibTrans" cxnId="{1AE4EA29-C2D1-4B43-BB6D-6A45D2F4B915}">
      <dgm:prSet/>
      <dgm:spPr/>
      <dgm:t>
        <a:bodyPr/>
        <a:lstStyle/>
        <a:p>
          <a:endParaRPr lang="en-US"/>
        </a:p>
      </dgm:t>
    </dgm:pt>
    <dgm:pt modelId="{07893B0D-7DB3-4C45-92CC-599B29F397F4}">
      <dgm:prSet/>
      <dgm:spPr/>
      <dgm:t>
        <a:bodyPr/>
        <a:lstStyle/>
        <a:p>
          <a:pPr rtl="0"/>
          <a:r>
            <a:rPr lang="en-US" smtClean="0"/>
            <a:t>Financial Management</a:t>
          </a:r>
          <a:endParaRPr lang="en-US"/>
        </a:p>
      </dgm:t>
    </dgm:pt>
    <dgm:pt modelId="{468FACFC-D424-4BA3-965A-2CDFE88A1E0E}" type="parTrans" cxnId="{A3864B28-FFD0-4A98-A200-38AA6A24994D}">
      <dgm:prSet/>
      <dgm:spPr/>
      <dgm:t>
        <a:bodyPr/>
        <a:lstStyle/>
        <a:p>
          <a:endParaRPr lang="en-US"/>
        </a:p>
      </dgm:t>
    </dgm:pt>
    <dgm:pt modelId="{BAFF5D86-F2CE-4AD9-BDBC-745ECF4E06B7}" type="sibTrans" cxnId="{A3864B28-FFD0-4A98-A200-38AA6A24994D}">
      <dgm:prSet/>
      <dgm:spPr/>
      <dgm:t>
        <a:bodyPr/>
        <a:lstStyle/>
        <a:p>
          <a:endParaRPr lang="en-US"/>
        </a:p>
      </dgm:t>
    </dgm:pt>
    <dgm:pt modelId="{A4B8FE0C-B63E-4126-932F-122EABEBA507}">
      <dgm:prSet/>
      <dgm:spPr/>
      <dgm:t>
        <a:bodyPr/>
        <a:lstStyle/>
        <a:p>
          <a:pPr rtl="0"/>
          <a:r>
            <a:rPr lang="en-US" smtClean="0"/>
            <a:t>Funds Disbursement</a:t>
          </a:r>
          <a:endParaRPr lang="en-US"/>
        </a:p>
      </dgm:t>
    </dgm:pt>
    <dgm:pt modelId="{CD8AA92A-0966-4B1A-B822-60113C063CC9}" type="parTrans" cxnId="{3B68ADB5-3F26-40DA-8344-2928019F644C}">
      <dgm:prSet/>
      <dgm:spPr/>
      <dgm:t>
        <a:bodyPr/>
        <a:lstStyle/>
        <a:p>
          <a:endParaRPr lang="en-US"/>
        </a:p>
      </dgm:t>
    </dgm:pt>
    <dgm:pt modelId="{F6A2D549-8FB0-4C65-9F90-1145AE15967B}" type="sibTrans" cxnId="{3B68ADB5-3F26-40DA-8344-2928019F644C}">
      <dgm:prSet/>
      <dgm:spPr/>
      <dgm:t>
        <a:bodyPr/>
        <a:lstStyle/>
        <a:p>
          <a:endParaRPr lang="en-US"/>
        </a:p>
      </dgm:t>
    </dgm:pt>
    <dgm:pt modelId="{59234348-56AB-447C-9B42-A036B02EA143}">
      <dgm:prSet/>
      <dgm:spPr/>
      <dgm:t>
        <a:bodyPr/>
        <a:lstStyle/>
        <a:p>
          <a:pPr rtl="0"/>
          <a:r>
            <a:rPr lang="en-US" smtClean="0"/>
            <a:t>Federal Reporting</a:t>
          </a:r>
          <a:endParaRPr lang="en-US"/>
        </a:p>
      </dgm:t>
    </dgm:pt>
    <dgm:pt modelId="{6D9513B4-1C7B-4583-84BB-6655134A1336}" type="parTrans" cxnId="{8584215D-6086-4E5F-8F65-A6B1A4630223}">
      <dgm:prSet/>
      <dgm:spPr/>
      <dgm:t>
        <a:bodyPr/>
        <a:lstStyle/>
        <a:p>
          <a:endParaRPr lang="en-US"/>
        </a:p>
      </dgm:t>
    </dgm:pt>
    <dgm:pt modelId="{51C0FDF6-D45F-463F-9096-9A5AC65FBE8F}" type="sibTrans" cxnId="{8584215D-6086-4E5F-8F65-A6B1A4630223}">
      <dgm:prSet/>
      <dgm:spPr/>
      <dgm:t>
        <a:bodyPr/>
        <a:lstStyle/>
        <a:p>
          <a:endParaRPr lang="en-US"/>
        </a:p>
      </dgm:t>
    </dgm:pt>
    <dgm:pt modelId="{C69B6F29-471A-41E2-AB5B-0E0BB3C3EE30}">
      <dgm:prSet/>
      <dgm:spPr/>
      <dgm:t>
        <a:bodyPr/>
        <a:lstStyle/>
        <a:p>
          <a:pPr rtl="0"/>
          <a:r>
            <a:rPr lang="en-US" smtClean="0"/>
            <a:t>Program Reporting</a:t>
          </a:r>
          <a:endParaRPr lang="en-US"/>
        </a:p>
      </dgm:t>
    </dgm:pt>
    <dgm:pt modelId="{66B0416A-4FFD-4B76-A1A9-AD4DF5C05825}" type="parTrans" cxnId="{B2167431-CBD7-4FC2-9C4B-31427D46A20A}">
      <dgm:prSet/>
      <dgm:spPr/>
      <dgm:t>
        <a:bodyPr/>
        <a:lstStyle/>
        <a:p>
          <a:endParaRPr lang="en-US"/>
        </a:p>
      </dgm:t>
    </dgm:pt>
    <dgm:pt modelId="{73D6C2A3-E13A-42BF-8337-7E7999AED376}" type="sibTrans" cxnId="{B2167431-CBD7-4FC2-9C4B-31427D46A20A}">
      <dgm:prSet/>
      <dgm:spPr/>
      <dgm:t>
        <a:bodyPr/>
        <a:lstStyle/>
        <a:p>
          <a:endParaRPr lang="en-US"/>
        </a:p>
      </dgm:t>
    </dgm:pt>
    <dgm:pt modelId="{FB3892DF-B979-4D42-B62B-D2510FECFDB1}">
      <dgm:prSet/>
      <dgm:spPr/>
      <dgm:t>
        <a:bodyPr/>
        <a:lstStyle/>
        <a:p>
          <a:pPr rtl="0"/>
          <a:r>
            <a:rPr lang="en-US" dirty="0" smtClean="0"/>
            <a:t>System Integration</a:t>
          </a:r>
          <a:endParaRPr lang="en-US" dirty="0"/>
        </a:p>
      </dgm:t>
    </dgm:pt>
    <dgm:pt modelId="{BA1A1211-6D16-4E29-B06E-3A3B46638562}" type="parTrans" cxnId="{535C1381-E272-40CE-A882-A1BFD5272855}">
      <dgm:prSet/>
      <dgm:spPr/>
      <dgm:t>
        <a:bodyPr/>
        <a:lstStyle/>
        <a:p>
          <a:endParaRPr lang="en-US"/>
        </a:p>
      </dgm:t>
    </dgm:pt>
    <dgm:pt modelId="{F71EB60A-11C4-48FF-AB11-9FCEA8C9BC1E}" type="sibTrans" cxnId="{535C1381-E272-40CE-A882-A1BFD5272855}">
      <dgm:prSet/>
      <dgm:spPr/>
      <dgm:t>
        <a:bodyPr/>
        <a:lstStyle/>
        <a:p>
          <a:endParaRPr lang="en-US"/>
        </a:p>
      </dgm:t>
    </dgm:pt>
    <dgm:pt modelId="{D053115D-9082-4D08-ABC5-EC516296E93F}">
      <dgm:prSet/>
      <dgm:spPr/>
      <dgm:t>
        <a:bodyPr/>
        <a:lstStyle/>
        <a:p>
          <a:pPr rtl="0"/>
          <a:endParaRPr lang="en-US" dirty="0"/>
        </a:p>
      </dgm:t>
    </dgm:pt>
    <dgm:pt modelId="{0EF89B6D-0B50-4EC0-8ED6-7110C7DB3076}" type="parTrans" cxnId="{00D592DF-506E-481D-8E96-B633B2E5D0BC}">
      <dgm:prSet/>
      <dgm:spPr/>
    </dgm:pt>
    <dgm:pt modelId="{9D4A9782-AF8D-4E6D-9456-2F98B28AD0E0}" type="sibTrans" cxnId="{00D592DF-506E-481D-8E96-B633B2E5D0BC}">
      <dgm:prSet/>
      <dgm:spPr/>
    </dgm:pt>
    <dgm:pt modelId="{ECED9B68-55DF-4A92-9BA4-07E74121C643}" type="pres">
      <dgm:prSet presAssocID="{4AF24F1D-30AE-4A59-AB85-1DD379714AF1}" presName="vert0" presStyleCnt="0">
        <dgm:presLayoutVars>
          <dgm:dir/>
          <dgm:animOne val="branch"/>
          <dgm:animLvl val="lvl"/>
        </dgm:presLayoutVars>
      </dgm:prSet>
      <dgm:spPr/>
      <dgm:t>
        <a:bodyPr/>
        <a:lstStyle/>
        <a:p>
          <a:endParaRPr lang="en-US"/>
        </a:p>
      </dgm:t>
    </dgm:pt>
    <dgm:pt modelId="{CB77BBE2-F31B-4EED-B813-0313C346E68F}" type="pres">
      <dgm:prSet presAssocID="{CD56BF51-5860-4BFA-8EF3-AAF7A4478994}" presName="thickLine" presStyleLbl="alignNode1" presStyleIdx="0" presStyleCnt="9"/>
      <dgm:spPr/>
    </dgm:pt>
    <dgm:pt modelId="{44B95726-4074-4F81-BD42-AF6B80EDDA99}" type="pres">
      <dgm:prSet presAssocID="{CD56BF51-5860-4BFA-8EF3-AAF7A4478994}" presName="horz1" presStyleCnt="0"/>
      <dgm:spPr/>
    </dgm:pt>
    <dgm:pt modelId="{72D95427-1737-47A0-AE32-2F3E3F356321}" type="pres">
      <dgm:prSet presAssocID="{CD56BF51-5860-4BFA-8EF3-AAF7A4478994}" presName="tx1" presStyleLbl="revTx" presStyleIdx="0" presStyleCnt="9"/>
      <dgm:spPr/>
      <dgm:t>
        <a:bodyPr/>
        <a:lstStyle/>
        <a:p>
          <a:endParaRPr lang="en-US"/>
        </a:p>
      </dgm:t>
    </dgm:pt>
    <dgm:pt modelId="{AB55C767-4702-45CB-8FFA-71039C9BD69C}" type="pres">
      <dgm:prSet presAssocID="{CD56BF51-5860-4BFA-8EF3-AAF7A4478994}" presName="vert1" presStyleCnt="0"/>
      <dgm:spPr/>
    </dgm:pt>
    <dgm:pt modelId="{C06D1124-033D-4B0A-96A3-E5E044C71776}" type="pres">
      <dgm:prSet presAssocID="{5849DB94-D958-419F-ABB2-06420C430E82}" presName="thickLine" presStyleLbl="alignNode1" presStyleIdx="1" presStyleCnt="9"/>
      <dgm:spPr/>
    </dgm:pt>
    <dgm:pt modelId="{830D2E17-EEF2-41DC-901F-01443D066664}" type="pres">
      <dgm:prSet presAssocID="{5849DB94-D958-419F-ABB2-06420C430E82}" presName="horz1" presStyleCnt="0"/>
      <dgm:spPr/>
    </dgm:pt>
    <dgm:pt modelId="{E02BF03E-19AA-4D83-9504-93E27F37B38D}" type="pres">
      <dgm:prSet presAssocID="{5849DB94-D958-419F-ABB2-06420C430E82}" presName="tx1" presStyleLbl="revTx" presStyleIdx="1" presStyleCnt="9"/>
      <dgm:spPr/>
      <dgm:t>
        <a:bodyPr/>
        <a:lstStyle/>
        <a:p>
          <a:endParaRPr lang="en-US"/>
        </a:p>
      </dgm:t>
    </dgm:pt>
    <dgm:pt modelId="{11073A36-A7FA-49A4-ABF0-FA0A2115850C}" type="pres">
      <dgm:prSet presAssocID="{5849DB94-D958-419F-ABB2-06420C430E82}" presName="vert1" presStyleCnt="0"/>
      <dgm:spPr/>
    </dgm:pt>
    <dgm:pt modelId="{BD54EEFF-1781-48D4-9736-4905F01F9431}" type="pres">
      <dgm:prSet presAssocID="{F6DA6ABF-DFC9-47D7-A394-5D903FAAF21E}" presName="thickLine" presStyleLbl="alignNode1" presStyleIdx="2" presStyleCnt="9"/>
      <dgm:spPr/>
    </dgm:pt>
    <dgm:pt modelId="{32F1927C-E3D5-4926-AFB4-61C796865E04}" type="pres">
      <dgm:prSet presAssocID="{F6DA6ABF-DFC9-47D7-A394-5D903FAAF21E}" presName="horz1" presStyleCnt="0"/>
      <dgm:spPr/>
    </dgm:pt>
    <dgm:pt modelId="{11806CCD-C757-427D-A0C5-C803708EE12F}" type="pres">
      <dgm:prSet presAssocID="{F6DA6ABF-DFC9-47D7-A394-5D903FAAF21E}" presName="tx1" presStyleLbl="revTx" presStyleIdx="2" presStyleCnt="9"/>
      <dgm:spPr/>
      <dgm:t>
        <a:bodyPr/>
        <a:lstStyle/>
        <a:p>
          <a:endParaRPr lang="en-US"/>
        </a:p>
      </dgm:t>
    </dgm:pt>
    <dgm:pt modelId="{E8E8DA3A-93BA-46AA-BD91-367B5F499C1E}" type="pres">
      <dgm:prSet presAssocID="{F6DA6ABF-DFC9-47D7-A394-5D903FAAF21E}" presName="vert1" presStyleCnt="0"/>
      <dgm:spPr/>
    </dgm:pt>
    <dgm:pt modelId="{857F9343-E0D0-4BD4-BC0B-01355D7F1DCD}" type="pres">
      <dgm:prSet presAssocID="{07893B0D-7DB3-4C45-92CC-599B29F397F4}" presName="thickLine" presStyleLbl="alignNode1" presStyleIdx="3" presStyleCnt="9"/>
      <dgm:spPr/>
    </dgm:pt>
    <dgm:pt modelId="{555416A9-BDBA-4569-B3C9-1AC3E1929E9C}" type="pres">
      <dgm:prSet presAssocID="{07893B0D-7DB3-4C45-92CC-599B29F397F4}" presName="horz1" presStyleCnt="0"/>
      <dgm:spPr/>
    </dgm:pt>
    <dgm:pt modelId="{95956EDB-2494-4B13-8F66-DCBE84052D54}" type="pres">
      <dgm:prSet presAssocID="{07893B0D-7DB3-4C45-92CC-599B29F397F4}" presName="tx1" presStyleLbl="revTx" presStyleIdx="3" presStyleCnt="9"/>
      <dgm:spPr/>
      <dgm:t>
        <a:bodyPr/>
        <a:lstStyle/>
        <a:p>
          <a:endParaRPr lang="en-US"/>
        </a:p>
      </dgm:t>
    </dgm:pt>
    <dgm:pt modelId="{DEA660C3-FF65-4A41-A55C-5EC100A2A385}" type="pres">
      <dgm:prSet presAssocID="{07893B0D-7DB3-4C45-92CC-599B29F397F4}" presName="vert1" presStyleCnt="0"/>
      <dgm:spPr/>
    </dgm:pt>
    <dgm:pt modelId="{65B9C30F-8C1D-4B1F-A7B5-BA8C87DCA971}" type="pres">
      <dgm:prSet presAssocID="{A4B8FE0C-B63E-4126-932F-122EABEBA507}" presName="thickLine" presStyleLbl="alignNode1" presStyleIdx="4" presStyleCnt="9"/>
      <dgm:spPr/>
    </dgm:pt>
    <dgm:pt modelId="{DE8B406D-F7B9-46F2-9033-609AED23A696}" type="pres">
      <dgm:prSet presAssocID="{A4B8FE0C-B63E-4126-932F-122EABEBA507}" presName="horz1" presStyleCnt="0"/>
      <dgm:spPr/>
    </dgm:pt>
    <dgm:pt modelId="{0176673D-4891-4E8A-BEA6-C842A68576D3}" type="pres">
      <dgm:prSet presAssocID="{A4B8FE0C-B63E-4126-932F-122EABEBA507}" presName="tx1" presStyleLbl="revTx" presStyleIdx="4" presStyleCnt="9"/>
      <dgm:spPr/>
      <dgm:t>
        <a:bodyPr/>
        <a:lstStyle/>
        <a:p>
          <a:endParaRPr lang="en-US"/>
        </a:p>
      </dgm:t>
    </dgm:pt>
    <dgm:pt modelId="{C80F8F12-481C-4F28-8E8A-02A4F0AC544C}" type="pres">
      <dgm:prSet presAssocID="{A4B8FE0C-B63E-4126-932F-122EABEBA507}" presName="vert1" presStyleCnt="0"/>
      <dgm:spPr/>
    </dgm:pt>
    <dgm:pt modelId="{7040D53B-F384-42C1-AE39-B6B3D9A27DF1}" type="pres">
      <dgm:prSet presAssocID="{59234348-56AB-447C-9B42-A036B02EA143}" presName="thickLine" presStyleLbl="alignNode1" presStyleIdx="5" presStyleCnt="9"/>
      <dgm:spPr/>
    </dgm:pt>
    <dgm:pt modelId="{C2F63A77-7402-43F2-89CD-400BAB051E2D}" type="pres">
      <dgm:prSet presAssocID="{59234348-56AB-447C-9B42-A036B02EA143}" presName="horz1" presStyleCnt="0"/>
      <dgm:spPr/>
    </dgm:pt>
    <dgm:pt modelId="{8B0EDCFF-8F9F-44EC-A030-008BF1086826}" type="pres">
      <dgm:prSet presAssocID="{59234348-56AB-447C-9B42-A036B02EA143}" presName="tx1" presStyleLbl="revTx" presStyleIdx="5" presStyleCnt="9"/>
      <dgm:spPr/>
      <dgm:t>
        <a:bodyPr/>
        <a:lstStyle/>
        <a:p>
          <a:endParaRPr lang="en-US"/>
        </a:p>
      </dgm:t>
    </dgm:pt>
    <dgm:pt modelId="{DA437C0C-39B3-4451-8590-5BADB6149EA7}" type="pres">
      <dgm:prSet presAssocID="{59234348-56AB-447C-9B42-A036B02EA143}" presName="vert1" presStyleCnt="0"/>
      <dgm:spPr/>
    </dgm:pt>
    <dgm:pt modelId="{46E273D8-4BE4-4D8B-80CE-C45B71143021}" type="pres">
      <dgm:prSet presAssocID="{C69B6F29-471A-41E2-AB5B-0E0BB3C3EE30}" presName="thickLine" presStyleLbl="alignNode1" presStyleIdx="6" presStyleCnt="9"/>
      <dgm:spPr/>
    </dgm:pt>
    <dgm:pt modelId="{609106D6-5B39-49E2-9308-21E2F1B072D2}" type="pres">
      <dgm:prSet presAssocID="{C69B6F29-471A-41E2-AB5B-0E0BB3C3EE30}" presName="horz1" presStyleCnt="0"/>
      <dgm:spPr/>
    </dgm:pt>
    <dgm:pt modelId="{7E516F0E-CAF0-4A25-9811-5737E1522F3A}" type="pres">
      <dgm:prSet presAssocID="{C69B6F29-471A-41E2-AB5B-0E0BB3C3EE30}" presName="tx1" presStyleLbl="revTx" presStyleIdx="6" presStyleCnt="9"/>
      <dgm:spPr/>
      <dgm:t>
        <a:bodyPr/>
        <a:lstStyle/>
        <a:p>
          <a:endParaRPr lang="en-US"/>
        </a:p>
      </dgm:t>
    </dgm:pt>
    <dgm:pt modelId="{48A1D7C4-D257-47BE-9FED-BCA78E2F0FF6}" type="pres">
      <dgm:prSet presAssocID="{C69B6F29-471A-41E2-AB5B-0E0BB3C3EE30}" presName="vert1" presStyleCnt="0"/>
      <dgm:spPr/>
    </dgm:pt>
    <dgm:pt modelId="{10297F39-7B81-424E-9FA2-5EC5D9DB8A8C}" type="pres">
      <dgm:prSet presAssocID="{FB3892DF-B979-4D42-B62B-D2510FECFDB1}" presName="thickLine" presStyleLbl="alignNode1" presStyleIdx="7" presStyleCnt="9"/>
      <dgm:spPr/>
    </dgm:pt>
    <dgm:pt modelId="{BD24868F-CD58-4D62-90EB-658118267885}" type="pres">
      <dgm:prSet presAssocID="{FB3892DF-B979-4D42-B62B-D2510FECFDB1}" presName="horz1" presStyleCnt="0"/>
      <dgm:spPr/>
    </dgm:pt>
    <dgm:pt modelId="{D4DBA142-0617-45CE-9931-A7EFC1CE4D24}" type="pres">
      <dgm:prSet presAssocID="{FB3892DF-B979-4D42-B62B-D2510FECFDB1}" presName="tx1" presStyleLbl="revTx" presStyleIdx="7" presStyleCnt="9"/>
      <dgm:spPr/>
      <dgm:t>
        <a:bodyPr/>
        <a:lstStyle/>
        <a:p>
          <a:endParaRPr lang="en-US"/>
        </a:p>
      </dgm:t>
    </dgm:pt>
    <dgm:pt modelId="{217246C7-00A2-4A7D-A2C5-7FA21238F57E}" type="pres">
      <dgm:prSet presAssocID="{FB3892DF-B979-4D42-B62B-D2510FECFDB1}" presName="vert1" presStyleCnt="0"/>
      <dgm:spPr/>
    </dgm:pt>
    <dgm:pt modelId="{DF2F9FA2-4A19-4A42-B507-C9368E3EE7C0}" type="pres">
      <dgm:prSet presAssocID="{D053115D-9082-4D08-ABC5-EC516296E93F}" presName="thickLine" presStyleLbl="alignNode1" presStyleIdx="8" presStyleCnt="9"/>
      <dgm:spPr/>
    </dgm:pt>
    <dgm:pt modelId="{2FCF7F04-2B0E-45FF-9142-F9EDC324717E}" type="pres">
      <dgm:prSet presAssocID="{D053115D-9082-4D08-ABC5-EC516296E93F}" presName="horz1" presStyleCnt="0"/>
      <dgm:spPr/>
    </dgm:pt>
    <dgm:pt modelId="{40BAE477-0250-4689-B620-514F3614016A}" type="pres">
      <dgm:prSet presAssocID="{D053115D-9082-4D08-ABC5-EC516296E93F}" presName="tx1" presStyleLbl="revTx" presStyleIdx="8" presStyleCnt="9"/>
      <dgm:spPr/>
      <dgm:t>
        <a:bodyPr/>
        <a:lstStyle/>
        <a:p>
          <a:endParaRPr lang="en-US"/>
        </a:p>
      </dgm:t>
    </dgm:pt>
    <dgm:pt modelId="{24E29981-5330-45F8-86FC-F31F273BA44F}" type="pres">
      <dgm:prSet presAssocID="{D053115D-9082-4D08-ABC5-EC516296E93F}" presName="vert1" presStyleCnt="0"/>
      <dgm:spPr/>
    </dgm:pt>
  </dgm:ptLst>
  <dgm:cxnLst>
    <dgm:cxn modelId="{535C1381-E272-40CE-A882-A1BFD5272855}" srcId="{4AF24F1D-30AE-4A59-AB85-1DD379714AF1}" destId="{FB3892DF-B979-4D42-B62B-D2510FECFDB1}" srcOrd="7" destOrd="0" parTransId="{BA1A1211-6D16-4E29-B06E-3A3B46638562}" sibTransId="{F71EB60A-11C4-48FF-AB11-9FCEA8C9BC1E}"/>
    <dgm:cxn modelId="{29EF68AE-2168-4243-B5C0-CE7BD5716034}" type="presOf" srcId="{A4B8FE0C-B63E-4126-932F-122EABEBA507}" destId="{0176673D-4891-4E8A-BEA6-C842A68576D3}" srcOrd="0" destOrd="0" presId="urn:microsoft.com/office/officeart/2008/layout/LinedList"/>
    <dgm:cxn modelId="{1AE4EA29-C2D1-4B43-BB6D-6A45D2F4B915}" srcId="{4AF24F1D-30AE-4A59-AB85-1DD379714AF1}" destId="{F6DA6ABF-DFC9-47D7-A394-5D903FAAF21E}" srcOrd="2" destOrd="0" parTransId="{430538C2-08FC-476B-BA5B-D383B6021480}" sibTransId="{6E9C7133-11B0-478B-85D3-B925F6EE2D3D}"/>
    <dgm:cxn modelId="{3E8B8174-F758-4237-8B9B-98D4534017BC}" type="presOf" srcId="{CD56BF51-5860-4BFA-8EF3-AAF7A4478994}" destId="{72D95427-1737-47A0-AE32-2F3E3F356321}" srcOrd="0" destOrd="0" presId="urn:microsoft.com/office/officeart/2008/layout/LinedList"/>
    <dgm:cxn modelId="{B2167431-CBD7-4FC2-9C4B-31427D46A20A}" srcId="{4AF24F1D-30AE-4A59-AB85-1DD379714AF1}" destId="{C69B6F29-471A-41E2-AB5B-0E0BB3C3EE30}" srcOrd="6" destOrd="0" parTransId="{66B0416A-4FFD-4B76-A1A9-AD4DF5C05825}" sibTransId="{73D6C2A3-E13A-42BF-8337-7E7999AED376}"/>
    <dgm:cxn modelId="{F68EFEBA-FE9E-4BEF-BCC4-467E0BB5EB53}" srcId="{4AF24F1D-30AE-4A59-AB85-1DD379714AF1}" destId="{5849DB94-D958-419F-ABB2-06420C430E82}" srcOrd="1" destOrd="0" parTransId="{6C14C593-51B6-4704-832A-E3357C8B79FC}" sibTransId="{6295D053-CB01-4C0F-84A9-B5A53D21ACA1}"/>
    <dgm:cxn modelId="{EFE73445-594B-4118-8191-8E09FB728527}" type="presOf" srcId="{59234348-56AB-447C-9B42-A036B02EA143}" destId="{8B0EDCFF-8F9F-44EC-A030-008BF1086826}" srcOrd="0" destOrd="0" presId="urn:microsoft.com/office/officeart/2008/layout/LinedList"/>
    <dgm:cxn modelId="{8584215D-6086-4E5F-8F65-A6B1A4630223}" srcId="{4AF24F1D-30AE-4A59-AB85-1DD379714AF1}" destId="{59234348-56AB-447C-9B42-A036B02EA143}" srcOrd="5" destOrd="0" parTransId="{6D9513B4-1C7B-4583-84BB-6655134A1336}" sibTransId="{51C0FDF6-D45F-463F-9096-9A5AC65FBE8F}"/>
    <dgm:cxn modelId="{BCBA41C3-9747-4C54-AA84-CEDCC84E4C2F}" type="presOf" srcId="{07893B0D-7DB3-4C45-92CC-599B29F397F4}" destId="{95956EDB-2494-4B13-8F66-DCBE84052D54}" srcOrd="0" destOrd="0" presId="urn:microsoft.com/office/officeart/2008/layout/LinedList"/>
    <dgm:cxn modelId="{00D592DF-506E-481D-8E96-B633B2E5D0BC}" srcId="{4AF24F1D-30AE-4A59-AB85-1DD379714AF1}" destId="{D053115D-9082-4D08-ABC5-EC516296E93F}" srcOrd="8" destOrd="0" parTransId="{0EF89B6D-0B50-4EC0-8ED6-7110C7DB3076}" sibTransId="{9D4A9782-AF8D-4E6D-9456-2F98B28AD0E0}"/>
    <dgm:cxn modelId="{1E824803-8917-4BEE-8848-135AA68849FC}" type="presOf" srcId="{5849DB94-D958-419F-ABB2-06420C430E82}" destId="{E02BF03E-19AA-4D83-9504-93E27F37B38D}" srcOrd="0" destOrd="0" presId="urn:microsoft.com/office/officeart/2008/layout/LinedList"/>
    <dgm:cxn modelId="{FBD05AA9-9C08-4328-B7F5-5496BB971702}" type="presOf" srcId="{F6DA6ABF-DFC9-47D7-A394-5D903FAAF21E}" destId="{11806CCD-C757-427D-A0C5-C803708EE12F}" srcOrd="0" destOrd="0" presId="urn:microsoft.com/office/officeart/2008/layout/LinedList"/>
    <dgm:cxn modelId="{7B37EC47-38A7-401D-91B0-EE7BDA701DCE}" type="presOf" srcId="{4AF24F1D-30AE-4A59-AB85-1DD379714AF1}" destId="{ECED9B68-55DF-4A92-9BA4-07E74121C643}" srcOrd="0" destOrd="0" presId="urn:microsoft.com/office/officeart/2008/layout/LinedList"/>
    <dgm:cxn modelId="{4BABF040-9E15-4D43-B021-F69B93FDB72C}" type="presOf" srcId="{C69B6F29-471A-41E2-AB5B-0E0BB3C3EE30}" destId="{7E516F0E-CAF0-4A25-9811-5737E1522F3A}" srcOrd="0" destOrd="0" presId="urn:microsoft.com/office/officeart/2008/layout/LinedList"/>
    <dgm:cxn modelId="{38DE9566-E1A1-4444-9303-32E4DFCC8108}" srcId="{4AF24F1D-30AE-4A59-AB85-1DD379714AF1}" destId="{CD56BF51-5860-4BFA-8EF3-AAF7A4478994}" srcOrd="0" destOrd="0" parTransId="{B0BCFA4F-7FF9-4C47-8288-6E1C05B8EFBD}" sibTransId="{8C8278B1-7F2D-4730-B61F-2ECED44BB471}"/>
    <dgm:cxn modelId="{A3864B28-FFD0-4A98-A200-38AA6A24994D}" srcId="{4AF24F1D-30AE-4A59-AB85-1DD379714AF1}" destId="{07893B0D-7DB3-4C45-92CC-599B29F397F4}" srcOrd="3" destOrd="0" parTransId="{468FACFC-D424-4BA3-965A-2CDFE88A1E0E}" sibTransId="{BAFF5D86-F2CE-4AD9-BDBC-745ECF4E06B7}"/>
    <dgm:cxn modelId="{60F940E0-32D7-41B8-917C-8A1A7FC03CF0}" type="presOf" srcId="{D053115D-9082-4D08-ABC5-EC516296E93F}" destId="{40BAE477-0250-4689-B620-514F3614016A}" srcOrd="0" destOrd="0" presId="urn:microsoft.com/office/officeart/2008/layout/LinedList"/>
    <dgm:cxn modelId="{A0D8840A-C8E6-49BF-A41F-210F278A056C}" type="presOf" srcId="{FB3892DF-B979-4D42-B62B-D2510FECFDB1}" destId="{D4DBA142-0617-45CE-9931-A7EFC1CE4D24}" srcOrd="0" destOrd="0" presId="urn:microsoft.com/office/officeart/2008/layout/LinedList"/>
    <dgm:cxn modelId="{3B68ADB5-3F26-40DA-8344-2928019F644C}" srcId="{4AF24F1D-30AE-4A59-AB85-1DD379714AF1}" destId="{A4B8FE0C-B63E-4126-932F-122EABEBA507}" srcOrd="4" destOrd="0" parTransId="{CD8AA92A-0966-4B1A-B822-60113C063CC9}" sibTransId="{F6A2D549-8FB0-4C65-9F90-1145AE15967B}"/>
    <dgm:cxn modelId="{B5BDBB7A-7D58-47D7-B7E9-FA37673BEFAB}" type="presParOf" srcId="{ECED9B68-55DF-4A92-9BA4-07E74121C643}" destId="{CB77BBE2-F31B-4EED-B813-0313C346E68F}" srcOrd="0" destOrd="0" presId="urn:microsoft.com/office/officeart/2008/layout/LinedList"/>
    <dgm:cxn modelId="{4D391C9D-F553-4159-ABA0-AFA09680B7C4}" type="presParOf" srcId="{ECED9B68-55DF-4A92-9BA4-07E74121C643}" destId="{44B95726-4074-4F81-BD42-AF6B80EDDA99}" srcOrd="1" destOrd="0" presId="urn:microsoft.com/office/officeart/2008/layout/LinedList"/>
    <dgm:cxn modelId="{369F337E-F64B-4901-898D-82F6030F97AD}" type="presParOf" srcId="{44B95726-4074-4F81-BD42-AF6B80EDDA99}" destId="{72D95427-1737-47A0-AE32-2F3E3F356321}" srcOrd="0" destOrd="0" presId="urn:microsoft.com/office/officeart/2008/layout/LinedList"/>
    <dgm:cxn modelId="{68AA04D8-E6E0-455E-BE1E-9883BF2330BD}" type="presParOf" srcId="{44B95726-4074-4F81-BD42-AF6B80EDDA99}" destId="{AB55C767-4702-45CB-8FFA-71039C9BD69C}" srcOrd="1" destOrd="0" presId="urn:microsoft.com/office/officeart/2008/layout/LinedList"/>
    <dgm:cxn modelId="{B24C9CD7-35F2-4D7C-BBD0-2E9847CE0CE4}" type="presParOf" srcId="{ECED9B68-55DF-4A92-9BA4-07E74121C643}" destId="{C06D1124-033D-4B0A-96A3-E5E044C71776}" srcOrd="2" destOrd="0" presId="urn:microsoft.com/office/officeart/2008/layout/LinedList"/>
    <dgm:cxn modelId="{D799AAA3-E41C-4813-A2CD-BE9742D8EB7E}" type="presParOf" srcId="{ECED9B68-55DF-4A92-9BA4-07E74121C643}" destId="{830D2E17-EEF2-41DC-901F-01443D066664}" srcOrd="3" destOrd="0" presId="urn:microsoft.com/office/officeart/2008/layout/LinedList"/>
    <dgm:cxn modelId="{5A36991A-64A2-48DD-A16E-87B4F51E9981}" type="presParOf" srcId="{830D2E17-EEF2-41DC-901F-01443D066664}" destId="{E02BF03E-19AA-4D83-9504-93E27F37B38D}" srcOrd="0" destOrd="0" presId="urn:microsoft.com/office/officeart/2008/layout/LinedList"/>
    <dgm:cxn modelId="{A780CBB9-C548-4384-8F22-67B0D541BA2D}" type="presParOf" srcId="{830D2E17-EEF2-41DC-901F-01443D066664}" destId="{11073A36-A7FA-49A4-ABF0-FA0A2115850C}" srcOrd="1" destOrd="0" presId="urn:microsoft.com/office/officeart/2008/layout/LinedList"/>
    <dgm:cxn modelId="{C204532C-1B69-40DC-B655-5006F9D5063D}" type="presParOf" srcId="{ECED9B68-55DF-4A92-9BA4-07E74121C643}" destId="{BD54EEFF-1781-48D4-9736-4905F01F9431}" srcOrd="4" destOrd="0" presId="urn:microsoft.com/office/officeart/2008/layout/LinedList"/>
    <dgm:cxn modelId="{B7BCAF45-9CA6-4135-BEB2-108B42AFDA67}" type="presParOf" srcId="{ECED9B68-55DF-4A92-9BA4-07E74121C643}" destId="{32F1927C-E3D5-4926-AFB4-61C796865E04}" srcOrd="5" destOrd="0" presId="urn:microsoft.com/office/officeart/2008/layout/LinedList"/>
    <dgm:cxn modelId="{3843253E-37E6-4A26-B948-33D22E9AC7B6}" type="presParOf" srcId="{32F1927C-E3D5-4926-AFB4-61C796865E04}" destId="{11806CCD-C757-427D-A0C5-C803708EE12F}" srcOrd="0" destOrd="0" presId="urn:microsoft.com/office/officeart/2008/layout/LinedList"/>
    <dgm:cxn modelId="{BCFAE20F-3D01-4E78-AF1C-7A51D5A4E6D6}" type="presParOf" srcId="{32F1927C-E3D5-4926-AFB4-61C796865E04}" destId="{E8E8DA3A-93BA-46AA-BD91-367B5F499C1E}" srcOrd="1" destOrd="0" presId="urn:microsoft.com/office/officeart/2008/layout/LinedList"/>
    <dgm:cxn modelId="{7EBC1ED3-062D-471E-B1FB-2E89A3DA1A08}" type="presParOf" srcId="{ECED9B68-55DF-4A92-9BA4-07E74121C643}" destId="{857F9343-E0D0-4BD4-BC0B-01355D7F1DCD}" srcOrd="6" destOrd="0" presId="urn:microsoft.com/office/officeart/2008/layout/LinedList"/>
    <dgm:cxn modelId="{BDFB3495-6801-416B-8705-444BF25D0894}" type="presParOf" srcId="{ECED9B68-55DF-4A92-9BA4-07E74121C643}" destId="{555416A9-BDBA-4569-B3C9-1AC3E1929E9C}" srcOrd="7" destOrd="0" presId="urn:microsoft.com/office/officeart/2008/layout/LinedList"/>
    <dgm:cxn modelId="{D1B98B10-B172-4C7D-9F25-C6150B529403}" type="presParOf" srcId="{555416A9-BDBA-4569-B3C9-1AC3E1929E9C}" destId="{95956EDB-2494-4B13-8F66-DCBE84052D54}" srcOrd="0" destOrd="0" presId="urn:microsoft.com/office/officeart/2008/layout/LinedList"/>
    <dgm:cxn modelId="{C8ED8456-95B8-426C-95F3-1855555BB568}" type="presParOf" srcId="{555416A9-BDBA-4569-B3C9-1AC3E1929E9C}" destId="{DEA660C3-FF65-4A41-A55C-5EC100A2A385}" srcOrd="1" destOrd="0" presId="urn:microsoft.com/office/officeart/2008/layout/LinedList"/>
    <dgm:cxn modelId="{FE02E40B-0706-49A2-BF67-A3CC61405AE3}" type="presParOf" srcId="{ECED9B68-55DF-4A92-9BA4-07E74121C643}" destId="{65B9C30F-8C1D-4B1F-A7B5-BA8C87DCA971}" srcOrd="8" destOrd="0" presId="urn:microsoft.com/office/officeart/2008/layout/LinedList"/>
    <dgm:cxn modelId="{4362DD4D-AFB8-4B9F-8164-3F48AF4A35E6}" type="presParOf" srcId="{ECED9B68-55DF-4A92-9BA4-07E74121C643}" destId="{DE8B406D-F7B9-46F2-9033-609AED23A696}" srcOrd="9" destOrd="0" presId="urn:microsoft.com/office/officeart/2008/layout/LinedList"/>
    <dgm:cxn modelId="{1023CCFE-3929-4414-9FC8-E9B2322FC832}" type="presParOf" srcId="{DE8B406D-F7B9-46F2-9033-609AED23A696}" destId="{0176673D-4891-4E8A-BEA6-C842A68576D3}" srcOrd="0" destOrd="0" presId="urn:microsoft.com/office/officeart/2008/layout/LinedList"/>
    <dgm:cxn modelId="{2E0C3F0B-8886-4CA4-81C3-EF2DA335E08B}" type="presParOf" srcId="{DE8B406D-F7B9-46F2-9033-609AED23A696}" destId="{C80F8F12-481C-4F28-8E8A-02A4F0AC544C}" srcOrd="1" destOrd="0" presId="urn:microsoft.com/office/officeart/2008/layout/LinedList"/>
    <dgm:cxn modelId="{6E7528DD-10B9-4795-BABA-9F3D921922BC}" type="presParOf" srcId="{ECED9B68-55DF-4A92-9BA4-07E74121C643}" destId="{7040D53B-F384-42C1-AE39-B6B3D9A27DF1}" srcOrd="10" destOrd="0" presId="urn:microsoft.com/office/officeart/2008/layout/LinedList"/>
    <dgm:cxn modelId="{5E3E3119-20F1-49CB-8F29-A9DD16EE5DE9}" type="presParOf" srcId="{ECED9B68-55DF-4A92-9BA4-07E74121C643}" destId="{C2F63A77-7402-43F2-89CD-400BAB051E2D}" srcOrd="11" destOrd="0" presId="urn:microsoft.com/office/officeart/2008/layout/LinedList"/>
    <dgm:cxn modelId="{BEB7DF3F-912E-4148-9064-3E128F263FAF}" type="presParOf" srcId="{C2F63A77-7402-43F2-89CD-400BAB051E2D}" destId="{8B0EDCFF-8F9F-44EC-A030-008BF1086826}" srcOrd="0" destOrd="0" presId="urn:microsoft.com/office/officeart/2008/layout/LinedList"/>
    <dgm:cxn modelId="{08B5DF31-16E5-4EF2-9D6B-71C4AEA463C7}" type="presParOf" srcId="{C2F63A77-7402-43F2-89CD-400BAB051E2D}" destId="{DA437C0C-39B3-4451-8590-5BADB6149EA7}" srcOrd="1" destOrd="0" presId="urn:microsoft.com/office/officeart/2008/layout/LinedList"/>
    <dgm:cxn modelId="{ED6ABC60-A8DF-4D3C-B5B8-ED94661B0E20}" type="presParOf" srcId="{ECED9B68-55DF-4A92-9BA4-07E74121C643}" destId="{46E273D8-4BE4-4D8B-80CE-C45B71143021}" srcOrd="12" destOrd="0" presId="urn:microsoft.com/office/officeart/2008/layout/LinedList"/>
    <dgm:cxn modelId="{059329F6-7110-4726-8B17-4A7994A04CE5}" type="presParOf" srcId="{ECED9B68-55DF-4A92-9BA4-07E74121C643}" destId="{609106D6-5B39-49E2-9308-21E2F1B072D2}" srcOrd="13" destOrd="0" presId="urn:microsoft.com/office/officeart/2008/layout/LinedList"/>
    <dgm:cxn modelId="{CB742E1A-0BA8-42A6-9EC1-E2C1D8604F05}" type="presParOf" srcId="{609106D6-5B39-49E2-9308-21E2F1B072D2}" destId="{7E516F0E-CAF0-4A25-9811-5737E1522F3A}" srcOrd="0" destOrd="0" presId="urn:microsoft.com/office/officeart/2008/layout/LinedList"/>
    <dgm:cxn modelId="{0DC3C25F-9F80-401D-B75B-2101AD9D3FC3}" type="presParOf" srcId="{609106D6-5B39-49E2-9308-21E2F1B072D2}" destId="{48A1D7C4-D257-47BE-9FED-BCA78E2F0FF6}" srcOrd="1" destOrd="0" presId="urn:microsoft.com/office/officeart/2008/layout/LinedList"/>
    <dgm:cxn modelId="{3ED3C342-CDE0-4FC8-BB46-B564C95D1953}" type="presParOf" srcId="{ECED9B68-55DF-4A92-9BA4-07E74121C643}" destId="{10297F39-7B81-424E-9FA2-5EC5D9DB8A8C}" srcOrd="14" destOrd="0" presId="urn:microsoft.com/office/officeart/2008/layout/LinedList"/>
    <dgm:cxn modelId="{BCC78F3C-2293-420E-97C2-74C0DF9D1327}" type="presParOf" srcId="{ECED9B68-55DF-4A92-9BA4-07E74121C643}" destId="{BD24868F-CD58-4D62-90EB-658118267885}" srcOrd="15" destOrd="0" presId="urn:microsoft.com/office/officeart/2008/layout/LinedList"/>
    <dgm:cxn modelId="{7453DBDF-538E-4EBB-84CA-F9F1F44E532D}" type="presParOf" srcId="{BD24868F-CD58-4D62-90EB-658118267885}" destId="{D4DBA142-0617-45CE-9931-A7EFC1CE4D24}" srcOrd="0" destOrd="0" presId="urn:microsoft.com/office/officeart/2008/layout/LinedList"/>
    <dgm:cxn modelId="{3E5B6D3B-A2C0-4D49-BF2F-8479C639D19B}" type="presParOf" srcId="{BD24868F-CD58-4D62-90EB-658118267885}" destId="{217246C7-00A2-4A7D-A2C5-7FA21238F57E}" srcOrd="1" destOrd="0" presId="urn:microsoft.com/office/officeart/2008/layout/LinedList"/>
    <dgm:cxn modelId="{895C0A8D-82D2-481D-8301-E2733DA7DC9E}" type="presParOf" srcId="{ECED9B68-55DF-4A92-9BA4-07E74121C643}" destId="{DF2F9FA2-4A19-4A42-B507-C9368E3EE7C0}" srcOrd="16" destOrd="0" presId="urn:microsoft.com/office/officeart/2008/layout/LinedList"/>
    <dgm:cxn modelId="{7B89C974-3431-4B1D-B5E8-EED4DF2749C0}" type="presParOf" srcId="{ECED9B68-55DF-4A92-9BA4-07E74121C643}" destId="{2FCF7F04-2B0E-45FF-9142-F9EDC324717E}" srcOrd="17" destOrd="0" presId="urn:microsoft.com/office/officeart/2008/layout/LinedList"/>
    <dgm:cxn modelId="{B05DE9E1-CB7F-492A-9776-234DF7CB3197}" type="presParOf" srcId="{2FCF7F04-2B0E-45FF-9142-F9EDC324717E}" destId="{40BAE477-0250-4689-B620-514F3614016A}" srcOrd="0" destOrd="0" presId="urn:microsoft.com/office/officeart/2008/layout/LinedList"/>
    <dgm:cxn modelId="{0375B4B3-73AF-45C5-8A07-ACD2F27C43E2}" type="presParOf" srcId="{2FCF7F04-2B0E-45FF-9142-F9EDC324717E}" destId="{24E29981-5330-45F8-86FC-F31F273BA44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DBA592-9A1D-4C76-A7B7-C5340719F94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4D8D739-67CD-45B5-803E-976FA88B2DB4}">
      <dgm:prSet phldrT="[Text]" custT="1">
        <dgm:style>
          <a:lnRef idx="0">
            <a:schemeClr val="accent2"/>
          </a:lnRef>
          <a:fillRef idx="3">
            <a:schemeClr val="accent2"/>
          </a:fillRef>
          <a:effectRef idx="3">
            <a:schemeClr val="accent2"/>
          </a:effectRef>
          <a:fontRef idx="minor">
            <a:schemeClr val="lt1"/>
          </a:fontRef>
        </dgm:style>
      </dgm:prSet>
      <dgm:spPr/>
      <dgm:t>
        <a:bodyPr/>
        <a:lstStyle/>
        <a:p>
          <a:r>
            <a:rPr lang="en-US" sz="1800" b="1" i="0" u="none" strike="noStrike" dirty="0" smtClean="0">
              <a:solidFill>
                <a:srgbClr val="FFFFFF"/>
              </a:solidFill>
              <a:latin typeface="Calibri"/>
            </a:rPr>
            <a:t>SIROMS - Business Process Management </a:t>
          </a:r>
        </a:p>
      </dgm:t>
    </dgm:pt>
    <dgm:pt modelId="{437337E1-8E9D-4CC5-8DED-83ACBA2DF1C3}" type="parTrans" cxnId="{18A918CE-6C48-472A-B84F-D3EC60D3332D}">
      <dgm:prSet/>
      <dgm:spPr/>
      <dgm:t>
        <a:bodyPr/>
        <a:lstStyle/>
        <a:p>
          <a:endParaRPr lang="en-US"/>
        </a:p>
      </dgm:t>
    </dgm:pt>
    <dgm:pt modelId="{13729581-1964-42D8-AC77-43933D5E05E2}" type="sibTrans" cxnId="{18A918CE-6C48-472A-B84F-D3EC60D3332D}">
      <dgm:prSet/>
      <dgm:spPr/>
      <dgm:t>
        <a:bodyPr/>
        <a:lstStyle/>
        <a:p>
          <a:endParaRPr lang="en-US"/>
        </a:p>
      </dgm:t>
    </dgm:pt>
    <dgm:pt modelId="{4B3329A0-AC54-406B-8073-B9F76D264A6E}">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Program Setup Module (Action Plan setup)</a:t>
          </a:r>
          <a:endParaRPr lang="en-US" sz="1600" dirty="0"/>
        </a:p>
      </dgm:t>
    </dgm:pt>
    <dgm:pt modelId="{DA1EAED0-3AC3-4E92-A2AC-CFA3C7D8E409}" type="parTrans" cxnId="{CD0CC99E-418F-4DF5-8D47-5B156E76BC76}">
      <dgm:prSet/>
      <dgm:spPr/>
      <dgm:t>
        <a:bodyPr/>
        <a:lstStyle/>
        <a:p>
          <a:endParaRPr lang="en-US"/>
        </a:p>
      </dgm:t>
    </dgm:pt>
    <dgm:pt modelId="{45D1B40A-14D3-43A8-ADCA-E7E7A28672A0}" type="sibTrans" cxnId="{CD0CC99E-418F-4DF5-8D47-5B156E76BC76}">
      <dgm:prSet/>
      <dgm:spPr/>
      <dgm:t>
        <a:bodyPr/>
        <a:lstStyle/>
        <a:p>
          <a:endParaRPr lang="en-US"/>
        </a:p>
      </dgm:t>
    </dgm:pt>
    <dgm:pt modelId="{812FA9A5-9BF5-4A4C-B3E3-49C17CFF43D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Funds Request Module  </a:t>
          </a:r>
          <a:endParaRPr lang="en-US" sz="1600" dirty="0"/>
        </a:p>
      </dgm:t>
    </dgm:pt>
    <dgm:pt modelId="{087476A2-4B7C-4A08-8915-DE7487A1EFCB}" type="parTrans" cxnId="{D3AC71F2-129E-44FD-9C97-7DE985F4B664}">
      <dgm:prSet/>
      <dgm:spPr/>
      <dgm:t>
        <a:bodyPr/>
        <a:lstStyle/>
        <a:p>
          <a:endParaRPr lang="en-US"/>
        </a:p>
      </dgm:t>
    </dgm:pt>
    <dgm:pt modelId="{5A00A459-76D3-4273-87F3-669605D7E52B}" type="sibTrans" cxnId="{D3AC71F2-129E-44FD-9C97-7DE985F4B664}">
      <dgm:prSet/>
      <dgm:spPr/>
      <dgm:t>
        <a:bodyPr/>
        <a:lstStyle/>
        <a:p>
          <a:endParaRPr lang="en-US"/>
        </a:p>
      </dgm:t>
    </dgm:pt>
    <dgm:pt modelId="{D643245C-3236-463E-A8D3-3E692E4FEF70}">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Quarterly Performance Reporting (QPR) Module</a:t>
          </a:r>
          <a:endParaRPr lang="en-US" sz="1600" dirty="0"/>
        </a:p>
      </dgm:t>
    </dgm:pt>
    <dgm:pt modelId="{D732C423-2A76-49F9-B300-FB7ECCEA7FA4}" type="parTrans" cxnId="{39ECC056-1318-4433-8772-9FA1C5107B1F}">
      <dgm:prSet/>
      <dgm:spPr/>
      <dgm:t>
        <a:bodyPr/>
        <a:lstStyle/>
        <a:p>
          <a:endParaRPr lang="en-US"/>
        </a:p>
      </dgm:t>
    </dgm:pt>
    <dgm:pt modelId="{A2D9FB12-BF8C-4A0E-8BB8-ED88575F8C3C}" type="sibTrans" cxnId="{39ECC056-1318-4433-8772-9FA1C5107B1F}">
      <dgm:prSet/>
      <dgm:spPr/>
      <dgm:t>
        <a:bodyPr/>
        <a:lstStyle/>
        <a:p>
          <a:endParaRPr lang="en-US"/>
        </a:p>
      </dgm:t>
    </dgm:pt>
    <dgm:pt modelId="{7B66A332-8DE9-4FA1-8979-9319912F1A07}">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Program  Federal Reporting Module</a:t>
          </a:r>
          <a:endParaRPr lang="en-US" sz="1600" dirty="0"/>
        </a:p>
      </dgm:t>
    </dgm:pt>
    <dgm:pt modelId="{A06B3261-BF8F-417B-B4D0-C1B84AFC3760}" type="parTrans" cxnId="{4E6D9FEA-F79B-4C6C-BA03-DFD9E65749F4}">
      <dgm:prSet/>
      <dgm:spPr/>
      <dgm:t>
        <a:bodyPr/>
        <a:lstStyle/>
        <a:p>
          <a:endParaRPr lang="en-US"/>
        </a:p>
      </dgm:t>
    </dgm:pt>
    <dgm:pt modelId="{8DEE0735-62D6-47BE-814A-45F12815E4F9}" type="sibTrans" cxnId="{4E6D9FEA-F79B-4C6C-BA03-DFD9E65749F4}">
      <dgm:prSet/>
      <dgm:spPr/>
      <dgm:t>
        <a:bodyPr/>
        <a:lstStyle/>
        <a:p>
          <a:endParaRPr lang="en-US"/>
        </a:p>
      </dgm:t>
    </dgm:pt>
    <dgm:pt modelId="{1A6C2F2E-CC91-4926-A4D9-4F65B1C9FF14}">
      <dgm:prSet phldrT="[Text]" custT="1">
        <dgm:style>
          <a:lnRef idx="0">
            <a:schemeClr val="accent2"/>
          </a:lnRef>
          <a:fillRef idx="3">
            <a:schemeClr val="accent2"/>
          </a:fillRef>
          <a:effectRef idx="3">
            <a:schemeClr val="accent2"/>
          </a:effectRef>
          <a:fontRef idx="minor">
            <a:schemeClr val="lt1"/>
          </a:fontRef>
        </dgm:style>
      </dgm:prSet>
      <dgm:spPr/>
      <dgm:t>
        <a:bodyPr/>
        <a:lstStyle/>
        <a:p>
          <a:r>
            <a:rPr lang="en-US" sz="2000" b="1" i="0" u="none" strike="noStrike" dirty="0" smtClean="0">
              <a:solidFill>
                <a:srgbClr val="FFFFFF"/>
              </a:solidFill>
              <a:latin typeface="Calibri"/>
            </a:rPr>
            <a:t>SIROMS - Integration Hub</a:t>
          </a:r>
        </a:p>
      </dgm:t>
    </dgm:pt>
    <dgm:pt modelId="{BB9F9EF9-3A2B-49D4-9F0F-7867C9B1CE6A}" type="parTrans" cxnId="{62DBA377-6940-4932-A0E9-1B3A18E42564}">
      <dgm:prSet/>
      <dgm:spPr/>
      <dgm:t>
        <a:bodyPr/>
        <a:lstStyle/>
        <a:p>
          <a:endParaRPr lang="en-US"/>
        </a:p>
      </dgm:t>
    </dgm:pt>
    <dgm:pt modelId="{A1E89037-3BF5-4885-9480-87DBB58CD4D9}" type="sibTrans" cxnId="{62DBA377-6940-4932-A0E9-1B3A18E42564}">
      <dgm:prSet/>
      <dgm:spPr/>
      <dgm:t>
        <a:bodyPr/>
        <a:lstStyle/>
        <a:p>
          <a:endParaRPr lang="en-US"/>
        </a:p>
      </dgm:t>
    </dgm:pt>
    <dgm:pt modelId="{95645D78-2D0E-4EFB-B65C-5D1B4D49E71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SIROMS Grants Management (SGM):</a:t>
          </a:r>
          <a:endParaRPr lang="en-US" sz="1600" dirty="0"/>
        </a:p>
      </dgm:t>
    </dgm:pt>
    <dgm:pt modelId="{B9094807-E696-4DBB-BAED-44C236CC5552}" type="parTrans" cxnId="{0B56027A-A418-46A0-9C48-AD5BA9394D1E}">
      <dgm:prSet/>
      <dgm:spPr/>
      <dgm:t>
        <a:bodyPr/>
        <a:lstStyle/>
        <a:p>
          <a:endParaRPr lang="en-US"/>
        </a:p>
      </dgm:t>
    </dgm:pt>
    <dgm:pt modelId="{EB48D97E-D35D-4671-A7F3-402ABD327EC5}" type="sibTrans" cxnId="{0B56027A-A418-46A0-9C48-AD5BA9394D1E}">
      <dgm:prSet/>
      <dgm:spPr/>
      <dgm:t>
        <a:bodyPr/>
        <a:lstStyle/>
        <a:p>
          <a:endParaRPr lang="en-US"/>
        </a:p>
      </dgm:t>
    </dgm:pt>
    <dgm:pt modelId="{989FF17A-47CD-4ABB-AB03-4DEF74C6C6D3}">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600" dirty="0" smtClean="0">
              <a:solidFill>
                <a:schemeClr val="tx1"/>
              </a:solidFill>
            </a:rPr>
            <a:t>RREM Integration with </a:t>
          </a:r>
          <a:r>
            <a:rPr lang="en-US" sz="1600" dirty="0" err="1" smtClean="0">
              <a:solidFill>
                <a:schemeClr val="tx1"/>
              </a:solidFill>
            </a:rPr>
            <a:t>CBI&amp;Shaw</a:t>
          </a:r>
          <a:r>
            <a:rPr lang="en-US" sz="1600" dirty="0" smtClean="0">
              <a:solidFill>
                <a:schemeClr val="tx1"/>
              </a:solidFill>
            </a:rPr>
            <a:t> and Gilbane</a:t>
          </a:r>
        </a:p>
      </dgm:t>
    </dgm:pt>
    <dgm:pt modelId="{2695BD47-AC8F-440C-A5CC-89C9F897C262}" type="parTrans" cxnId="{B4808DF1-5B66-4F48-B54B-26BD70D95694}">
      <dgm:prSet/>
      <dgm:spPr/>
      <dgm:t>
        <a:bodyPr/>
        <a:lstStyle/>
        <a:p>
          <a:endParaRPr lang="en-US"/>
        </a:p>
      </dgm:t>
    </dgm:pt>
    <dgm:pt modelId="{6CA4CEDF-7C05-42F4-9332-AAC40A632AC8}" type="sibTrans" cxnId="{B4808DF1-5B66-4F48-B54B-26BD70D95694}">
      <dgm:prSet/>
      <dgm:spPr/>
      <dgm:t>
        <a:bodyPr/>
        <a:lstStyle/>
        <a:p>
          <a:endParaRPr lang="en-US"/>
        </a:p>
      </dgm:t>
    </dgm:pt>
    <dgm:pt modelId="{E12FE123-028C-47E2-9954-E3CECBCB554B}">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600" dirty="0" smtClean="0">
              <a:solidFill>
                <a:schemeClr val="tx1"/>
              </a:solidFill>
            </a:rPr>
            <a:t>SAGE Integration</a:t>
          </a:r>
        </a:p>
      </dgm:t>
    </dgm:pt>
    <dgm:pt modelId="{15582A00-5581-43C2-A3D4-F82BD823D190}" type="parTrans" cxnId="{2E94F90F-41CC-4138-8E7B-E776DDA5CA67}">
      <dgm:prSet/>
      <dgm:spPr/>
      <dgm:t>
        <a:bodyPr/>
        <a:lstStyle/>
        <a:p>
          <a:endParaRPr lang="en-US"/>
        </a:p>
      </dgm:t>
    </dgm:pt>
    <dgm:pt modelId="{EFD7A3B6-F23C-4A10-B011-57ECAF4F5ECA}" type="sibTrans" cxnId="{2E94F90F-41CC-4138-8E7B-E776DDA5CA67}">
      <dgm:prSet/>
      <dgm:spPr/>
      <dgm:t>
        <a:bodyPr/>
        <a:lstStyle/>
        <a:p>
          <a:endParaRPr lang="en-US"/>
        </a:p>
      </dgm:t>
    </dgm:pt>
    <dgm:pt modelId="{E6A65A29-2B4C-4716-838F-A082F085140D}">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600" dirty="0" smtClean="0">
              <a:solidFill>
                <a:schemeClr val="tx1"/>
              </a:solidFill>
            </a:rPr>
            <a:t>Escrow Integration - Bank of America </a:t>
          </a:r>
        </a:p>
      </dgm:t>
    </dgm:pt>
    <dgm:pt modelId="{30ECA8E1-18F3-4BBB-B8E9-15345DF0051F}" type="parTrans" cxnId="{0F143EB4-3094-4CDA-91BF-154BB477B245}">
      <dgm:prSet/>
      <dgm:spPr/>
      <dgm:t>
        <a:bodyPr/>
        <a:lstStyle/>
        <a:p>
          <a:endParaRPr lang="en-US"/>
        </a:p>
      </dgm:t>
    </dgm:pt>
    <dgm:pt modelId="{9503985D-C0AD-4007-B89D-61DFCB1E436A}" type="sibTrans" cxnId="{0F143EB4-3094-4CDA-91BF-154BB477B245}">
      <dgm:prSet/>
      <dgm:spPr/>
      <dgm:t>
        <a:bodyPr/>
        <a:lstStyle/>
        <a:p>
          <a:endParaRPr lang="en-US"/>
        </a:p>
      </dgm:t>
    </dgm:pt>
    <dgm:pt modelId="{254D30B7-AD4C-46DE-A96B-AD56734FF1C2}">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600" dirty="0" smtClean="0">
              <a:solidFill>
                <a:schemeClr val="tx1"/>
              </a:solidFill>
            </a:rPr>
            <a:t>Department of Environmental Protection (DEP) Integration</a:t>
          </a:r>
        </a:p>
      </dgm:t>
    </dgm:pt>
    <dgm:pt modelId="{ABF290EA-35B8-47D1-9339-F224ED8A0985}" type="parTrans" cxnId="{C5FCBA02-8FCA-4A19-8EF0-5B0A88713BFF}">
      <dgm:prSet/>
      <dgm:spPr/>
      <dgm:t>
        <a:bodyPr/>
        <a:lstStyle/>
        <a:p>
          <a:endParaRPr lang="en-US"/>
        </a:p>
      </dgm:t>
    </dgm:pt>
    <dgm:pt modelId="{18147E75-5B8C-43FB-98EC-6D1C6E23B79A}" type="sibTrans" cxnId="{C5FCBA02-8FCA-4A19-8EF0-5B0A88713BFF}">
      <dgm:prSet/>
      <dgm:spPr/>
      <dgm:t>
        <a:bodyPr/>
        <a:lstStyle/>
        <a:p>
          <a:endParaRPr lang="en-US"/>
        </a:p>
      </dgm:t>
    </dgm:pt>
    <dgm:pt modelId="{D4AB559E-F74F-4717-B504-7A23B3731FB4}">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600" dirty="0" smtClean="0">
              <a:solidFill>
                <a:schemeClr val="tx1"/>
              </a:solidFill>
            </a:rPr>
            <a:t>Treasury Integration - NJCFS</a:t>
          </a:r>
        </a:p>
      </dgm:t>
    </dgm:pt>
    <dgm:pt modelId="{C682CAA3-3921-47D3-84BE-DFAD2FB4F0FE}" type="parTrans" cxnId="{9FACC3DE-8266-4BDC-A4D2-594403D94E76}">
      <dgm:prSet/>
      <dgm:spPr/>
      <dgm:t>
        <a:bodyPr/>
        <a:lstStyle/>
        <a:p>
          <a:endParaRPr lang="en-US"/>
        </a:p>
      </dgm:t>
    </dgm:pt>
    <dgm:pt modelId="{BDA6D952-A82B-485B-B786-4EC2E4DA59DF}" type="sibTrans" cxnId="{9FACC3DE-8266-4BDC-A4D2-594403D94E76}">
      <dgm:prSet/>
      <dgm:spPr/>
      <dgm:t>
        <a:bodyPr/>
        <a:lstStyle/>
        <a:p>
          <a:endParaRPr lang="en-US"/>
        </a:p>
      </dgm:t>
    </dgm:pt>
    <dgm:pt modelId="{350110A3-01CF-4677-BD0E-08D592718678}">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600" dirty="0" smtClean="0">
              <a:solidFill>
                <a:schemeClr val="tx1"/>
              </a:solidFill>
            </a:rPr>
            <a:t>LRRP Integration with Gilbane </a:t>
          </a:r>
        </a:p>
      </dgm:t>
    </dgm:pt>
    <dgm:pt modelId="{B56E9A7E-3227-41E8-A583-402D9074C4F0}" type="parTrans" cxnId="{FFF9B1DC-D2EA-43A2-B1D6-8963663E6424}">
      <dgm:prSet/>
      <dgm:spPr/>
      <dgm:t>
        <a:bodyPr/>
        <a:lstStyle/>
        <a:p>
          <a:endParaRPr lang="en-US"/>
        </a:p>
      </dgm:t>
    </dgm:pt>
    <dgm:pt modelId="{ADD0E195-5F1A-47DE-9DAE-FA048F588A99}" type="sibTrans" cxnId="{FFF9B1DC-D2EA-43A2-B1D6-8963663E6424}">
      <dgm:prSet/>
      <dgm:spPr/>
      <dgm:t>
        <a:bodyPr/>
        <a:lstStyle/>
        <a:p>
          <a:endParaRPr lang="en-US"/>
        </a:p>
      </dgm:t>
    </dgm:pt>
    <dgm:pt modelId="{FB2A47AC-6E29-42BA-9198-1AC70396C781}">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RREM Module</a:t>
          </a:r>
          <a:endParaRPr lang="en-US" sz="1600" dirty="0"/>
        </a:p>
      </dgm:t>
    </dgm:pt>
    <dgm:pt modelId="{525BCB37-1BC4-482C-B5F4-6C8A53100BE2}" type="parTrans" cxnId="{112970D9-0872-4C8B-8426-EE8A93AC8BF6}">
      <dgm:prSet/>
      <dgm:spPr/>
      <dgm:t>
        <a:bodyPr/>
        <a:lstStyle/>
        <a:p>
          <a:endParaRPr lang="en-US"/>
        </a:p>
      </dgm:t>
    </dgm:pt>
    <dgm:pt modelId="{198E7086-7B0A-4C9E-BDD8-E926E5640D96}" type="sibTrans" cxnId="{112970D9-0872-4C8B-8426-EE8A93AC8BF6}">
      <dgm:prSet/>
      <dgm:spPr/>
      <dgm:t>
        <a:bodyPr/>
        <a:lstStyle/>
        <a:p>
          <a:endParaRPr lang="en-US"/>
        </a:p>
      </dgm:t>
    </dgm:pt>
    <dgm:pt modelId="{18EF5C41-80E2-48CB-A281-E0A3F9219971}">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LRRP Module</a:t>
          </a:r>
          <a:endParaRPr lang="en-US" sz="1600" dirty="0"/>
        </a:p>
      </dgm:t>
    </dgm:pt>
    <dgm:pt modelId="{D8D23F1E-E41A-4C54-96C7-5490AFF11AAE}" type="parTrans" cxnId="{9EDA8C08-EEDC-494F-821C-C12E6F47A09F}">
      <dgm:prSet/>
      <dgm:spPr/>
      <dgm:t>
        <a:bodyPr/>
        <a:lstStyle/>
        <a:p>
          <a:endParaRPr lang="en-US"/>
        </a:p>
      </dgm:t>
    </dgm:pt>
    <dgm:pt modelId="{804A7940-FAB4-45A2-9684-999CA4D36675}" type="sibTrans" cxnId="{9EDA8C08-EEDC-494F-821C-C12E6F47A09F}">
      <dgm:prSet/>
      <dgm:spPr/>
      <dgm:t>
        <a:bodyPr/>
        <a:lstStyle/>
        <a:p>
          <a:endParaRPr lang="en-US"/>
        </a:p>
      </dgm:t>
    </dgm:pt>
    <dgm:pt modelId="{9E12C61F-EA05-4EC0-AD7C-860427E34B3A}">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b="0" i="0" u="none" dirty="0" smtClean="0"/>
            <a:t>Essential Government Services (ESGA) Module</a:t>
          </a:r>
          <a:endParaRPr lang="en-US" sz="1600" dirty="0"/>
        </a:p>
      </dgm:t>
    </dgm:pt>
    <dgm:pt modelId="{C423AA68-80E7-4393-8CAE-198B63A3C52B}" type="parTrans" cxnId="{8E0ACF90-DDA8-44F6-A806-E3A28A164210}">
      <dgm:prSet/>
      <dgm:spPr/>
      <dgm:t>
        <a:bodyPr/>
        <a:lstStyle/>
        <a:p>
          <a:endParaRPr lang="en-US"/>
        </a:p>
      </dgm:t>
    </dgm:pt>
    <dgm:pt modelId="{C91D041F-0230-48C2-B0DB-C5AA8D325C9A}" type="sibTrans" cxnId="{8E0ACF90-DDA8-44F6-A806-E3A28A164210}">
      <dgm:prSet/>
      <dgm:spPr/>
      <dgm:t>
        <a:bodyPr/>
        <a:lstStyle/>
        <a:p>
          <a:endParaRPr lang="en-US"/>
        </a:p>
      </dgm:t>
    </dgm:pt>
    <dgm:pt modelId="{48480BC5-31C8-4299-9D01-EC2A0A06E22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b="0" i="0" u="none" dirty="0" smtClean="0"/>
            <a:t>Local Planning Services (LPS) Module</a:t>
          </a:r>
          <a:endParaRPr lang="en-US" sz="1600" dirty="0"/>
        </a:p>
      </dgm:t>
    </dgm:pt>
    <dgm:pt modelId="{0439CBA5-F803-416C-BAF4-6185526B0549}" type="parTrans" cxnId="{3EE51A30-CDED-4414-9E2F-35EF3D6F7E14}">
      <dgm:prSet/>
      <dgm:spPr/>
      <dgm:t>
        <a:bodyPr/>
        <a:lstStyle/>
        <a:p>
          <a:endParaRPr lang="en-US"/>
        </a:p>
      </dgm:t>
    </dgm:pt>
    <dgm:pt modelId="{59D2C2B6-60A1-4F73-9368-EECCD9E05262}" type="sibTrans" cxnId="{3EE51A30-CDED-4414-9E2F-35EF3D6F7E14}">
      <dgm:prSet/>
      <dgm:spPr/>
      <dgm:t>
        <a:bodyPr/>
        <a:lstStyle/>
        <a:p>
          <a:endParaRPr lang="en-US"/>
        </a:p>
      </dgm:t>
    </dgm:pt>
    <dgm:pt modelId="{192D9101-207D-475E-974B-C92E6F7499F4}">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User Access Module</a:t>
          </a:r>
          <a:endParaRPr lang="en-US" sz="1600" dirty="0"/>
        </a:p>
      </dgm:t>
    </dgm:pt>
    <dgm:pt modelId="{96BF6B68-1DE0-4AEA-9845-18738131C18D}" type="parTrans" cxnId="{F0810EF5-B589-4B94-B3F0-A0A499E0CC32}">
      <dgm:prSet/>
      <dgm:spPr/>
      <dgm:t>
        <a:bodyPr/>
        <a:lstStyle/>
        <a:p>
          <a:endParaRPr lang="en-US"/>
        </a:p>
      </dgm:t>
    </dgm:pt>
    <dgm:pt modelId="{58A0699B-58F5-4E20-B13E-822DAC7DC169}" type="sibTrans" cxnId="{F0810EF5-B589-4B94-B3F0-A0A499E0CC32}">
      <dgm:prSet/>
      <dgm:spPr/>
      <dgm:t>
        <a:bodyPr/>
        <a:lstStyle/>
        <a:p>
          <a:endParaRPr lang="en-US"/>
        </a:p>
      </dgm:t>
    </dgm:pt>
    <dgm:pt modelId="{B26ED61A-DAA4-4619-8A90-4FB53260EC18}">
      <dgm:prSet phldrT="[Text]" custT="1">
        <dgm:style>
          <a:lnRef idx="2">
            <a:schemeClr val="accent6"/>
          </a:lnRef>
          <a:fillRef idx="1">
            <a:schemeClr val="lt1"/>
          </a:fillRef>
          <a:effectRef idx="0">
            <a:schemeClr val="accent6"/>
          </a:effectRef>
          <a:fontRef idx="minor">
            <a:schemeClr val="dk1"/>
          </a:fontRef>
        </dgm:style>
      </dgm:prSet>
      <dgm:spPr/>
      <dgm:t>
        <a:bodyPr/>
        <a:lstStyle/>
        <a:p>
          <a:r>
            <a:rPr lang="en-US" sz="1600" dirty="0" smtClean="0"/>
            <a:t>LMI Module</a:t>
          </a:r>
          <a:endParaRPr lang="en-US" sz="1600" dirty="0"/>
        </a:p>
      </dgm:t>
    </dgm:pt>
    <dgm:pt modelId="{FCC73B37-790A-47E2-AA85-123D23893970}" type="parTrans" cxnId="{C8369F73-52EB-4B8A-B757-6D78802C8865}">
      <dgm:prSet/>
      <dgm:spPr/>
      <dgm:t>
        <a:bodyPr/>
        <a:lstStyle/>
        <a:p>
          <a:endParaRPr lang="en-US"/>
        </a:p>
      </dgm:t>
    </dgm:pt>
    <dgm:pt modelId="{E3912D2E-877F-453E-88DB-E097D28BE387}" type="sibTrans" cxnId="{C8369F73-52EB-4B8A-B757-6D78802C8865}">
      <dgm:prSet/>
      <dgm:spPr/>
      <dgm:t>
        <a:bodyPr/>
        <a:lstStyle/>
        <a:p>
          <a:endParaRPr lang="en-US"/>
        </a:p>
      </dgm:t>
    </dgm:pt>
    <dgm:pt modelId="{957209AC-D180-4B6B-AF1D-32B784E09A8F}" type="pres">
      <dgm:prSet presAssocID="{BDDBA592-9A1D-4C76-A7B7-C5340719F942}" presName="Name0" presStyleCnt="0">
        <dgm:presLayoutVars>
          <dgm:dir/>
          <dgm:animLvl val="lvl"/>
          <dgm:resizeHandles val="exact"/>
        </dgm:presLayoutVars>
      </dgm:prSet>
      <dgm:spPr/>
      <dgm:t>
        <a:bodyPr/>
        <a:lstStyle/>
        <a:p>
          <a:endParaRPr lang="en-US"/>
        </a:p>
      </dgm:t>
    </dgm:pt>
    <dgm:pt modelId="{8118821E-E311-496A-82F7-0460A324CCF3}" type="pres">
      <dgm:prSet presAssocID="{C4D8D739-67CD-45B5-803E-976FA88B2DB4}" presName="linNode" presStyleCnt="0"/>
      <dgm:spPr/>
    </dgm:pt>
    <dgm:pt modelId="{CBAD1DB5-6A83-4734-9C79-448D2CC5266C}" type="pres">
      <dgm:prSet presAssocID="{C4D8D739-67CD-45B5-803E-976FA88B2DB4}" presName="parentText" presStyleLbl="node1" presStyleIdx="0" presStyleCnt="2" custScaleX="208751" custScaleY="20371" custLinFactNeighborX="-42" custLinFactNeighborY="-39401">
        <dgm:presLayoutVars>
          <dgm:chMax val="1"/>
          <dgm:bulletEnabled val="1"/>
        </dgm:presLayoutVars>
      </dgm:prSet>
      <dgm:spPr/>
      <dgm:t>
        <a:bodyPr/>
        <a:lstStyle/>
        <a:p>
          <a:endParaRPr lang="en-US"/>
        </a:p>
      </dgm:t>
    </dgm:pt>
    <dgm:pt modelId="{A7CB033A-ABC7-425D-976A-F252D2BF33B6}" type="pres">
      <dgm:prSet presAssocID="{C4D8D739-67CD-45B5-803E-976FA88B2DB4}" presName="descendantText" presStyleLbl="alignAccFollowNode1" presStyleIdx="0" presStyleCnt="2" custScaleX="207337" custScaleY="123933" custLinFactNeighborX="-7184">
        <dgm:presLayoutVars>
          <dgm:bulletEnabled val="1"/>
        </dgm:presLayoutVars>
      </dgm:prSet>
      <dgm:spPr/>
      <dgm:t>
        <a:bodyPr/>
        <a:lstStyle/>
        <a:p>
          <a:endParaRPr lang="en-US"/>
        </a:p>
      </dgm:t>
    </dgm:pt>
    <dgm:pt modelId="{D5F354BF-99F3-402E-BC54-C1BE1BB87CFC}" type="pres">
      <dgm:prSet presAssocID="{13729581-1964-42D8-AC77-43933D5E05E2}" presName="sp" presStyleCnt="0"/>
      <dgm:spPr/>
    </dgm:pt>
    <dgm:pt modelId="{2CB3BD0B-E3A0-414D-A107-AAB1D4AFBFCA}" type="pres">
      <dgm:prSet presAssocID="{1A6C2F2E-CC91-4926-A4D9-4F65B1C9FF14}" presName="linNode" presStyleCnt="0"/>
      <dgm:spPr/>
    </dgm:pt>
    <dgm:pt modelId="{676FEDAF-1AB3-4DAA-9CA1-FEB875692A47}" type="pres">
      <dgm:prSet presAssocID="{1A6C2F2E-CC91-4926-A4D9-4F65B1C9FF14}" presName="parentText" presStyleLbl="node1" presStyleIdx="1" presStyleCnt="2" custScaleX="204798" custScaleY="17748" custLinFactNeighborX="-41" custLinFactNeighborY="-30847">
        <dgm:presLayoutVars>
          <dgm:chMax val="1"/>
          <dgm:bulletEnabled val="1"/>
        </dgm:presLayoutVars>
      </dgm:prSet>
      <dgm:spPr/>
      <dgm:t>
        <a:bodyPr/>
        <a:lstStyle/>
        <a:p>
          <a:endParaRPr lang="en-US"/>
        </a:p>
      </dgm:t>
    </dgm:pt>
    <dgm:pt modelId="{9044E952-0E7A-462E-8E7A-B01B8F6393BE}" type="pres">
      <dgm:prSet presAssocID="{1A6C2F2E-CC91-4926-A4D9-4F65B1C9FF14}" presName="descendantText" presStyleLbl="alignAccFollowNode1" presStyleIdx="1" presStyleCnt="2" custScaleX="197525" custLinFactNeighborX="-9515">
        <dgm:presLayoutVars>
          <dgm:bulletEnabled val="1"/>
        </dgm:presLayoutVars>
      </dgm:prSet>
      <dgm:spPr/>
      <dgm:t>
        <a:bodyPr/>
        <a:lstStyle/>
        <a:p>
          <a:endParaRPr lang="en-US"/>
        </a:p>
      </dgm:t>
    </dgm:pt>
  </dgm:ptLst>
  <dgm:cxnLst>
    <dgm:cxn modelId="{C8369F73-52EB-4B8A-B757-6D78802C8865}" srcId="{95645D78-2D0E-4EFB-B65C-5D1B4D49E713}" destId="{B26ED61A-DAA4-4619-8A90-4FB53260EC18}" srcOrd="2" destOrd="0" parTransId="{FCC73B37-790A-47E2-AA85-123D23893970}" sibTransId="{E3912D2E-877F-453E-88DB-E097D28BE387}"/>
    <dgm:cxn modelId="{D3AC71F2-129E-44FD-9C97-7DE985F4B664}" srcId="{C4D8D739-67CD-45B5-803E-976FA88B2DB4}" destId="{812FA9A5-9BF5-4A4C-B3E3-49C17CFF43D7}" srcOrd="1" destOrd="0" parTransId="{087476A2-4B7C-4A08-8915-DE7487A1EFCB}" sibTransId="{5A00A459-76D3-4273-87F3-669605D7E52B}"/>
    <dgm:cxn modelId="{11AD21F7-60DF-4F86-8D7B-6E9E06C7A33C}" type="presOf" srcId="{48480BC5-31C8-4299-9D01-EC2A0A06E224}" destId="{A7CB033A-ABC7-425D-976A-F252D2BF33B6}" srcOrd="0" destOrd="9" presId="urn:microsoft.com/office/officeart/2005/8/layout/vList5"/>
    <dgm:cxn modelId="{C5FCBA02-8FCA-4A19-8EF0-5B0A88713BFF}" srcId="{1A6C2F2E-CC91-4926-A4D9-4F65B1C9FF14}" destId="{254D30B7-AD4C-46DE-A96B-AD56734FF1C2}" srcOrd="5" destOrd="0" parTransId="{ABF290EA-35B8-47D1-9339-F224ED8A0985}" sibTransId="{18147E75-5B8C-43FB-98EC-6D1C6E23B79A}"/>
    <dgm:cxn modelId="{C7423167-47AC-4FEE-9EF3-0421AA875714}" type="presOf" srcId="{350110A3-01CF-4677-BD0E-08D592718678}" destId="{9044E952-0E7A-462E-8E7A-B01B8F6393BE}" srcOrd="0" destOrd="1" presId="urn:microsoft.com/office/officeart/2005/8/layout/vList5"/>
    <dgm:cxn modelId="{8E0ACF90-DDA8-44F6-A806-E3A28A164210}" srcId="{95645D78-2D0E-4EFB-B65C-5D1B4D49E713}" destId="{9E12C61F-EA05-4EC0-AD7C-860427E34B3A}" srcOrd="3" destOrd="0" parTransId="{C423AA68-80E7-4393-8CAE-198B63A3C52B}" sibTransId="{C91D041F-0230-48C2-B0DB-C5AA8D325C9A}"/>
    <dgm:cxn modelId="{CD0CC99E-418F-4DF5-8D47-5B156E76BC76}" srcId="{C4D8D739-67CD-45B5-803E-976FA88B2DB4}" destId="{4B3329A0-AC54-406B-8073-B9F76D264A6E}" srcOrd="0" destOrd="0" parTransId="{DA1EAED0-3AC3-4E92-A2AC-CFA3C7D8E409}" sibTransId="{45D1B40A-14D3-43A8-ADCA-E7E7A28672A0}"/>
    <dgm:cxn modelId="{36AEB192-2DB1-4C93-9690-8C87C20CACFB}" type="presOf" srcId="{254D30B7-AD4C-46DE-A96B-AD56734FF1C2}" destId="{9044E952-0E7A-462E-8E7A-B01B8F6393BE}" srcOrd="0" destOrd="5" presId="urn:microsoft.com/office/officeart/2005/8/layout/vList5"/>
    <dgm:cxn modelId="{62DBA377-6940-4932-A0E9-1B3A18E42564}" srcId="{BDDBA592-9A1D-4C76-A7B7-C5340719F942}" destId="{1A6C2F2E-CC91-4926-A4D9-4F65B1C9FF14}" srcOrd="1" destOrd="0" parTransId="{BB9F9EF9-3A2B-49D4-9F0F-7867C9B1CE6A}" sibTransId="{A1E89037-3BF5-4885-9480-87DBB58CD4D9}"/>
    <dgm:cxn modelId="{87DA8031-D289-4DF9-B689-2124B5F02A3D}" type="presOf" srcId="{989FF17A-47CD-4ABB-AB03-4DEF74C6C6D3}" destId="{9044E952-0E7A-462E-8E7A-B01B8F6393BE}" srcOrd="0" destOrd="0" presId="urn:microsoft.com/office/officeart/2005/8/layout/vList5"/>
    <dgm:cxn modelId="{0F143EB4-3094-4CDA-91BF-154BB477B245}" srcId="{1A6C2F2E-CC91-4926-A4D9-4F65B1C9FF14}" destId="{E6A65A29-2B4C-4716-838F-A082F085140D}" srcOrd="4" destOrd="0" parTransId="{30ECA8E1-18F3-4BBB-B8E9-15345DF0051F}" sibTransId="{9503985D-C0AD-4007-B89D-61DFCB1E436A}"/>
    <dgm:cxn modelId="{06AAD213-796C-4B7A-AD56-ED17BDD2D131}" type="presOf" srcId="{95645D78-2D0E-4EFB-B65C-5D1B4D49E713}" destId="{A7CB033A-ABC7-425D-976A-F252D2BF33B6}" srcOrd="0" destOrd="4" presId="urn:microsoft.com/office/officeart/2005/8/layout/vList5"/>
    <dgm:cxn modelId="{F0810EF5-B589-4B94-B3F0-A0A499E0CC32}" srcId="{C4D8D739-67CD-45B5-803E-976FA88B2DB4}" destId="{192D9101-207D-475E-974B-C92E6F7499F4}" srcOrd="5" destOrd="0" parTransId="{96BF6B68-1DE0-4AEA-9845-18738131C18D}" sibTransId="{58A0699B-58F5-4E20-B13E-822DAC7DC169}"/>
    <dgm:cxn modelId="{39ECC056-1318-4433-8772-9FA1C5107B1F}" srcId="{C4D8D739-67CD-45B5-803E-976FA88B2DB4}" destId="{D643245C-3236-463E-A8D3-3E692E4FEF70}" srcOrd="2" destOrd="0" parTransId="{D732C423-2A76-49F9-B300-FB7ECCEA7FA4}" sibTransId="{A2D9FB12-BF8C-4A0E-8BB8-ED88575F8C3C}"/>
    <dgm:cxn modelId="{B4808DF1-5B66-4F48-B54B-26BD70D95694}" srcId="{1A6C2F2E-CC91-4926-A4D9-4F65B1C9FF14}" destId="{989FF17A-47CD-4ABB-AB03-4DEF74C6C6D3}" srcOrd="0" destOrd="0" parTransId="{2695BD47-AC8F-440C-A5CC-89C9F897C262}" sibTransId="{6CA4CEDF-7C05-42F4-9332-AAC40A632AC8}"/>
    <dgm:cxn modelId="{112970D9-0872-4C8B-8426-EE8A93AC8BF6}" srcId="{95645D78-2D0E-4EFB-B65C-5D1B4D49E713}" destId="{FB2A47AC-6E29-42BA-9198-1AC70396C781}" srcOrd="0" destOrd="0" parTransId="{525BCB37-1BC4-482C-B5F4-6C8A53100BE2}" sibTransId="{198E7086-7B0A-4C9E-BDD8-E926E5640D96}"/>
    <dgm:cxn modelId="{9FACC3DE-8266-4BDC-A4D2-594403D94E76}" srcId="{1A6C2F2E-CC91-4926-A4D9-4F65B1C9FF14}" destId="{D4AB559E-F74F-4717-B504-7A23B3731FB4}" srcOrd="2" destOrd="0" parTransId="{C682CAA3-3921-47D3-84BE-DFAD2FB4F0FE}" sibTransId="{BDA6D952-A82B-485B-B786-4EC2E4DA59DF}"/>
    <dgm:cxn modelId="{3E1D2DBF-032C-4BFC-90C9-92F871293C5C}" type="presOf" srcId="{7B66A332-8DE9-4FA1-8979-9319912F1A07}" destId="{A7CB033A-ABC7-425D-976A-F252D2BF33B6}" srcOrd="0" destOrd="3" presId="urn:microsoft.com/office/officeart/2005/8/layout/vList5"/>
    <dgm:cxn modelId="{CC09126A-C6CF-4D6C-BD69-60BFDE2778A0}" type="presOf" srcId="{18EF5C41-80E2-48CB-A281-E0A3F9219971}" destId="{A7CB033A-ABC7-425D-976A-F252D2BF33B6}" srcOrd="0" destOrd="6" presId="urn:microsoft.com/office/officeart/2005/8/layout/vList5"/>
    <dgm:cxn modelId="{2FA344E3-B8D4-4983-BFA9-A8F9A47DEB7E}" type="presOf" srcId="{4B3329A0-AC54-406B-8073-B9F76D264A6E}" destId="{A7CB033A-ABC7-425D-976A-F252D2BF33B6}" srcOrd="0" destOrd="0" presId="urn:microsoft.com/office/officeart/2005/8/layout/vList5"/>
    <dgm:cxn modelId="{820D747D-57C1-427D-B641-8716DADA216E}" type="presOf" srcId="{9E12C61F-EA05-4EC0-AD7C-860427E34B3A}" destId="{A7CB033A-ABC7-425D-976A-F252D2BF33B6}" srcOrd="0" destOrd="8" presId="urn:microsoft.com/office/officeart/2005/8/layout/vList5"/>
    <dgm:cxn modelId="{9EDA8C08-EEDC-494F-821C-C12E6F47A09F}" srcId="{95645D78-2D0E-4EFB-B65C-5D1B4D49E713}" destId="{18EF5C41-80E2-48CB-A281-E0A3F9219971}" srcOrd="1" destOrd="0" parTransId="{D8D23F1E-E41A-4C54-96C7-5490AFF11AAE}" sibTransId="{804A7940-FAB4-45A2-9684-999CA4D36675}"/>
    <dgm:cxn modelId="{FFF9B1DC-D2EA-43A2-B1D6-8963663E6424}" srcId="{1A6C2F2E-CC91-4926-A4D9-4F65B1C9FF14}" destId="{350110A3-01CF-4677-BD0E-08D592718678}" srcOrd="1" destOrd="0" parTransId="{B56E9A7E-3227-41E8-A583-402D9074C4F0}" sibTransId="{ADD0E195-5F1A-47DE-9DAE-FA048F588A99}"/>
    <dgm:cxn modelId="{4C1D19B6-0326-438B-A9F2-9A5F474C88A0}" type="presOf" srcId="{E12FE123-028C-47E2-9954-E3CECBCB554B}" destId="{9044E952-0E7A-462E-8E7A-B01B8F6393BE}" srcOrd="0" destOrd="3" presId="urn:microsoft.com/office/officeart/2005/8/layout/vList5"/>
    <dgm:cxn modelId="{3EE51A30-CDED-4414-9E2F-35EF3D6F7E14}" srcId="{95645D78-2D0E-4EFB-B65C-5D1B4D49E713}" destId="{48480BC5-31C8-4299-9D01-EC2A0A06E224}" srcOrd="4" destOrd="0" parTransId="{0439CBA5-F803-416C-BAF4-6185526B0549}" sibTransId="{59D2C2B6-60A1-4F73-9368-EECCD9E05262}"/>
    <dgm:cxn modelId="{4E6D9FEA-F79B-4C6C-BA03-DFD9E65749F4}" srcId="{C4D8D739-67CD-45B5-803E-976FA88B2DB4}" destId="{7B66A332-8DE9-4FA1-8979-9319912F1A07}" srcOrd="3" destOrd="0" parTransId="{A06B3261-BF8F-417B-B4D0-C1B84AFC3760}" sibTransId="{8DEE0735-62D6-47BE-814A-45F12815E4F9}"/>
    <dgm:cxn modelId="{EB1BE313-F0DA-4E85-98AA-06AB5089BDCB}" type="presOf" srcId="{D4AB559E-F74F-4717-B504-7A23B3731FB4}" destId="{9044E952-0E7A-462E-8E7A-B01B8F6393BE}" srcOrd="0" destOrd="2" presId="urn:microsoft.com/office/officeart/2005/8/layout/vList5"/>
    <dgm:cxn modelId="{0B56027A-A418-46A0-9C48-AD5BA9394D1E}" srcId="{C4D8D739-67CD-45B5-803E-976FA88B2DB4}" destId="{95645D78-2D0E-4EFB-B65C-5D1B4D49E713}" srcOrd="4" destOrd="0" parTransId="{B9094807-E696-4DBB-BAED-44C236CC5552}" sibTransId="{EB48D97E-D35D-4671-A7F3-402ABD327EC5}"/>
    <dgm:cxn modelId="{681C54BD-61F1-4589-9A3F-53F75F74F413}" type="presOf" srcId="{FB2A47AC-6E29-42BA-9198-1AC70396C781}" destId="{A7CB033A-ABC7-425D-976A-F252D2BF33B6}" srcOrd="0" destOrd="5" presId="urn:microsoft.com/office/officeart/2005/8/layout/vList5"/>
    <dgm:cxn modelId="{F62F272B-0E3E-4072-8327-3041E54DF2F2}" type="presOf" srcId="{812FA9A5-9BF5-4A4C-B3E3-49C17CFF43D7}" destId="{A7CB033A-ABC7-425D-976A-F252D2BF33B6}" srcOrd="0" destOrd="1" presId="urn:microsoft.com/office/officeart/2005/8/layout/vList5"/>
    <dgm:cxn modelId="{8F13C06F-0D47-45B2-9BB5-37D84AA1391E}" type="presOf" srcId="{C4D8D739-67CD-45B5-803E-976FA88B2DB4}" destId="{CBAD1DB5-6A83-4734-9C79-448D2CC5266C}" srcOrd="0" destOrd="0" presId="urn:microsoft.com/office/officeart/2005/8/layout/vList5"/>
    <dgm:cxn modelId="{59FFF04E-B8CE-41C4-900B-C9474F592C75}" type="presOf" srcId="{192D9101-207D-475E-974B-C92E6F7499F4}" destId="{A7CB033A-ABC7-425D-976A-F252D2BF33B6}" srcOrd="0" destOrd="10" presId="urn:microsoft.com/office/officeart/2005/8/layout/vList5"/>
    <dgm:cxn modelId="{4AEB9720-6BA1-4BC6-9E61-CFEADFADB4D2}" type="presOf" srcId="{BDDBA592-9A1D-4C76-A7B7-C5340719F942}" destId="{957209AC-D180-4B6B-AF1D-32B784E09A8F}" srcOrd="0" destOrd="0" presId="urn:microsoft.com/office/officeart/2005/8/layout/vList5"/>
    <dgm:cxn modelId="{06143191-991F-43AD-B74F-61A529D43DBC}" type="presOf" srcId="{1A6C2F2E-CC91-4926-A4D9-4F65B1C9FF14}" destId="{676FEDAF-1AB3-4DAA-9CA1-FEB875692A47}" srcOrd="0" destOrd="0" presId="urn:microsoft.com/office/officeart/2005/8/layout/vList5"/>
    <dgm:cxn modelId="{8C6CC1FC-FD53-4314-8308-C6EEF7C44FFA}" type="presOf" srcId="{E6A65A29-2B4C-4716-838F-A082F085140D}" destId="{9044E952-0E7A-462E-8E7A-B01B8F6393BE}" srcOrd="0" destOrd="4" presId="urn:microsoft.com/office/officeart/2005/8/layout/vList5"/>
    <dgm:cxn modelId="{18A918CE-6C48-472A-B84F-D3EC60D3332D}" srcId="{BDDBA592-9A1D-4C76-A7B7-C5340719F942}" destId="{C4D8D739-67CD-45B5-803E-976FA88B2DB4}" srcOrd="0" destOrd="0" parTransId="{437337E1-8E9D-4CC5-8DED-83ACBA2DF1C3}" sibTransId="{13729581-1964-42D8-AC77-43933D5E05E2}"/>
    <dgm:cxn modelId="{A7262EF1-7699-49B1-AAED-79EA63548A88}" type="presOf" srcId="{B26ED61A-DAA4-4619-8A90-4FB53260EC18}" destId="{A7CB033A-ABC7-425D-976A-F252D2BF33B6}" srcOrd="0" destOrd="7" presId="urn:microsoft.com/office/officeart/2005/8/layout/vList5"/>
    <dgm:cxn modelId="{98176AAD-4F75-4F00-9B86-5D910DF87667}" type="presOf" srcId="{D643245C-3236-463E-A8D3-3E692E4FEF70}" destId="{A7CB033A-ABC7-425D-976A-F252D2BF33B6}" srcOrd="0" destOrd="2" presId="urn:microsoft.com/office/officeart/2005/8/layout/vList5"/>
    <dgm:cxn modelId="{2E94F90F-41CC-4138-8E7B-E776DDA5CA67}" srcId="{1A6C2F2E-CC91-4926-A4D9-4F65B1C9FF14}" destId="{E12FE123-028C-47E2-9954-E3CECBCB554B}" srcOrd="3" destOrd="0" parTransId="{15582A00-5581-43C2-A3D4-F82BD823D190}" sibTransId="{EFD7A3B6-F23C-4A10-B011-57ECAF4F5ECA}"/>
    <dgm:cxn modelId="{668CE867-C1CA-4216-9005-6211FA5D7F8E}" type="presParOf" srcId="{957209AC-D180-4B6B-AF1D-32B784E09A8F}" destId="{8118821E-E311-496A-82F7-0460A324CCF3}" srcOrd="0" destOrd="0" presId="urn:microsoft.com/office/officeart/2005/8/layout/vList5"/>
    <dgm:cxn modelId="{26B4CE3A-1A42-4FB6-AD89-BC77481D0D87}" type="presParOf" srcId="{8118821E-E311-496A-82F7-0460A324CCF3}" destId="{CBAD1DB5-6A83-4734-9C79-448D2CC5266C}" srcOrd="0" destOrd="0" presId="urn:microsoft.com/office/officeart/2005/8/layout/vList5"/>
    <dgm:cxn modelId="{FE1DCB52-0CD5-4C42-82FF-2DFFCB0C6BF4}" type="presParOf" srcId="{8118821E-E311-496A-82F7-0460A324CCF3}" destId="{A7CB033A-ABC7-425D-976A-F252D2BF33B6}" srcOrd="1" destOrd="0" presId="urn:microsoft.com/office/officeart/2005/8/layout/vList5"/>
    <dgm:cxn modelId="{1D1A6873-6879-4809-A478-C8620FB6B2DF}" type="presParOf" srcId="{957209AC-D180-4B6B-AF1D-32B784E09A8F}" destId="{D5F354BF-99F3-402E-BC54-C1BE1BB87CFC}" srcOrd="1" destOrd="0" presId="urn:microsoft.com/office/officeart/2005/8/layout/vList5"/>
    <dgm:cxn modelId="{0D4EEA35-0CB7-49A6-9CCF-E8997B2C1B4F}" type="presParOf" srcId="{957209AC-D180-4B6B-AF1D-32B784E09A8F}" destId="{2CB3BD0B-E3A0-414D-A107-AAB1D4AFBFCA}" srcOrd="2" destOrd="0" presId="urn:microsoft.com/office/officeart/2005/8/layout/vList5"/>
    <dgm:cxn modelId="{B2CAAB41-6EE9-41B4-A565-11962CB0DF07}" type="presParOf" srcId="{2CB3BD0B-E3A0-414D-A107-AAB1D4AFBFCA}" destId="{676FEDAF-1AB3-4DAA-9CA1-FEB875692A47}" srcOrd="0" destOrd="0" presId="urn:microsoft.com/office/officeart/2005/8/layout/vList5"/>
    <dgm:cxn modelId="{2D145C43-3CA3-4685-881F-ED733BB848B6}" type="presParOf" srcId="{2CB3BD0B-E3A0-414D-A107-AAB1D4AFBFCA}" destId="{9044E952-0E7A-462E-8E7A-B01B8F6393B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DBA592-9A1D-4C76-A7B7-C5340719F94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4D8D739-67CD-45B5-803E-976FA88B2DB4}">
      <dgm:prSet phldrT="[Text]" custT="1">
        <dgm:style>
          <a:lnRef idx="0">
            <a:schemeClr val="accent2"/>
          </a:lnRef>
          <a:fillRef idx="3">
            <a:schemeClr val="accent2"/>
          </a:fillRef>
          <a:effectRef idx="3">
            <a:schemeClr val="accent2"/>
          </a:effectRef>
          <a:fontRef idx="minor">
            <a:schemeClr val="lt1"/>
          </a:fontRef>
        </dgm:style>
      </dgm:prSet>
      <dgm:spPr/>
      <dgm:t>
        <a:bodyPr/>
        <a:lstStyle/>
        <a:p>
          <a:endParaRPr lang="en-US" sz="1800" b="1" i="0" u="none" strike="noStrike" dirty="0" smtClean="0">
            <a:solidFill>
              <a:srgbClr val="FFFFFF"/>
            </a:solidFill>
            <a:latin typeface="Calibri"/>
          </a:endParaRPr>
        </a:p>
        <a:p>
          <a:r>
            <a:rPr lang="en-US" sz="1800" b="1" i="0" u="none" strike="noStrike" dirty="0" smtClean="0">
              <a:solidFill>
                <a:srgbClr val="FFFFFF"/>
              </a:solidFill>
              <a:latin typeface="Calibri"/>
            </a:rPr>
            <a:t>SIROMS - Transparency site </a:t>
          </a:r>
          <a:r>
            <a:rPr lang="en-US" sz="1400" b="1" i="0" u="none" strike="noStrike" dirty="0" smtClean="0">
              <a:solidFill>
                <a:srgbClr val="FFFFFF"/>
              </a:solidFill>
              <a:latin typeface="Calibri"/>
            </a:rPr>
            <a:t>www.newjerseyrebuild.org</a:t>
          </a:r>
        </a:p>
        <a:p>
          <a:endParaRPr lang="en-US" sz="2000" b="1" i="0" u="none" strike="noStrike" dirty="0" smtClean="0">
            <a:solidFill>
              <a:srgbClr val="FFFFFF"/>
            </a:solidFill>
            <a:latin typeface="Calibri"/>
          </a:endParaRPr>
        </a:p>
      </dgm:t>
    </dgm:pt>
    <dgm:pt modelId="{437337E1-8E9D-4CC5-8DED-83ACBA2DF1C3}" type="parTrans" cxnId="{18A918CE-6C48-472A-B84F-D3EC60D3332D}">
      <dgm:prSet/>
      <dgm:spPr/>
      <dgm:t>
        <a:bodyPr/>
        <a:lstStyle/>
        <a:p>
          <a:endParaRPr lang="en-US"/>
        </a:p>
      </dgm:t>
    </dgm:pt>
    <dgm:pt modelId="{13729581-1964-42D8-AC77-43933D5E05E2}" type="sibTrans" cxnId="{18A918CE-6C48-472A-B84F-D3EC60D3332D}">
      <dgm:prSet/>
      <dgm:spPr/>
      <dgm:t>
        <a:bodyPr/>
        <a:lstStyle/>
        <a:p>
          <a:endParaRPr lang="en-US"/>
        </a:p>
      </dgm:t>
    </dgm:pt>
    <dgm:pt modelId="{4B3329A0-AC54-406B-8073-B9F76D264A6E}">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Map Reporting by Jurisdiction:</a:t>
          </a:r>
          <a:endParaRPr lang="en-US" sz="1400" dirty="0"/>
        </a:p>
      </dgm:t>
    </dgm:pt>
    <dgm:pt modelId="{DA1EAED0-3AC3-4E92-A2AC-CFA3C7D8E409}" type="parTrans" cxnId="{CD0CC99E-418F-4DF5-8D47-5B156E76BC76}">
      <dgm:prSet/>
      <dgm:spPr/>
      <dgm:t>
        <a:bodyPr/>
        <a:lstStyle/>
        <a:p>
          <a:endParaRPr lang="en-US"/>
        </a:p>
      </dgm:t>
    </dgm:pt>
    <dgm:pt modelId="{45D1B40A-14D3-43A8-ADCA-E7E7A28672A0}" type="sibTrans" cxnId="{CD0CC99E-418F-4DF5-8D47-5B156E76BC76}">
      <dgm:prSet/>
      <dgm:spPr/>
      <dgm:t>
        <a:bodyPr/>
        <a:lstStyle/>
        <a:p>
          <a:endParaRPr lang="en-US"/>
        </a:p>
      </dgm:t>
    </dgm:pt>
    <dgm:pt modelId="{1A6C2F2E-CC91-4926-A4D9-4F65B1C9FF14}">
      <dgm:prSet phldrT="[Text]" custT="1">
        <dgm:style>
          <a:lnRef idx="0">
            <a:schemeClr val="accent2"/>
          </a:lnRef>
          <a:fillRef idx="3">
            <a:schemeClr val="accent2"/>
          </a:fillRef>
          <a:effectRef idx="3">
            <a:schemeClr val="accent2"/>
          </a:effectRef>
          <a:fontRef idx="minor">
            <a:schemeClr val="lt1"/>
          </a:fontRef>
        </dgm:style>
      </dgm:prSet>
      <dgm:spPr/>
      <dgm:t>
        <a:bodyPr/>
        <a:lstStyle/>
        <a:p>
          <a:r>
            <a:rPr lang="en-US" sz="1800" b="1" i="0" u="none" strike="noStrike" dirty="0" smtClean="0">
              <a:solidFill>
                <a:srgbClr val="FFFFFF"/>
              </a:solidFill>
              <a:latin typeface="Calibri"/>
            </a:rPr>
            <a:t>SIROMS - Data Warehouse/ Data Feeds</a:t>
          </a:r>
        </a:p>
      </dgm:t>
    </dgm:pt>
    <dgm:pt modelId="{BB9F9EF9-3A2B-49D4-9F0F-7867C9B1CE6A}" type="parTrans" cxnId="{62DBA377-6940-4932-A0E9-1B3A18E42564}">
      <dgm:prSet/>
      <dgm:spPr/>
      <dgm:t>
        <a:bodyPr/>
        <a:lstStyle/>
        <a:p>
          <a:endParaRPr lang="en-US"/>
        </a:p>
      </dgm:t>
    </dgm:pt>
    <dgm:pt modelId="{A1E89037-3BF5-4885-9480-87DBB58CD4D9}" type="sibTrans" cxnId="{62DBA377-6940-4932-A0E9-1B3A18E42564}">
      <dgm:prSet/>
      <dgm:spPr/>
      <dgm:t>
        <a:bodyPr/>
        <a:lstStyle/>
        <a:p>
          <a:endParaRPr lang="en-US"/>
        </a:p>
      </dgm:t>
    </dgm:pt>
    <dgm:pt modelId="{989FF17A-47CD-4ABB-AB03-4DEF74C6C6D3}">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Document  management Module</a:t>
          </a:r>
          <a:endParaRPr lang="en-US" sz="1400" dirty="0" smtClean="0">
            <a:solidFill>
              <a:schemeClr val="tx1"/>
            </a:solidFill>
          </a:endParaRPr>
        </a:p>
      </dgm:t>
    </dgm:pt>
    <dgm:pt modelId="{2695BD47-AC8F-440C-A5CC-89C9F897C262}" type="parTrans" cxnId="{B4808DF1-5B66-4F48-B54B-26BD70D95694}">
      <dgm:prSet/>
      <dgm:spPr/>
      <dgm:t>
        <a:bodyPr/>
        <a:lstStyle/>
        <a:p>
          <a:endParaRPr lang="en-US"/>
        </a:p>
      </dgm:t>
    </dgm:pt>
    <dgm:pt modelId="{6CA4CEDF-7C05-42F4-9332-AAC40A632AC8}" type="sibTrans" cxnId="{B4808DF1-5B66-4F48-B54B-26BD70D95694}">
      <dgm:prSet/>
      <dgm:spPr/>
      <dgm:t>
        <a:bodyPr/>
        <a:lstStyle/>
        <a:p>
          <a:endParaRPr lang="en-US"/>
        </a:p>
      </dgm:t>
    </dgm:pt>
    <dgm:pt modelId="{9D2324A5-0693-464D-94BE-58214DECEF90}">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Reporting and Analytics</a:t>
          </a:r>
        </a:p>
      </dgm:t>
    </dgm:pt>
    <dgm:pt modelId="{2E7F772E-73F4-4B85-B397-84FCE3533588}" type="parTrans" cxnId="{CFF17D1F-6FAB-4614-9467-8501655E3035}">
      <dgm:prSet/>
      <dgm:spPr/>
      <dgm:t>
        <a:bodyPr/>
        <a:lstStyle/>
        <a:p>
          <a:endParaRPr lang="en-US"/>
        </a:p>
      </dgm:t>
    </dgm:pt>
    <dgm:pt modelId="{F8F385D3-95E9-4AA3-AF73-A9CAD097BD09}" type="sibTrans" cxnId="{CFF17D1F-6FAB-4614-9467-8501655E3035}">
      <dgm:prSet/>
      <dgm:spPr/>
      <dgm:t>
        <a:bodyPr/>
        <a:lstStyle/>
        <a:p>
          <a:endParaRPr lang="en-US"/>
        </a:p>
      </dgm:t>
    </dgm:pt>
    <dgm:pt modelId="{53994164-D821-4506-8B02-1F7CF6432A8A}">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Statewide</a:t>
          </a:r>
          <a:endParaRPr lang="en-US" sz="1400" dirty="0"/>
        </a:p>
      </dgm:t>
    </dgm:pt>
    <dgm:pt modelId="{855DAA22-9BA6-46B3-96D6-EC6ED16D7076}" type="parTrans" cxnId="{654B33C7-10C9-4C55-AB4C-9BC88DFF0D9C}">
      <dgm:prSet/>
      <dgm:spPr/>
      <dgm:t>
        <a:bodyPr/>
        <a:lstStyle/>
        <a:p>
          <a:endParaRPr lang="en-US"/>
        </a:p>
      </dgm:t>
    </dgm:pt>
    <dgm:pt modelId="{0AFD6193-7235-4F9F-9E9D-6A475A3BCB60}" type="sibTrans" cxnId="{654B33C7-10C9-4C55-AB4C-9BC88DFF0D9C}">
      <dgm:prSet/>
      <dgm:spPr/>
      <dgm:t>
        <a:bodyPr/>
        <a:lstStyle/>
        <a:p>
          <a:endParaRPr lang="en-US"/>
        </a:p>
      </dgm:t>
    </dgm:pt>
    <dgm:pt modelId="{DD428414-9CAB-45FE-8FF2-F80B8934CE45}">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State Senate and Assembly District</a:t>
          </a:r>
        </a:p>
      </dgm:t>
    </dgm:pt>
    <dgm:pt modelId="{C1B067D7-BBA2-4849-AF30-A0263BC80934}" type="sibTrans" cxnId="{F4FEFCD4-2433-498D-9967-8883DFC0C030}">
      <dgm:prSet/>
      <dgm:spPr/>
      <dgm:t>
        <a:bodyPr/>
        <a:lstStyle/>
        <a:p>
          <a:endParaRPr lang="en-US"/>
        </a:p>
      </dgm:t>
    </dgm:pt>
    <dgm:pt modelId="{A88F22C9-24C5-4573-AC9E-FFF28638A1C5}" type="parTrans" cxnId="{F4FEFCD4-2433-498D-9967-8883DFC0C030}">
      <dgm:prSet/>
      <dgm:spPr/>
      <dgm:t>
        <a:bodyPr/>
        <a:lstStyle/>
        <a:p>
          <a:endParaRPr lang="en-US"/>
        </a:p>
      </dgm:t>
    </dgm:pt>
    <dgm:pt modelId="{3233BAB7-1560-477A-B284-CF57CBA86289}">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Congressional District</a:t>
          </a:r>
          <a:endParaRPr lang="en-US" sz="1400" dirty="0"/>
        </a:p>
      </dgm:t>
    </dgm:pt>
    <dgm:pt modelId="{2ECAF316-F1DB-4A4F-8D98-D1340F2A7CBF}" type="sibTrans" cxnId="{B38F3F79-0F40-4D6F-BAB4-F63A4B662A02}">
      <dgm:prSet/>
      <dgm:spPr/>
      <dgm:t>
        <a:bodyPr/>
        <a:lstStyle/>
        <a:p>
          <a:endParaRPr lang="en-US"/>
        </a:p>
      </dgm:t>
    </dgm:pt>
    <dgm:pt modelId="{04077C5F-7453-4459-8760-3E76D68AB0BB}" type="parTrans" cxnId="{B38F3F79-0F40-4D6F-BAB4-F63A4B662A02}">
      <dgm:prSet/>
      <dgm:spPr/>
      <dgm:t>
        <a:bodyPr/>
        <a:lstStyle/>
        <a:p>
          <a:endParaRPr lang="en-US"/>
        </a:p>
      </dgm:t>
    </dgm:pt>
    <dgm:pt modelId="{61B62542-D397-408C-BE5E-F66C18667B52}">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Municipality </a:t>
          </a:r>
        </a:p>
      </dgm:t>
    </dgm:pt>
    <dgm:pt modelId="{7090BDED-F22B-43F1-AD5E-B69B75B22AE8}" type="sibTrans" cxnId="{98706F80-2640-4B92-A79A-AA5398BAAE69}">
      <dgm:prSet/>
      <dgm:spPr/>
      <dgm:t>
        <a:bodyPr/>
        <a:lstStyle/>
        <a:p>
          <a:endParaRPr lang="en-US"/>
        </a:p>
      </dgm:t>
    </dgm:pt>
    <dgm:pt modelId="{3BC989BE-E676-42B3-9797-B0A888C9CA14}" type="parTrans" cxnId="{98706F80-2640-4B92-A79A-AA5398BAAE69}">
      <dgm:prSet/>
      <dgm:spPr/>
      <dgm:t>
        <a:bodyPr/>
        <a:lstStyle/>
        <a:p>
          <a:endParaRPr lang="en-US"/>
        </a:p>
      </dgm:t>
    </dgm:pt>
    <dgm:pt modelId="{96B05BDB-514E-4609-A067-B2DB80E1936C}">
      <dgm:prSe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County</a:t>
          </a:r>
        </a:p>
      </dgm:t>
    </dgm:pt>
    <dgm:pt modelId="{0F27B3D5-7A0B-4122-8F79-382EC307FD5C}" type="sibTrans" cxnId="{291C71CB-9E2B-462E-919D-F9F776F16B05}">
      <dgm:prSet/>
      <dgm:spPr/>
      <dgm:t>
        <a:bodyPr/>
        <a:lstStyle/>
        <a:p>
          <a:endParaRPr lang="en-US"/>
        </a:p>
      </dgm:t>
    </dgm:pt>
    <dgm:pt modelId="{E4E9F7D3-F600-4565-AE1D-C19AD8193206}" type="parTrans" cxnId="{291C71CB-9E2B-462E-919D-F9F776F16B05}">
      <dgm:prSet/>
      <dgm:spPr/>
      <dgm:t>
        <a:bodyPr/>
        <a:lstStyle/>
        <a:p>
          <a:endParaRPr lang="en-US"/>
        </a:p>
      </dgm:t>
    </dgm:pt>
    <dgm:pt modelId="{2E047F6E-98CE-40F0-AAA8-B03B961744B8}">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t>Program Progress (Awarded and Disbursements Data)</a:t>
          </a:r>
          <a:endParaRPr lang="en-US" sz="1400" dirty="0"/>
        </a:p>
      </dgm:t>
    </dgm:pt>
    <dgm:pt modelId="{5703670F-1E1A-4556-BB42-9516C6A995BB}" type="parTrans" cxnId="{436F540A-47F5-42AF-BE3E-F002FDB1AEA6}">
      <dgm:prSet/>
      <dgm:spPr/>
      <dgm:t>
        <a:bodyPr/>
        <a:lstStyle/>
        <a:p>
          <a:endParaRPr lang="en-US"/>
        </a:p>
      </dgm:t>
    </dgm:pt>
    <dgm:pt modelId="{A96FC4A6-3B64-49F9-88AC-DEC8F70C3534}" type="sibTrans" cxnId="{436F540A-47F5-42AF-BE3E-F002FDB1AEA6}">
      <dgm:prSet/>
      <dgm:spPr/>
      <dgm:t>
        <a:bodyPr/>
        <a:lstStyle/>
        <a:p>
          <a:endParaRPr lang="en-US"/>
        </a:p>
      </dgm:t>
    </dgm:pt>
    <dgm:pt modelId="{9064E4C0-928B-4D8D-8467-889F12E144FE}">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Data Warehouse- GORR Data from the partners</a:t>
          </a:r>
          <a:endParaRPr lang="en-US" sz="1400" b="0" i="0" u="none" dirty="0"/>
        </a:p>
      </dgm:t>
    </dgm:pt>
    <dgm:pt modelId="{6737F600-24F9-4F78-9051-1647F825D564}" type="parTrans" cxnId="{A6397B16-5357-4A65-8FE1-D42C2A9D8B8A}">
      <dgm:prSet/>
      <dgm:spPr/>
      <dgm:t>
        <a:bodyPr/>
        <a:lstStyle/>
        <a:p>
          <a:endParaRPr lang="en-US"/>
        </a:p>
      </dgm:t>
    </dgm:pt>
    <dgm:pt modelId="{C0001D55-EC09-41DC-BE50-5494B9911218}" type="sibTrans" cxnId="{A6397B16-5357-4A65-8FE1-D42C2A9D8B8A}">
      <dgm:prSet/>
      <dgm:spPr/>
      <dgm:t>
        <a:bodyPr/>
        <a:lstStyle/>
        <a:p>
          <a:endParaRPr lang="en-US"/>
        </a:p>
      </dgm:t>
    </dgm:pt>
    <dgm:pt modelId="{C24F23E1-9E1D-44E1-9927-C0CCF8781F74}">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Data Warehouse- </a:t>
          </a:r>
          <a:r>
            <a:rPr lang="en-US" sz="1400" dirty="0" smtClean="0"/>
            <a:t>SIROMS Grants Management (SGM):</a:t>
          </a:r>
          <a:endParaRPr lang="en-US" sz="1400" b="0" i="0" u="none" dirty="0"/>
        </a:p>
      </dgm:t>
    </dgm:pt>
    <dgm:pt modelId="{FC9C98B1-1DC1-4BE6-9DDB-AC3FCBDF8C20}" type="parTrans" cxnId="{11D5286C-32B3-4468-99C1-6CEDAF206B33}">
      <dgm:prSet/>
      <dgm:spPr/>
      <dgm:t>
        <a:bodyPr/>
        <a:lstStyle/>
        <a:p>
          <a:endParaRPr lang="en-US"/>
        </a:p>
      </dgm:t>
    </dgm:pt>
    <dgm:pt modelId="{8925D75A-2C48-450F-A5E3-43D16CBBEE28}" type="sibTrans" cxnId="{11D5286C-32B3-4468-99C1-6CEDAF206B33}">
      <dgm:prSet/>
      <dgm:spPr/>
      <dgm:t>
        <a:bodyPr/>
        <a:lstStyle/>
        <a:p>
          <a:endParaRPr lang="en-US"/>
        </a:p>
      </dgm:t>
    </dgm:pt>
    <dgm:pt modelId="{28A9BF09-B9CE-4109-83AA-51CC1B50989F}">
      <dgm:prSet phldrT="[Tex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Data Warehouse- Fund Request Data </a:t>
          </a:r>
          <a:endParaRPr lang="en-US" sz="1400" dirty="0" smtClean="0">
            <a:solidFill>
              <a:schemeClr val="tx1"/>
            </a:solidFill>
          </a:endParaRPr>
        </a:p>
      </dgm:t>
    </dgm:pt>
    <dgm:pt modelId="{07AE49D4-B0F2-415E-9986-592349BBEF9D}" type="sibTrans" cxnId="{4A393F7E-93CD-4EAB-9B42-09D66056CAD8}">
      <dgm:prSet/>
      <dgm:spPr/>
      <dgm:t>
        <a:bodyPr/>
        <a:lstStyle/>
        <a:p>
          <a:endParaRPr lang="en-US"/>
        </a:p>
      </dgm:t>
    </dgm:pt>
    <dgm:pt modelId="{956CBDDA-8796-46C0-9621-83211EC64825}" type="parTrans" cxnId="{4A393F7E-93CD-4EAB-9B42-09D66056CAD8}">
      <dgm:prSet/>
      <dgm:spPr/>
      <dgm:t>
        <a:bodyPr/>
        <a:lstStyle/>
        <a:p>
          <a:endParaRPr lang="en-US"/>
        </a:p>
      </dgm:t>
    </dgm:pt>
    <dgm:pt modelId="{DF3F96DD-4964-451F-ABDE-54D73999CA93}">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RREM Data</a:t>
          </a:r>
          <a:endParaRPr lang="en-US" sz="1400" b="0" i="0" u="none" dirty="0"/>
        </a:p>
      </dgm:t>
    </dgm:pt>
    <dgm:pt modelId="{4D237BEA-2BA8-483C-883D-D59E83922086}" type="parTrans" cxnId="{2C50B17B-9916-43B5-B5F2-95AFEB05F5AF}">
      <dgm:prSet/>
      <dgm:spPr/>
      <dgm:t>
        <a:bodyPr/>
        <a:lstStyle/>
        <a:p>
          <a:endParaRPr lang="en-US"/>
        </a:p>
      </dgm:t>
    </dgm:pt>
    <dgm:pt modelId="{5DCEB50A-3F4D-4B34-8887-805770994EE4}" type="sibTrans" cxnId="{2C50B17B-9916-43B5-B5F2-95AFEB05F5AF}">
      <dgm:prSet/>
      <dgm:spPr/>
      <dgm:t>
        <a:bodyPr/>
        <a:lstStyle/>
        <a:p>
          <a:endParaRPr lang="en-US"/>
        </a:p>
      </dgm:t>
    </dgm:pt>
    <dgm:pt modelId="{CEFF3F59-FB9C-4708-8EF7-74E4C40AC849}">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LRRP Data</a:t>
          </a:r>
          <a:endParaRPr lang="en-US" sz="1400" b="0" i="0" u="none" dirty="0"/>
        </a:p>
      </dgm:t>
    </dgm:pt>
    <dgm:pt modelId="{B3D70E32-06EC-467A-B9EB-C4E07BFA52BA}" type="parTrans" cxnId="{1CB5D9B2-1466-443C-AF7E-D99A1A57B703}">
      <dgm:prSet/>
      <dgm:spPr/>
      <dgm:t>
        <a:bodyPr/>
        <a:lstStyle/>
        <a:p>
          <a:endParaRPr lang="en-US"/>
        </a:p>
      </dgm:t>
    </dgm:pt>
    <dgm:pt modelId="{42D28C44-07EE-4062-8DE6-020503870418}" type="sibTrans" cxnId="{1CB5D9B2-1466-443C-AF7E-D99A1A57B703}">
      <dgm:prSet/>
      <dgm:spPr/>
      <dgm:t>
        <a:bodyPr/>
        <a:lstStyle/>
        <a:p>
          <a:endParaRPr lang="en-US"/>
        </a:p>
      </dgm:t>
    </dgm:pt>
    <dgm:pt modelId="{B1D149EC-1012-460F-96EA-968ECB74DA37}">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ESGA Data</a:t>
          </a:r>
          <a:endParaRPr lang="en-US" sz="1400" b="0" i="0" u="none" dirty="0"/>
        </a:p>
      </dgm:t>
    </dgm:pt>
    <dgm:pt modelId="{40FD09A4-4E9C-4E4C-8996-55F79383BA8F}" type="parTrans" cxnId="{B7659224-7564-4B25-9455-35BA82FCB9E1}">
      <dgm:prSet/>
      <dgm:spPr/>
      <dgm:t>
        <a:bodyPr/>
        <a:lstStyle/>
        <a:p>
          <a:endParaRPr lang="en-US"/>
        </a:p>
      </dgm:t>
    </dgm:pt>
    <dgm:pt modelId="{BEDEE01E-25C8-4CE7-9E13-A6F1F3990092}" type="sibTrans" cxnId="{B7659224-7564-4B25-9455-35BA82FCB9E1}">
      <dgm:prSet/>
      <dgm:spPr/>
      <dgm:t>
        <a:bodyPr/>
        <a:lstStyle/>
        <a:p>
          <a:endParaRPr lang="en-US"/>
        </a:p>
      </dgm:t>
    </dgm:pt>
    <dgm:pt modelId="{622ACC71-854D-4FCB-AB07-99A1302E2D70}">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LPS Data</a:t>
          </a:r>
          <a:endParaRPr lang="en-US" sz="1400" b="0" i="0" u="none" dirty="0"/>
        </a:p>
      </dgm:t>
    </dgm:pt>
    <dgm:pt modelId="{88A2D3FF-7636-404C-845A-B70B6F7B67E3}" type="parTrans" cxnId="{59A6FCA1-4F9A-4237-B285-681D4FE37CD4}">
      <dgm:prSet/>
      <dgm:spPr/>
      <dgm:t>
        <a:bodyPr/>
        <a:lstStyle/>
        <a:p>
          <a:endParaRPr lang="en-US"/>
        </a:p>
      </dgm:t>
    </dgm:pt>
    <dgm:pt modelId="{2376E0E5-1451-4C31-A303-2F977EFA2C37}" type="sibTrans" cxnId="{59A6FCA1-4F9A-4237-B285-681D4FE37CD4}">
      <dgm:prSet/>
      <dgm:spPr/>
      <dgm:t>
        <a:bodyPr/>
        <a:lstStyle/>
        <a:p>
          <a:endParaRPr lang="en-US"/>
        </a:p>
      </dgm:t>
    </dgm:pt>
    <dgm:pt modelId="{56C578EC-AC74-40A0-8A5E-FEB4EB27B96C}">
      <dgm:prSet phldrT="[Tex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Data Warehouse- </a:t>
          </a:r>
          <a:r>
            <a:rPr lang="en-US" sz="1400" dirty="0" smtClean="0">
              <a:solidFill>
                <a:schemeClr val="tx1"/>
              </a:solidFill>
            </a:rPr>
            <a:t>QPR Data</a:t>
          </a:r>
        </a:p>
      </dgm:t>
    </dgm:pt>
    <dgm:pt modelId="{530ABEF8-7E4B-43EB-AB07-7E3058AC2B49}" type="parTrans" cxnId="{72BBE1D4-B1E2-4632-954C-6EC6ACC559AB}">
      <dgm:prSet/>
      <dgm:spPr/>
      <dgm:t>
        <a:bodyPr/>
        <a:lstStyle/>
        <a:p>
          <a:endParaRPr lang="en-US"/>
        </a:p>
      </dgm:t>
    </dgm:pt>
    <dgm:pt modelId="{6FDEFE14-BEAD-4BBF-9E4D-06124B0E1FC9}" type="sibTrans" cxnId="{72BBE1D4-B1E2-4632-954C-6EC6ACC559AB}">
      <dgm:prSet/>
      <dgm:spPr/>
      <dgm:t>
        <a:bodyPr/>
        <a:lstStyle/>
        <a:p>
          <a:endParaRPr lang="en-US"/>
        </a:p>
      </dgm:t>
    </dgm:pt>
    <dgm:pt modelId="{50B624AB-BFA1-46D3-952D-83E5194BA29A}">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Data Warehouse-  Landlord Incentive Program/ Neighborhood Enhancement Program Data from SAGE</a:t>
          </a:r>
          <a:endParaRPr lang="en-US" sz="1400" b="0" i="0" u="none" dirty="0"/>
        </a:p>
      </dgm:t>
    </dgm:pt>
    <dgm:pt modelId="{16B22D32-6D2E-4D52-8306-EBD4C2AB0420}" type="parTrans" cxnId="{004FA31F-B470-475E-BB75-60A532F80631}">
      <dgm:prSet/>
      <dgm:spPr/>
      <dgm:t>
        <a:bodyPr/>
        <a:lstStyle/>
        <a:p>
          <a:endParaRPr lang="en-US"/>
        </a:p>
      </dgm:t>
    </dgm:pt>
    <dgm:pt modelId="{A88CF40E-07F0-498A-B000-219D65553C24}" type="sibTrans" cxnId="{004FA31F-B470-475E-BB75-60A532F80631}">
      <dgm:prSet/>
      <dgm:spPr/>
      <dgm:t>
        <a:bodyPr/>
        <a:lstStyle/>
        <a:p>
          <a:endParaRPr lang="en-US"/>
        </a:p>
      </dgm:t>
    </dgm:pt>
    <dgm:pt modelId="{AA8A221B-97E2-4ACF-A93D-9DCC1C8D78D7}">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Data Warehouse-  DOB Data (FEMA, NFIP and SBA)</a:t>
          </a:r>
          <a:endParaRPr lang="en-US" sz="1400" b="0" i="0" u="none" dirty="0"/>
        </a:p>
      </dgm:t>
    </dgm:pt>
    <dgm:pt modelId="{DCD44977-605A-4367-8379-CAF51B2517B3}" type="parTrans" cxnId="{8339679C-26C1-49B3-AD08-0B5257E24CAB}">
      <dgm:prSet/>
      <dgm:spPr/>
      <dgm:t>
        <a:bodyPr/>
        <a:lstStyle/>
        <a:p>
          <a:endParaRPr lang="en-US"/>
        </a:p>
      </dgm:t>
    </dgm:pt>
    <dgm:pt modelId="{3202C17F-CB8C-4E4B-B280-D77EF6A27DB7}" type="sibTrans" cxnId="{8339679C-26C1-49B3-AD08-0B5257E24CAB}">
      <dgm:prSet/>
      <dgm:spPr/>
      <dgm:t>
        <a:bodyPr/>
        <a:lstStyle/>
        <a:p>
          <a:endParaRPr lang="en-US"/>
        </a:p>
      </dgm:t>
    </dgm:pt>
    <dgm:pt modelId="{C2AD571F-8672-4E4E-8370-198364C662B4}">
      <dgm:prSet custT="1">
        <dgm:style>
          <a:lnRef idx="2">
            <a:schemeClr val="accent6"/>
          </a:lnRef>
          <a:fillRef idx="1">
            <a:schemeClr val="lt1"/>
          </a:fillRef>
          <a:effectRef idx="0">
            <a:schemeClr val="accent6"/>
          </a:effectRef>
          <a:fontRef idx="minor">
            <a:schemeClr val="dk1"/>
          </a:fontRef>
        </dgm:style>
      </dgm:prSet>
      <dgm:spPr/>
      <dgm:t>
        <a:bodyPr/>
        <a:lstStyle/>
        <a:p>
          <a:pPr rtl="0"/>
          <a:r>
            <a:rPr lang="en-US" sz="1400" b="0" i="0" u="none" dirty="0" smtClean="0"/>
            <a:t>LMI Data</a:t>
          </a:r>
          <a:endParaRPr lang="en-US" sz="1400" b="0" i="0" u="none" dirty="0"/>
        </a:p>
      </dgm:t>
    </dgm:pt>
    <dgm:pt modelId="{A9115038-39A0-41C1-9C38-A1D56F6158FB}" type="parTrans" cxnId="{89570585-B159-420F-93F9-2E6E4577A1F9}">
      <dgm:prSet/>
      <dgm:spPr/>
      <dgm:t>
        <a:bodyPr/>
        <a:lstStyle/>
        <a:p>
          <a:endParaRPr lang="en-US"/>
        </a:p>
      </dgm:t>
    </dgm:pt>
    <dgm:pt modelId="{CA2982EF-0EC1-4F3D-BEF1-9C18594A450D}" type="sibTrans" cxnId="{89570585-B159-420F-93F9-2E6E4577A1F9}">
      <dgm:prSet/>
      <dgm:spPr/>
      <dgm:t>
        <a:bodyPr/>
        <a:lstStyle/>
        <a:p>
          <a:endParaRPr lang="en-US"/>
        </a:p>
      </dgm:t>
    </dgm:pt>
    <dgm:pt modelId="{585066A8-BDA0-46DC-AE00-B2E68227B450}">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solidFill>
                <a:schemeClr val="tx1"/>
              </a:solidFill>
            </a:rPr>
            <a:t>Data migration mapping tool</a:t>
          </a:r>
        </a:p>
      </dgm:t>
    </dgm:pt>
    <dgm:pt modelId="{E847DD75-4B51-4611-A0BC-A8BCD3FDE0F9}" type="parTrans" cxnId="{383CC8CD-B773-45AF-9724-7C138B8584E3}">
      <dgm:prSet/>
      <dgm:spPr/>
      <dgm:t>
        <a:bodyPr/>
        <a:lstStyle/>
        <a:p>
          <a:endParaRPr lang="en-US"/>
        </a:p>
      </dgm:t>
    </dgm:pt>
    <dgm:pt modelId="{C5E370D5-F4A9-4C76-976F-970CA4E850AE}" type="sibTrans" cxnId="{383CC8CD-B773-45AF-9724-7C138B8584E3}">
      <dgm:prSet/>
      <dgm:spPr/>
      <dgm:t>
        <a:bodyPr/>
        <a:lstStyle/>
        <a:p>
          <a:endParaRPr lang="en-US"/>
        </a:p>
      </dgm:t>
    </dgm:pt>
    <dgm:pt modelId="{F4D0E39A-C5FB-4717-BCF6-C1B5179EF090}">
      <dgm:prSet phldrT="[Text]" custT="1">
        <dgm:style>
          <a:lnRef idx="2">
            <a:schemeClr val="accent6"/>
          </a:lnRef>
          <a:fillRef idx="1">
            <a:schemeClr val="lt1"/>
          </a:fillRef>
          <a:effectRef idx="0">
            <a:schemeClr val="accent6"/>
          </a:effectRef>
          <a:fontRef idx="minor">
            <a:schemeClr val="dk1"/>
          </a:fontRef>
        </dgm:style>
      </dgm:prSet>
      <dgm:spPr/>
      <dgm:t>
        <a:bodyPr anchor="t"/>
        <a:lstStyle/>
        <a:p>
          <a:r>
            <a:rPr lang="en-US" sz="1400" dirty="0" smtClean="0">
              <a:solidFill>
                <a:schemeClr val="tx1"/>
              </a:solidFill>
            </a:rPr>
            <a:t>Data staging tools</a:t>
          </a:r>
        </a:p>
      </dgm:t>
    </dgm:pt>
    <dgm:pt modelId="{27B7256E-2AFD-44F2-A563-08E3CB39CD8C}" type="parTrans" cxnId="{BE20B21A-4F21-45DE-947B-DC56748353DC}">
      <dgm:prSet/>
      <dgm:spPr/>
      <dgm:t>
        <a:bodyPr/>
        <a:lstStyle/>
        <a:p>
          <a:endParaRPr lang="en-US"/>
        </a:p>
      </dgm:t>
    </dgm:pt>
    <dgm:pt modelId="{8A82CA80-3048-48EC-A4E2-91B2F53E90DA}" type="sibTrans" cxnId="{BE20B21A-4F21-45DE-947B-DC56748353DC}">
      <dgm:prSet/>
      <dgm:spPr/>
      <dgm:t>
        <a:bodyPr/>
        <a:lstStyle/>
        <a:p>
          <a:endParaRPr lang="en-US"/>
        </a:p>
      </dgm:t>
    </dgm:pt>
    <dgm:pt modelId="{957209AC-D180-4B6B-AF1D-32B784E09A8F}" type="pres">
      <dgm:prSet presAssocID="{BDDBA592-9A1D-4C76-A7B7-C5340719F942}" presName="Name0" presStyleCnt="0">
        <dgm:presLayoutVars>
          <dgm:dir/>
          <dgm:animLvl val="lvl"/>
          <dgm:resizeHandles val="exact"/>
        </dgm:presLayoutVars>
      </dgm:prSet>
      <dgm:spPr/>
      <dgm:t>
        <a:bodyPr/>
        <a:lstStyle/>
        <a:p>
          <a:endParaRPr lang="en-US"/>
        </a:p>
      </dgm:t>
    </dgm:pt>
    <dgm:pt modelId="{8118821E-E311-496A-82F7-0460A324CCF3}" type="pres">
      <dgm:prSet presAssocID="{C4D8D739-67CD-45B5-803E-976FA88B2DB4}" presName="linNode" presStyleCnt="0"/>
      <dgm:spPr/>
    </dgm:pt>
    <dgm:pt modelId="{CBAD1DB5-6A83-4734-9C79-448D2CC5266C}" type="pres">
      <dgm:prSet presAssocID="{C4D8D739-67CD-45B5-803E-976FA88B2DB4}" presName="parentText" presStyleLbl="node1" presStyleIdx="0" presStyleCnt="2" custScaleX="208751" custScaleY="11744" custLinFactNeighborX="-5617" custLinFactNeighborY="-37432">
        <dgm:presLayoutVars>
          <dgm:chMax val="1"/>
          <dgm:bulletEnabled val="1"/>
        </dgm:presLayoutVars>
      </dgm:prSet>
      <dgm:spPr/>
      <dgm:t>
        <a:bodyPr/>
        <a:lstStyle/>
        <a:p>
          <a:endParaRPr lang="en-US"/>
        </a:p>
      </dgm:t>
    </dgm:pt>
    <dgm:pt modelId="{A7CB033A-ABC7-425D-976A-F252D2BF33B6}" type="pres">
      <dgm:prSet presAssocID="{C4D8D739-67CD-45B5-803E-976FA88B2DB4}" presName="descendantText" presStyleLbl="alignAccFollowNode1" presStyleIdx="0" presStyleCnt="2" custScaleX="207337" custScaleY="58390" custLinFactNeighborX="-7184">
        <dgm:presLayoutVars>
          <dgm:bulletEnabled val="1"/>
        </dgm:presLayoutVars>
      </dgm:prSet>
      <dgm:spPr/>
      <dgm:t>
        <a:bodyPr/>
        <a:lstStyle/>
        <a:p>
          <a:endParaRPr lang="en-US"/>
        </a:p>
      </dgm:t>
    </dgm:pt>
    <dgm:pt modelId="{D5F354BF-99F3-402E-BC54-C1BE1BB87CFC}" type="pres">
      <dgm:prSet presAssocID="{13729581-1964-42D8-AC77-43933D5E05E2}" presName="sp" presStyleCnt="0"/>
      <dgm:spPr/>
    </dgm:pt>
    <dgm:pt modelId="{2CB3BD0B-E3A0-414D-A107-AAB1D4AFBFCA}" type="pres">
      <dgm:prSet presAssocID="{1A6C2F2E-CC91-4926-A4D9-4F65B1C9FF14}" presName="linNode" presStyleCnt="0"/>
      <dgm:spPr/>
    </dgm:pt>
    <dgm:pt modelId="{676FEDAF-1AB3-4DAA-9CA1-FEB875692A47}" type="pres">
      <dgm:prSet presAssocID="{1A6C2F2E-CC91-4926-A4D9-4F65B1C9FF14}" presName="parentText" presStyleLbl="node1" presStyleIdx="1" presStyleCnt="2" custScaleX="204798" custScaleY="14050" custLinFactNeighborX="-41" custLinFactNeighborY="-32960">
        <dgm:presLayoutVars>
          <dgm:chMax val="1"/>
          <dgm:bulletEnabled val="1"/>
        </dgm:presLayoutVars>
      </dgm:prSet>
      <dgm:spPr/>
      <dgm:t>
        <a:bodyPr/>
        <a:lstStyle/>
        <a:p>
          <a:endParaRPr lang="en-US"/>
        </a:p>
      </dgm:t>
    </dgm:pt>
    <dgm:pt modelId="{9044E952-0E7A-462E-8E7A-B01B8F6393BE}" type="pres">
      <dgm:prSet presAssocID="{1A6C2F2E-CC91-4926-A4D9-4F65B1C9FF14}" presName="descendantText" presStyleLbl="alignAccFollowNode1" presStyleIdx="1" presStyleCnt="2" custScaleX="197525" custLinFactNeighborX="-9515" custLinFactNeighborY="-1857">
        <dgm:presLayoutVars>
          <dgm:bulletEnabled val="1"/>
        </dgm:presLayoutVars>
      </dgm:prSet>
      <dgm:spPr/>
      <dgm:t>
        <a:bodyPr/>
        <a:lstStyle/>
        <a:p>
          <a:endParaRPr lang="en-US"/>
        </a:p>
      </dgm:t>
    </dgm:pt>
  </dgm:ptLst>
  <dgm:cxnLst>
    <dgm:cxn modelId="{8339679C-26C1-49B3-AD08-0B5257E24CAB}" srcId="{1A6C2F2E-CC91-4926-A4D9-4F65B1C9FF14}" destId="{AA8A221B-97E2-4ACF-A93D-9DCC1C8D78D7}" srcOrd="8" destOrd="0" parTransId="{DCD44977-605A-4367-8379-CAF51B2517B3}" sibTransId="{3202C17F-CB8C-4E4B-B280-D77EF6A27DB7}"/>
    <dgm:cxn modelId="{7BC6D8A8-44A3-457A-B131-3775FAC8CEB6}" type="presOf" srcId="{C4D8D739-67CD-45B5-803E-976FA88B2DB4}" destId="{CBAD1DB5-6A83-4734-9C79-448D2CC5266C}" srcOrd="0" destOrd="0" presId="urn:microsoft.com/office/officeart/2005/8/layout/vList5"/>
    <dgm:cxn modelId="{2B92B8ED-5F01-4B53-B790-6BAE5ACF70F3}" type="presOf" srcId="{C2AD571F-8672-4E4E-8370-198364C662B4}" destId="{9044E952-0E7A-462E-8E7A-B01B8F6393BE}" srcOrd="0" destOrd="9" presId="urn:microsoft.com/office/officeart/2005/8/layout/vList5"/>
    <dgm:cxn modelId="{5B5D92A9-193A-487D-A83B-FC399A54B567}" type="presOf" srcId="{AA8A221B-97E2-4ACF-A93D-9DCC1C8D78D7}" destId="{9044E952-0E7A-462E-8E7A-B01B8F6393BE}" srcOrd="0" destOrd="13" presId="urn:microsoft.com/office/officeart/2005/8/layout/vList5"/>
    <dgm:cxn modelId="{B38F3F79-0F40-4D6F-BAB4-F63A4B662A02}" srcId="{4B3329A0-AC54-406B-8073-B9F76D264A6E}" destId="{3233BAB7-1560-477A-B284-CF57CBA86289}" srcOrd="3" destOrd="0" parTransId="{04077C5F-7453-4459-8760-3E76D68AB0BB}" sibTransId="{2ECAF316-F1DB-4A4F-8D98-D1340F2A7CBF}"/>
    <dgm:cxn modelId="{3542035B-B070-438C-8CE4-B44C5813BAD9}" type="presOf" srcId="{56C578EC-AC74-40A0-8A5E-FEB4EB27B96C}" destId="{9044E952-0E7A-462E-8E7A-B01B8F6393BE}" srcOrd="0" destOrd="4" presId="urn:microsoft.com/office/officeart/2005/8/layout/vList5"/>
    <dgm:cxn modelId="{18A918CE-6C48-472A-B84F-D3EC60D3332D}" srcId="{BDDBA592-9A1D-4C76-A7B7-C5340719F942}" destId="{C4D8D739-67CD-45B5-803E-976FA88B2DB4}" srcOrd="0" destOrd="0" parTransId="{437337E1-8E9D-4CC5-8DED-83ACBA2DF1C3}" sibTransId="{13729581-1964-42D8-AC77-43933D5E05E2}"/>
    <dgm:cxn modelId="{4D4A9588-FE69-42F0-9889-641F5B93F79F}" type="presOf" srcId="{DD428414-9CAB-45FE-8FF2-F80B8934CE45}" destId="{A7CB033A-ABC7-425D-976A-F252D2BF33B6}" srcOrd="0" destOrd="6" presId="urn:microsoft.com/office/officeart/2005/8/layout/vList5"/>
    <dgm:cxn modelId="{B4808DF1-5B66-4F48-B54B-26BD70D95694}" srcId="{1A6C2F2E-CC91-4926-A4D9-4F65B1C9FF14}" destId="{989FF17A-47CD-4ABB-AB03-4DEF74C6C6D3}" srcOrd="2" destOrd="0" parTransId="{2695BD47-AC8F-440C-A5CC-89C9F897C262}" sibTransId="{6CA4CEDF-7C05-42F4-9332-AAC40A632AC8}"/>
    <dgm:cxn modelId="{2C50B17B-9916-43B5-B5F2-95AFEB05F5AF}" srcId="{C24F23E1-9E1D-44E1-9927-C0CCF8781F74}" destId="{DF3F96DD-4964-451F-ABDE-54D73999CA93}" srcOrd="0" destOrd="0" parTransId="{4D237BEA-2BA8-483C-883D-D59E83922086}" sibTransId="{5DCEB50A-3F4D-4B34-8887-805770994EE4}"/>
    <dgm:cxn modelId="{EBAFC71A-615F-4F51-95B3-9FA7ECC78F2F}" type="presOf" srcId="{50B624AB-BFA1-46D3-952D-83E5194BA29A}" destId="{9044E952-0E7A-462E-8E7A-B01B8F6393BE}" srcOrd="0" destOrd="12" presId="urn:microsoft.com/office/officeart/2005/8/layout/vList5"/>
    <dgm:cxn modelId="{72BBE1D4-B1E2-4632-954C-6EC6ACC559AB}" srcId="{1A6C2F2E-CC91-4926-A4D9-4F65B1C9FF14}" destId="{56C578EC-AC74-40A0-8A5E-FEB4EB27B96C}" srcOrd="4" destOrd="0" parTransId="{530ABEF8-7E4B-43EB-AB07-7E3058AC2B49}" sibTransId="{6FDEFE14-BEAD-4BBF-9E4D-06124B0E1FC9}"/>
    <dgm:cxn modelId="{383CC8CD-B773-45AF-9724-7C138B8584E3}" srcId="{1A6C2F2E-CC91-4926-A4D9-4F65B1C9FF14}" destId="{585066A8-BDA0-46DC-AE00-B2E68227B450}" srcOrd="0" destOrd="0" parTransId="{E847DD75-4B51-4611-A0BC-A8BCD3FDE0F9}" sibTransId="{C5E370D5-F4A9-4C76-976F-970CA4E850AE}"/>
    <dgm:cxn modelId="{C53D9E50-E94C-48A1-8543-E635349CA439}" type="presOf" srcId="{61B62542-D397-408C-BE5E-F66C18667B52}" destId="{A7CB033A-ABC7-425D-976A-F252D2BF33B6}" srcOrd="0" destOrd="4" presId="urn:microsoft.com/office/officeart/2005/8/layout/vList5"/>
    <dgm:cxn modelId="{6BCC1339-3077-4972-92E4-132FF59D3136}" type="presOf" srcId="{4B3329A0-AC54-406B-8073-B9F76D264A6E}" destId="{A7CB033A-ABC7-425D-976A-F252D2BF33B6}" srcOrd="0" destOrd="1" presId="urn:microsoft.com/office/officeart/2005/8/layout/vList5"/>
    <dgm:cxn modelId="{9E23CA67-B515-4487-B1E2-D92C61211E2F}" type="presOf" srcId="{BDDBA592-9A1D-4C76-A7B7-C5340719F942}" destId="{957209AC-D180-4B6B-AF1D-32B784E09A8F}" srcOrd="0" destOrd="0" presId="urn:microsoft.com/office/officeart/2005/8/layout/vList5"/>
    <dgm:cxn modelId="{A8716F96-58AB-4FCB-871D-AB563351C9B2}" type="presOf" srcId="{2E047F6E-98CE-40F0-AAA8-B03B961744B8}" destId="{A7CB033A-ABC7-425D-976A-F252D2BF33B6}" srcOrd="0" destOrd="0" presId="urn:microsoft.com/office/officeart/2005/8/layout/vList5"/>
    <dgm:cxn modelId="{654B33C7-10C9-4C55-AB4C-9BC88DFF0D9C}" srcId="{4B3329A0-AC54-406B-8073-B9F76D264A6E}" destId="{53994164-D821-4506-8B02-1F7CF6432A8A}" srcOrd="0" destOrd="0" parTransId="{855DAA22-9BA6-46B3-96D6-EC6ED16D7076}" sibTransId="{0AFD6193-7235-4F9F-9E9D-6A475A3BCB60}"/>
    <dgm:cxn modelId="{F60CADDE-122E-48D5-B765-6D437E148391}" type="presOf" srcId="{3233BAB7-1560-477A-B284-CF57CBA86289}" destId="{A7CB033A-ABC7-425D-976A-F252D2BF33B6}" srcOrd="0" destOrd="5" presId="urn:microsoft.com/office/officeart/2005/8/layout/vList5"/>
    <dgm:cxn modelId="{1F6DCBB3-0675-427F-BB22-62D4EA9F76C5}" type="presOf" srcId="{53994164-D821-4506-8B02-1F7CF6432A8A}" destId="{A7CB033A-ABC7-425D-976A-F252D2BF33B6}" srcOrd="0" destOrd="2" presId="urn:microsoft.com/office/officeart/2005/8/layout/vList5"/>
    <dgm:cxn modelId="{F3132769-12E2-44B2-9E29-64DE588DC70A}" type="presOf" srcId="{9D2324A5-0693-464D-94BE-58214DECEF90}" destId="{A7CB033A-ABC7-425D-976A-F252D2BF33B6}" srcOrd="0" destOrd="7" presId="urn:microsoft.com/office/officeart/2005/8/layout/vList5"/>
    <dgm:cxn modelId="{CFF17D1F-6FAB-4614-9467-8501655E3035}" srcId="{C4D8D739-67CD-45B5-803E-976FA88B2DB4}" destId="{9D2324A5-0693-464D-94BE-58214DECEF90}" srcOrd="2" destOrd="0" parTransId="{2E7F772E-73F4-4B85-B397-84FCE3533588}" sibTransId="{F8F385D3-95E9-4AA3-AF73-A9CAD097BD09}"/>
    <dgm:cxn modelId="{85224AB4-39B7-421F-850B-91704889854A}" type="presOf" srcId="{9064E4C0-928B-4D8D-8467-889F12E144FE}" destId="{9044E952-0E7A-462E-8E7A-B01B8F6393BE}" srcOrd="0" destOrd="5" presId="urn:microsoft.com/office/officeart/2005/8/layout/vList5"/>
    <dgm:cxn modelId="{436F540A-47F5-42AF-BE3E-F002FDB1AEA6}" srcId="{C4D8D739-67CD-45B5-803E-976FA88B2DB4}" destId="{2E047F6E-98CE-40F0-AAA8-B03B961744B8}" srcOrd="0" destOrd="0" parTransId="{5703670F-1E1A-4556-BB42-9516C6A995BB}" sibTransId="{A96FC4A6-3B64-49F9-88AC-DEC8F70C3534}"/>
    <dgm:cxn modelId="{1CB5D9B2-1466-443C-AF7E-D99A1A57B703}" srcId="{C24F23E1-9E1D-44E1-9927-C0CCF8781F74}" destId="{CEFF3F59-FB9C-4708-8EF7-74E4C40AC849}" srcOrd="1" destOrd="0" parTransId="{B3D70E32-06EC-467A-B9EB-C4E07BFA52BA}" sibTransId="{42D28C44-07EE-4062-8DE6-020503870418}"/>
    <dgm:cxn modelId="{89570585-B159-420F-93F9-2E6E4577A1F9}" srcId="{C24F23E1-9E1D-44E1-9927-C0CCF8781F74}" destId="{C2AD571F-8672-4E4E-8370-198364C662B4}" srcOrd="2" destOrd="0" parTransId="{A9115038-39A0-41C1-9C38-A1D56F6158FB}" sibTransId="{CA2982EF-0EC1-4F3D-BEF1-9C18594A450D}"/>
    <dgm:cxn modelId="{004FA31F-B470-475E-BB75-60A532F80631}" srcId="{1A6C2F2E-CC91-4926-A4D9-4F65B1C9FF14}" destId="{50B624AB-BFA1-46D3-952D-83E5194BA29A}" srcOrd="7" destOrd="0" parTransId="{16B22D32-6D2E-4D52-8306-EBD4C2AB0420}" sibTransId="{A88CF40E-07F0-498A-B000-219D65553C24}"/>
    <dgm:cxn modelId="{8FDB9FE0-86EA-43FF-9902-42EE9F9B9EE5}" type="presOf" srcId="{F4D0E39A-C5FB-4717-BCF6-C1B5179EF090}" destId="{9044E952-0E7A-462E-8E7A-B01B8F6393BE}" srcOrd="0" destOrd="1" presId="urn:microsoft.com/office/officeart/2005/8/layout/vList5"/>
    <dgm:cxn modelId="{48213CD3-F603-4B37-A8BA-E95E6EB79C11}" type="presOf" srcId="{585066A8-BDA0-46DC-AE00-B2E68227B450}" destId="{9044E952-0E7A-462E-8E7A-B01B8F6393BE}" srcOrd="0" destOrd="0" presId="urn:microsoft.com/office/officeart/2005/8/layout/vList5"/>
    <dgm:cxn modelId="{037F09A4-20B7-4426-9823-3EF34E9B0055}" type="presOf" srcId="{C24F23E1-9E1D-44E1-9927-C0CCF8781F74}" destId="{9044E952-0E7A-462E-8E7A-B01B8F6393BE}" srcOrd="0" destOrd="6" presId="urn:microsoft.com/office/officeart/2005/8/layout/vList5"/>
    <dgm:cxn modelId="{7699BD12-12D9-490D-B454-DF3BB4094E32}" type="presOf" srcId="{622ACC71-854D-4FCB-AB07-99A1302E2D70}" destId="{9044E952-0E7A-462E-8E7A-B01B8F6393BE}" srcOrd="0" destOrd="11" presId="urn:microsoft.com/office/officeart/2005/8/layout/vList5"/>
    <dgm:cxn modelId="{59A6FCA1-4F9A-4237-B285-681D4FE37CD4}" srcId="{C24F23E1-9E1D-44E1-9927-C0CCF8781F74}" destId="{622ACC71-854D-4FCB-AB07-99A1302E2D70}" srcOrd="4" destOrd="0" parTransId="{88A2D3FF-7636-404C-845A-B70B6F7B67E3}" sibTransId="{2376E0E5-1451-4C31-A303-2F977EFA2C37}"/>
    <dgm:cxn modelId="{11D5286C-32B3-4468-99C1-6CEDAF206B33}" srcId="{1A6C2F2E-CC91-4926-A4D9-4F65B1C9FF14}" destId="{C24F23E1-9E1D-44E1-9927-C0CCF8781F74}" srcOrd="6" destOrd="0" parTransId="{FC9C98B1-1DC1-4BE6-9DDB-AC3FCBDF8C20}" sibTransId="{8925D75A-2C48-450F-A5E3-43D16CBBEE28}"/>
    <dgm:cxn modelId="{F4FEFCD4-2433-498D-9967-8883DFC0C030}" srcId="{4B3329A0-AC54-406B-8073-B9F76D264A6E}" destId="{DD428414-9CAB-45FE-8FF2-F80B8934CE45}" srcOrd="4" destOrd="0" parTransId="{A88F22C9-24C5-4573-AC9E-FFF28638A1C5}" sibTransId="{C1B067D7-BBA2-4849-AF30-A0263BC80934}"/>
    <dgm:cxn modelId="{6FABEE2E-62FE-4FC9-A172-EBE3D56F5C67}" type="presOf" srcId="{B1D149EC-1012-460F-96EA-968ECB74DA37}" destId="{9044E952-0E7A-462E-8E7A-B01B8F6393BE}" srcOrd="0" destOrd="10" presId="urn:microsoft.com/office/officeart/2005/8/layout/vList5"/>
    <dgm:cxn modelId="{A4732FAA-CE3E-4601-9242-5FF6285BB7D2}" type="presOf" srcId="{989FF17A-47CD-4ABB-AB03-4DEF74C6C6D3}" destId="{9044E952-0E7A-462E-8E7A-B01B8F6393BE}" srcOrd="0" destOrd="2" presId="urn:microsoft.com/office/officeart/2005/8/layout/vList5"/>
    <dgm:cxn modelId="{B7659224-7564-4B25-9455-35BA82FCB9E1}" srcId="{C24F23E1-9E1D-44E1-9927-C0CCF8781F74}" destId="{B1D149EC-1012-460F-96EA-968ECB74DA37}" srcOrd="3" destOrd="0" parTransId="{40FD09A4-4E9C-4E4C-8996-55F79383BA8F}" sibTransId="{BEDEE01E-25C8-4CE7-9E13-A6F1F3990092}"/>
    <dgm:cxn modelId="{62DBA377-6940-4932-A0E9-1B3A18E42564}" srcId="{BDDBA592-9A1D-4C76-A7B7-C5340719F942}" destId="{1A6C2F2E-CC91-4926-A4D9-4F65B1C9FF14}" srcOrd="1" destOrd="0" parTransId="{BB9F9EF9-3A2B-49D4-9F0F-7867C9B1CE6A}" sibTransId="{A1E89037-3BF5-4885-9480-87DBB58CD4D9}"/>
    <dgm:cxn modelId="{BE20B21A-4F21-45DE-947B-DC56748353DC}" srcId="{1A6C2F2E-CC91-4926-A4D9-4F65B1C9FF14}" destId="{F4D0E39A-C5FB-4717-BCF6-C1B5179EF090}" srcOrd="1" destOrd="0" parTransId="{27B7256E-2AFD-44F2-A563-08E3CB39CD8C}" sibTransId="{8A82CA80-3048-48EC-A4E2-91B2F53E90DA}"/>
    <dgm:cxn modelId="{4A393F7E-93CD-4EAB-9B42-09D66056CAD8}" srcId="{1A6C2F2E-CC91-4926-A4D9-4F65B1C9FF14}" destId="{28A9BF09-B9CE-4109-83AA-51CC1B50989F}" srcOrd="3" destOrd="0" parTransId="{956CBDDA-8796-46C0-9621-83211EC64825}" sibTransId="{07AE49D4-B0F2-415E-9986-592349BBEF9D}"/>
    <dgm:cxn modelId="{027D2C12-91E4-4578-BEF5-207BF65A4DB5}" type="presOf" srcId="{CEFF3F59-FB9C-4708-8EF7-74E4C40AC849}" destId="{9044E952-0E7A-462E-8E7A-B01B8F6393BE}" srcOrd="0" destOrd="8" presId="urn:microsoft.com/office/officeart/2005/8/layout/vList5"/>
    <dgm:cxn modelId="{A6397B16-5357-4A65-8FE1-D42C2A9D8B8A}" srcId="{1A6C2F2E-CC91-4926-A4D9-4F65B1C9FF14}" destId="{9064E4C0-928B-4D8D-8467-889F12E144FE}" srcOrd="5" destOrd="0" parTransId="{6737F600-24F9-4F78-9051-1647F825D564}" sibTransId="{C0001D55-EC09-41DC-BE50-5494B9911218}"/>
    <dgm:cxn modelId="{A447D84A-1E60-406E-BD98-5F04A04D2FDE}" type="presOf" srcId="{1A6C2F2E-CC91-4926-A4D9-4F65B1C9FF14}" destId="{676FEDAF-1AB3-4DAA-9CA1-FEB875692A47}" srcOrd="0" destOrd="0" presId="urn:microsoft.com/office/officeart/2005/8/layout/vList5"/>
    <dgm:cxn modelId="{375E20B9-E0AE-4DB3-8BC3-593EC7749AD5}" type="presOf" srcId="{96B05BDB-514E-4609-A067-B2DB80E1936C}" destId="{A7CB033A-ABC7-425D-976A-F252D2BF33B6}" srcOrd="0" destOrd="3" presId="urn:microsoft.com/office/officeart/2005/8/layout/vList5"/>
    <dgm:cxn modelId="{E8025EA8-3322-44A6-A1CC-E25D5113BD77}" type="presOf" srcId="{DF3F96DD-4964-451F-ABDE-54D73999CA93}" destId="{9044E952-0E7A-462E-8E7A-B01B8F6393BE}" srcOrd="0" destOrd="7" presId="urn:microsoft.com/office/officeart/2005/8/layout/vList5"/>
    <dgm:cxn modelId="{98706F80-2640-4B92-A79A-AA5398BAAE69}" srcId="{4B3329A0-AC54-406B-8073-B9F76D264A6E}" destId="{61B62542-D397-408C-BE5E-F66C18667B52}" srcOrd="2" destOrd="0" parTransId="{3BC989BE-E676-42B3-9797-B0A888C9CA14}" sibTransId="{7090BDED-F22B-43F1-AD5E-B69B75B22AE8}"/>
    <dgm:cxn modelId="{CD0CC99E-418F-4DF5-8D47-5B156E76BC76}" srcId="{C4D8D739-67CD-45B5-803E-976FA88B2DB4}" destId="{4B3329A0-AC54-406B-8073-B9F76D264A6E}" srcOrd="1" destOrd="0" parTransId="{DA1EAED0-3AC3-4E92-A2AC-CFA3C7D8E409}" sibTransId="{45D1B40A-14D3-43A8-ADCA-E7E7A28672A0}"/>
    <dgm:cxn modelId="{EE93D55D-44CC-42DD-B72F-56C5BD75968C}" type="presOf" srcId="{28A9BF09-B9CE-4109-83AA-51CC1B50989F}" destId="{9044E952-0E7A-462E-8E7A-B01B8F6393BE}" srcOrd="0" destOrd="3" presId="urn:microsoft.com/office/officeart/2005/8/layout/vList5"/>
    <dgm:cxn modelId="{291C71CB-9E2B-462E-919D-F9F776F16B05}" srcId="{4B3329A0-AC54-406B-8073-B9F76D264A6E}" destId="{96B05BDB-514E-4609-A067-B2DB80E1936C}" srcOrd="1" destOrd="0" parTransId="{E4E9F7D3-F600-4565-AE1D-C19AD8193206}" sibTransId="{0F27B3D5-7A0B-4122-8F79-382EC307FD5C}"/>
    <dgm:cxn modelId="{24828205-3E6C-4F4E-B888-48A390024F06}" type="presParOf" srcId="{957209AC-D180-4B6B-AF1D-32B784E09A8F}" destId="{8118821E-E311-496A-82F7-0460A324CCF3}" srcOrd="0" destOrd="0" presId="urn:microsoft.com/office/officeart/2005/8/layout/vList5"/>
    <dgm:cxn modelId="{7DFAD3E5-72A2-40A4-A44F-40953AA7AE29}" type="presParOf" srcId="{8118821E-E311-496A-82F7-0460A324CCF3}" destId="{CBAD1DB5-6A83-4734-9C79-448D2CC5266C}" srcOrd="0" destOrd="0" presId="urn:microsoft.com/office/officeart/2005/8/layout/vList5"/>
    <dgm:cxn modelId="{FC73CE79-00AB-471C-8440-A420D308FE74}" type="presParOf" srcId="{8118821E-E311-496A-82F7-0460A324CCF3}" destId="{A7CB033A-ABC7-425D-976A-F252D2BF33B6}" srcOrd="1" destOrd="0" presId="urn:microsoft.com/office/officeart/2005/8/layout/vList5"/>
    <dgm:cxn modelId="{E66211E3-1FC1-464B-9823-9B89F3DEDC8E}" type="presParOf" srcId="{957209AC-D180-4B6B-AF1D-32B784E09A8F}" destId="{D5F354BF-99F3-402E-BC54-C1BE1BB87CFC}" srcOrd="1" destOrd="0" presId="urn:microsoft.com/office/officeart/2005/8/layout/vList5"/>
    <dgm:cxn modelId="{6A86D4E7-3921-4D92-AB61-0116A20B8720}" type="presParOf" srcId="{957209AC-D180-4B6B-AF1D-32B784E09A8F}" destId="{2CB3BD0B-E3A0-414D-A107-AAB1D4AFBFCA}" srcOrd="2" destOrd="0" presId="urn:microsoft.com/office/officeart/2005/8/layout/vList5"/>
    <dgm:cxn modelId="{A18AAD25-E316-41A1-A4AE-70735FF3EAE2}" type="presParOf" srcId="{2CB3BD0B-E3A0-414D-A107-AAB1D4AFBFCA}" destId="{676FEDAF-1AB3-4DAA-9CA1-FEB875692A47}" srcOrd="0" destOrd="0" presId="urn:microsoft.com/office/officeart/2005/8/layout/vList5"/>
    <dgm:cxn modelId="{658C8F91-C693-4529-949A-5FF587BC289C}" type="presParOf" srcId="{2CB3BD0B-E3A0-414D-A107-AAB1D4AFBFCA}" destId="{9044E952-0E7A-462E-8E7A-B01B8F6393B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4F052EC-83EC-4472-A030-FBC0131707EA}"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8162BABB-7519-4A47-9B02-C9B2E00442C8}">
      <dgm:prSet phldrT="[Text]"/>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dirty="0" smtClean="0"/>
            <a:t>Reviewer 2</a:t>
          </a:r>
          <a:endParaRPr lang="en-US" dirty="0"/>
        </a:p>
      </dgm:t>
    </dgm:pt>
    <dgm:pt modelId="{DA4C5831-8114-41EE-8B58-D8FB02E9D05A}" type="parTrans" cxnId="{49B10B20-700F-4845-AA11-F0C217B9645E}">
      <dgm:prSet/>
      <dgm:spPr/>
      <dgm:t>
        <a:bodyPr/>
        <a:lstStyle/>
        <a:p>
          <a:endParaRPr lang="en-US"/>
        </a:p>
      </dgm:t>
    </dgm:pt>
    <dgm:pt modelId="{01FD73BE-2EA7-4017-8F47-E97D8EA90885}" type="sibTrans" cxnId="{49B10B20-700F-4845-AA11-F0C217B9645E}">
      <dgm:prSet/>
      <dgm:spPr/>
      <dgm:t>
        <a:bodyPr/>
        <a:lstStyle/>
        <a:p>
          <a:endParaRPr lang="en-US"/>
        </a:p>
      </dgm:t>
    </dgm:pt>
    <dgm:pt modelId="{328A5D6C-4925-4328-B844-6B56DEA988C3}">
      <dgm:prSet phldrT="[Text]"/>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dirty="0" smtClean="0"/>
            <a:t>Admin Review</a:t>
          </a:r>
          <a:endParaRPr lang="en-US" dirty="0"/>
        </a:p>
      </dgm:t>
    </dgm:pt>
    <dgm:pt modelId="{81BB8FEB-8ACF-4E29-B7C8-21110F8ADBCC}" type="parTrans" cxnId="{47011177-08F6-426C-B39C-8A373548AE87}">
      <dgm:prSet/>
      <dgm:spPr/>
      <dgm:t>
        <a:bodyPr/>
        <a:lstStyle/>
        <a:p>
          <a:endParaRPr lang="en-US"/>
        </a:p>
      </dgm:t>
    </dgm:pt>
    <dgm:pt modelId="{B099272F-5077-43A3-A20C-A4FB279BB0E4}" type="sibTrans" cxnId="{47011177-08F6-426C-B39C-8A373548AE87}">
      <dgm:prSet/>
      <dgm:spPr/>
      <dgm:t>
        <a:bodyPr/>
        <a:lstStyle/>
        <a:p>
          <a:endParaRPr lang="en-US"/>
        </a:p>
      </dgm:t>
    </dgm:pt>
    <dgm:pt modelId="{141DD798-B515-424B-83D6-08767E99D046}">
      <dgm:prSet phldrT="[Text]"/>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dirty="0" smtClean="0"/>
            <a:t>Policy Author</a:t>
          </a:r>
          <a:endParaRPr lang="en-US" dirty="0"/>
        </a:p>
      </dgm:t>
    </dgm:pt>
    <dgm:pt modelId="{40F846EB-0A8E-4FE2-B1B3-EDCEDA0920FE}" type="parTrans" cxnId="{6987A297-2E27-4684-8B4B-50F8A46F76D0}">
      <dgm:prSet/>
      <dgm:spPr/>
      <dgm:t>
        <a:bodyPr/>
        <a:lstStyle/>
        <a:p>
          <a:endParaRPr lang="en-US"/>
        </a:p>
      </dgm:t>
    </dgm:pt>
    <dgm:pt modelId="{A87F2746-6DFC-4E29-B3DA-0AB5272B4FA4}" type="sibTrans" cxnId="{6987A297-2E27-4684-8B4B-50F8A46F76D0}">
      <dgm:prSet/>
      <dgm:spPr/>
      <dgm:t>
        <a:bodyPr/>
        <a:lstStyle/>
        <a:p>
          <a:endParaRPr lang="en-US"/>
        </a:p>
      </dgm:t>
    </dgm:pt>
    <dgm:pt modelId="{38B3E35B-BDCB-46DA-A3CC-F6E793144981}">
      <dgm:prSet phldrT="[Text]"/>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dirty="0" smtClean="0"/>
            <a:t>Reviewer 1</a:t>
          </a:r>
          <a:endParaRPr lang="en-US" dirty="0"/>
        </a:p>
      </dgm:t>
    </dgm:pt>
    <dgm:pt modelId="{AF180DE3-23CC-467F-B5DF-238B8C2853D7}" type="parTrans" cxnId="{23576CD6-A034-41FD-8FB4-05641DF1DD2C}">
      <dgm:prSet/>
      <dgm:spPr/>
      <dgm:t>
        <a:bodyPr/>
        <a:lstStyle/>
        <a:p>
          <a:endParaRPr lang="en-US"/>
        </a:p>
      </dgm:t>
    </dgm:pt>
    <dgm:pt modelId="{805E9E5E-D26C-499C-B614-549D45E92DD5}" type="sibTrans" cxnId="{23576CD6-A034-41FD-8FB4-05641DF1DD2C}">
      <dgm:prSet/>
      <dgm:spPr/>
      <dgm:t>
        <a:bodyPr/>
        <a:lstStyle/>
        <a:p>
          <a:endParaRPr lang="en-US"/>
        </a:p>
      </dgm:t>
    </dgm:pt>
    <dgm:pt modelId="{DC8C4534-21C6-4330-A573-7F2671AB2EBA}">
      <dgm:prSet phldrT="[Text]"/>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dirty="0" smtClean="0"/>
            <a:t>Reviewer 3</a:t>
          </a:r>
          <a:endParaRPr lang="en-US" dirty="0"/>
        </a:p>
      </dgm:t>
    </dgm:pt>
    <dgm:pt modelId="{142B4B96-DDA3-49B0-9B46-5363C4B9E574}" type="parTrans" cxnId="{66E01D94-F36D-427D-811F-7CEE103290C9}">
      <dgm:prSet/>
      <dgm:spPr/>
      <dgm:t>
        <a:bodyPr/>
        <a:lstStyle/>
        <a:p>
          <a:endParaRPr lang="en-US"/>
        </a:p>
      </dgm:t>
    </dgm:pt>
    <dgm:pt modelId="{E891E811-83DB-4833-A438-11E340986AE2}" type="sibTrans" cxnId="{66E01D94-F36D-427D-811F-7CEE103290C9}">
      <dgm:prSet/>
      <dgm:spPr/>
      <dgm:t>
        <a:bodyPr/>
        <a:lstStyle/>
        <a:p>
          <a:endParaRPr lang="en-US"/>
        </a:p>
      </dgm:t>
    </dgm:pt>
    <dgm:pt modelId="{D8627EA6-3401-46CD-BDC1-D94437EA9C89}">
      <dgm:prSet phldrT="[Text]"/>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dirty="0" smtClean="0"/>
            <a:t>Reviewer 4</a:t>
          </a:r>
          <a:endParaRPr lang="en-US" dirty="0"/>
        </a:p>
      </dgm:t>
    </dgm:pt>
    <dgm:pt modelId="{A3187363-8F55-4841-9974-BC681073B9BF}" type="parTrans" cxnId="{231068AB-5240-4F3F-97E3-E465E21E991C}">
      <dgm:prSet/>
      <dgm:spPr/>
      <dgm:t>
        <a:bodyPr/>
        <a:lstStyle/>
        <a:p>
          <a:endParaRPr lang="en-US"/>
        </a:p>
      </dgm:t>
    </dgm:pt>
    <dgm:pt modelId="{735731A2-6EA9-41C4-8274-7A513131AAC4}" type="sibTrans" cxnId="{231068AB-5240-4F3F-97E3-E465E21E991C}">
      <dgm:prSet/>
      <dgm:spPr/>
      <dgm:t>
        <a:bodyPr/>
        <a:lstStyle/>
        <a:p>
          <a:endParaRPr lang="en-US"/>
        </a:p>
      </dgm:t>
    </dgm:pt>
    <dgm:pt modelId="{02AA788B-03A7-4B57-B6F0-104A99FF0187}" type="pres">
      <dgm:prSet presAssocID="{04F052EC-83EC-4472-A030-FBC0131707EA}" presName="Name0" presStyleCnt="0">
        <dgm:presLayoutVars>
          <dgm:dir/>
          <dgm:animLvl val="lvl"/>
          <dgm:resizeHandles val="exact"/>
        </dgm:presLayoutVars>
      </dgm:prSet>
      <dgm:spPr/>
      <dgm:t>
        <a:bodyPr/>
        <a:lstStyle/>
        <a:p>
          <a:endParaRPr lang="en-US"/>
        </a:p>
      </dgm:t>
    </dgm:pt>
    <dgm:pt modelId="{4A2B818A-98BD-42EE-B33D-E85F986CB897}" type="pres">
      <dgm:prSet presAssocID="{328A5D6C-4925-4328-B844-6B56DEA988C3}" presName="boxAndChildren" presStyleCnt="0"/>
      <dgm:spPr/>
    </dgm:pt>
    <dgm:pt modelId="{AC5A9238-56D6-4B5F-81D2-482F14ED5FF7}" type="pres">
      <dgm:prSet presAssocID="{328A5D6C-4925-4328-B844-6B56DEA988C3}" presName="parentTextBox" presStyleLbl="node1" presStyleIdx="0" presStyleCnt="6"/>
      <dgm:spPr/>
      <dgm:t>
        <a:bodyPr/>
        <a:lstStyle/>
        <a:p>
          <a:endParaRPr lang="en-US"/>
        </a:p>
      </dgm:t>
    </dgm:pt>
    <dgm:pt modelId="{C3E63AEE-5F3E-4EFA-823A-63060808A608}" type="pres">
      <dgm:prSet presAssocID="{735731A2-6EA9-41C4-8274-7A513131AAC4}" presName="sp" presStyleCnt="0"/>
      <dgm:spPr/>
    </dgm:pt>
    <dgm:pt modelId="{AA020F0B-7846-4098-86E3-5C2E7771ADD8}" type="pres">
      <dgm:prSet presAssocID="{D8627EA6-3401-46CD-BDC1-D94437EA9C89}" presName="arrowAndChildren" presStyleCnt="0"/>
      <dgm:spPr/>
    </dgm:pt>
    <dgm:pt modelId="{A72E31EC-2AC7-48AD-941B-2151780EF8DC}" type="pres">
      <dgm:prSet presAssocID="{D8627EA6-3401-46CD-BDC1-D94437EA9C89}" presName="parentTextArrow" presStyleLbl="node1" presStyleIdx="1" presStyleCnt="6"/>
      <dgm:spPr/>
      <dgm:t>
        <a:bodyPr/>
        <a:lstStyle/>
        <a:p>
          <a:endParaRPr lang="en-US"/>
        </a:p>
      </dgm:t>
    </dgm:pt>
    <dgm:pt modelId="{9393AC7C-271B-496F-9E7C-E1E0EA02FD00}" type="pres">
      <dgm:prSet presAssocID="{E891E811-83DB-4833-A438-11E340986AE2}" presName="sp" presStyleCnt="0"/>
      <dgm:spPr/>
    </dgm:pt>
    <dgm:pt modelId="{BEDB35B3-BA11-4DF5-A7DC-D79F2C5CD977}" type="pres">
      <dgm:prSet presAssocID="{DC8C4534-21C6-4330-A573-7F2671AB2EBA}" presName="arrowAndChildren" presStyleCnt="0"/>
      <dgm:spPr/>
    </dgm:pt>
    <dgm:pt modelId="{67ACAD4D-1F3F-4A98-9ECA-926D465F844E}" type="pres">
      <dgm:prSet presAssocID="{DC8C4534-21C6-4330-A573-7F2671AB2EBA}" presName="parentTextArrow" presStyleLbl="node1" presStyleIdx="2" presStyleCnt="6"/>
      <dgm:spPr/>
      <dgm:t>
        <a:bodyPr/>
        <a:lstStyle/>
        <a:p>
          <a:endParaRPr lang="en-US"/>
        </a:p>
      </dgm:t>
    </dgm:pt>
    <dgm:pt modelId="{C5B2BB0B-0F94-413F-9739-99FED6A57A5F}" type="pres">
      <dgm:prSet presAssocID="{01FD73BE-2EA7-4017-8F47-E97D8EA90885}" presName="sp" presStyleCnt="0"/>
      <dgm:spPr/>
    </dgm:pt>
    <dgm:pt modelId="{531CDB48-CC9F-452D-9C30-BD67829F5AA6}" type="pres">
      <dgm:prSet presAssocID="{8162BABB-7519-4A47-9B02-C9B2E00442C8}" presName="arrowAndChildren" presStyleCnt="0"/>
      <dgm:spPr/>
    </dgm:pt>
    <dgm:pt modelId="{CEC149B9-6ABA-47E6-8D89-F068187DDAB2}" type="pres">
      <dgm:prSet presAssocID="{8162BABB-7519-4A47-9B02-C9B2E00442C8}" presName="parentTextArrow" presStyleLbl="node1" presStyleIdx="3" presStyleCnt="6"/>
      <dgm:spPr/>
      <dgm:t>
        <a:bodyPr/>
        <a:lstStyle/>
        <a:p>
          <a:endParaRPr lang="en-US"/>
        </a:p>
      </dgm:t>
    </dgm:pt>
    <dgm:pt modelId="{F6405A5D-64C3-4880-9483-4A8BA96ACCE3}" type="pres">
      <dgm:prSet presAssocID="{805E9E5E-D26C-499C-B614-549D45E92DD5}" presName="sp" presStyleCnt="0"/>
      <dgm:spPr/>
    </dgm:pt>
    <dgm:pt modelId="{A53FE553-52E1-4E4A-BB93-40AC2E598E82}" type="pres">
      <dgm:prSet presAssocID="{38B3E35B-BDCB-46DA-A3CC-F6E793144981}" presName="arrowAndChildren" presStyleCnt="0"/>
      <dgm:spPr/>
    </dgm:pt>
    <dgm:pt modelId="{4CCDE675-3C31-44E8-8718-64C6BD4E92C4}" type="pres">
      <dgm:prSet presAssocID="{38B3E35B-BDCB-46DA-A3CC-F6E793144981}" presName="parentTextArrow" presStyleLbl="node1" presStyleIdx="4" presStyleCnt="6"/>
      <dgm:spPr/>
      <dgm:t>
        <a:bodyPr/>
        <a:lstStyle/>
        <a:p>
          <a:endParaRPr lang="en-US"/>
        </a:p>
      </dgm:t>
    </dgm:pt>
    <dgm:pt modelId="{5FF09EB3-15D1-4FA2-A892-BB0B75835E96}" type="pres">
      <dgm:prSet presAssocID="{A87F2746-6DFC-4E29-B3DA-0AB5272B4FA4}" presName="sp" presStyleCnt="0"/>
      <dgm:spPr/>
    </dgm:pt>
    <dgm:pt modelId="{175BCB6A-20C1-4239-A172-2EDA0720747F}" type="pres">
      <dgm:prSet presAssocID="{141DD798-B515-424B-83D6-08767E99D046}" presName="arrowAndChildren" presStyleCnt="0"/>
      <dgm:spPr/>
    </dgm:pt>
    <dgm:pt modelId="{5D559EC9-5B8D-4DB0-A93C-E4B8971147CC}" type="pres">
      <dgm:prSet presAssocID="{141DD798-B515-424B-83D6-08767E99D046}" presName="parentTextArrow" presStyleLbl="node1" presStyleIdx="5" presStyleCnt="6"/>
      <dgm:spPr/>
      <dgm:t>
        <a:bodyPr/>
        <a:lstStyle/>
        <a:p>
          <a:endParaRPr lang="en-US"/>
        </a:p>
      </dgm:t>
    </dgm:pt>
  </dgm:ptLst>
  <dgm:cxnLst>
    <dgm:cxn modelId="{3D3F2C7C-0CB5-427E-8266-2C3FA5B02309}" type="presOf" srcId="{DC8C4534-21C6-4330-A573-7F2671AB2EBA}" destId="{67ACAD4D-1F3F-4A98-9ECA-926D465F844E}" srcOrd="0" destOrd="0" presId="urn:microsoft.com/office/officeart/2005/8/layout/process4"/>
    <dgm:cxn modelId="{49B10B20-700F-4845-AA11-F0C217B9645E}" srcId="{04F052EC-83EC-4472-A030-FBC0131707EA}" destId="{8162BABB-7519-4A47-9B02-C9B2E00442C8}" srcOrd="2" destOrd="0" parTransId="{DA4C5831-8114-41EE-8B58-D8FB02E9D05A}" sibTransId="{01FD73BE-2EA7-4017-8F47-E97D8EA90885}"/>
    <dgm:cxn modelId="{66E01D94-F36D-427D-811F-7CEE103290C9}" srcId="{04F052EC-83EC-4472-A030-FBC0131707EA}" destId="{DC8C4534-21C6-4330-A573-7F2671AB2EBA}" srcOrd="3" destOrd="0" parTransId="{142B4B96-DDA3-49B0-9B46-5363C4B9E574}" sibTransId="{E891E811-83DB-4833-A438-11E340986AE2}"/>
    <dgm:cxn modelId="{23576CD6-A034-41FD-8FB4-05641DF1DD2C}" srcId="{04F052EC-83EC-4472-A030-FBC0131707EA}" destId="{38B3E35B-BDCB-46DA-A3CC-F6E793144981}" srcOrd="1" destOrd="0" parTransId="{AF180DE3-23CC-467F-B5DF-238B8C2853D7}" sibTransId="{805E9E5E-D26C-499C-B614-549D45E92DD5}"/>
    <dgm:cxn modelId="{41B671E8-963C-4A9B-8440-0ADD32CE2897}" type="presOf" srcId="{04F052EC-83EC-4472-A030-FBC0131707EA}" destId="{02AA788B-03A7-4B57-B6F0-104A99FF0187}" srcOrd="0" destOrd="0" presId="urn:microsoft.com/office/officeart/2005/8/layout/process4"/>
    <dgm:cxn modelId="{FCCA143D-E9B4-4097-A440-CEAD2E0808EA}" type="presOf" srcId="{141DD798-B515-424B-83D6-08767E99D046}" destId="{5D559EC9-5B8D-4DB0-A93C-E4B8971147CC}" srcOrd="0" destOrd="0" presId="urn:microsoft.com/office/officeart/2005/8/layout/process4"/>
    <dgm:cxn modelId="{47011177-08F6-426C-B39C-8A373548AE87}" srcId="{04F052EC-83EC-4472-A030-FBC0131707EA}" destId="{328A5D6C-4925-4328-B844-6B56DEA988C3}" srcOrd="5" destOrd="0" parTransId="{81BB8FEB-8ACF-4E29-B7C8-21110F8ADBCC}" sibTransId="{B099272F-5077-43A3-A20C-A4FB279BB0E4}"/>
    <dgm:cxn modelId="{6987A297-2E27-4684-8B4B-50F8A46F76D0}" srcId="{04F052EC-83EC-4472-A030-FBC0131707EA}" destId="{141DD798-B515-424B-83D6-08767E99D046}" srcOrd="0" destOrd="0" parTransId="{40F846EB-0A8E-4FE2-B1B3-EDCEDA0920FE}" sibTransId="{A87F2746-6DFC-4E29-B3DA-0AB5272B4FA4}"/>
    <dgm:cxn modelId="{6E3852C9-CB10-4B48-BB0E-0073247D7DC9}" type="presOf" srcId="{D8627EA6-3401-46CD-BDC1-D94437EA9C89}" destId="{A72E31EC-2AC7-48AD-941B-2151780EF8DC}" srcOrd="0" destOrd="0" presId="urn:microsoft.com/office/officeart/2005/8/layout/process4"/>
    <dgm:cxn modelId="{E8B7EA8D-41E7-4EAD-890C-8B161D234579}" type="presOf" srcId="{38B3E35B-BDCB-46DA-A3CC-F6E793144981}" destId="{4CCDE675-3C31-44E8-8718-64C6BD4E92C4}" srcOrd="0" destOrd="0" presId="urn:microsoft.com/office/officeart/2005/8/layout/process4"/>
    <dgm:cxn modelId="{231068AB-5240-4F3F-97E3-E465E21E991C}" srcId="{04F052EC-83EC-4472-A030-FBC0131707EA}" destId="{D8627EA6-3401-46CD-BDC1-D94437EA9C89}" srcOrd="4" destOrd="0" parTransId="{A3187363-8F55-4841-9974-BC681073B9BF}" sibTransId="{735731A2-6EA9-41C4-8274-7A513131AAC4}"/>
    <dgm:cxn modelId="{B98A4E5B-2D99-497F-9BDD-8133E54E64BB}" type="presOf" srcId="{328A5D6C-4925-4328-B844-6B56DEA988C3}" destId="{AC5A9238-56D6-4B5F-81D2-482F14ED5FF7}" srcOrd="0" destOrd="0" presId="urn:microsoft.com/office/officeart/2005/8/layout/process4"/>
    <dgm:cxn modelId="{FE287C89-686A-4504-A75D-30D8C7A558C9}" type="presOf" srcId="{8162BABB-7519-4A47-9B02-C9B2E00442C8}" destId="{CEC149B9-6ABA-47E6-8D89-F068187DDAB2}" srcOrd="0" destOrd="0" presId="urn:microsoft.com/office/officeart/2005/8/layout/process4"/>
    <dgm:cxn modelId="{803CC0A3-BB42-4B28-8F3F-24ECC4791C10}" type="presParOf" srcId="{02AA788B-03A7-4B57-B6F0-104A99FF0187}" destId="{4A2B818A-98BD-42EE-B33D-E85F986CB897}" srcOrd="0" destOrd="0" presId="urn:microsoft.com/office/officeart/2005/8/layout/process4"/>
    <dgm:cxn modelId="{37CF8AA3-D1E4-4BDD-98BB-77002675EFAA}" type="presParOf" srcId="{4A2B818A-98BD-42EE-B33D-E85F986CB897}" destId="{AC5A9238-56D6-4B5F-81D2-482F14ED5FF7}" srcOrd="0" destOrd="0" presId="urn:microsoft.com/office/officeart/2005/8/layout/process4"/>
    <dgm:cxn modelId="{1A47CF96-00B9-437A-90F0-A7E3707EEDAF}" type="presParOf" srcId="{02AA788B-03A7-4B57-B6F0-104A99FF0187}" destId="{C3E63AEE-5F3E-4EFA-823A-63060808A608}" srcOrd="1" destOrd="0" presId="urn:microsoft.com/office/officeart/2005/8/layout/process4"/>
    <dgm:cxn modelId="{BACA32DD-6BF2-4A38-8A70-01A5175EFF9B}" type="presParOf" srcId="{02AA788B-03A7-4B57-B6F0-104A99FF0187}" destId="{AA020F0B-7846-4098-86E3-5C2E7771ADD8}" srcOrd="2" destOrd="0" presId="urn:microsoft.com/office/officeart/2005/8/layout/process4"/>
    <dgm:cxn modelId="{904FB136-1566-4084-8293-BBF65433EEA5}" type="presParOf" srcId="{AA020F0B-7846-4098-86E3-5C2E7771ADD8}" destId="{A72E31EC-2AC7-48AD-941B-2151780EF8DC}" srcOrd="0" destOrd="0" presId="urn:microsoft.com/office/officeart/2005/8/layout/process4"/>
    <dgm:cxn modelId="{972E14E7-2872-456E-A599-D28659D58561}" type="presParOf" srcId="{02AA788B-03A7-4B57-B6F0-104A99FF0187}" destId="{9393AC7C-271B-496F-9E7C-E1E0EA02FD00}" srcOrd="3" destOrd="0" presId="urn:microsoft.com/office/officeart/2005/8/layout/process4"/>
    <dgm:cxn modelId="{7098E1B3-8E40-4813-B5C6-159F9A3AF446}" type="presParOf" srcId="{02AA788B-03A7-4B57-B6F0-104A99FF0187}" destId="{BEDB35B3-BA11-4DF5-A7DC-D79F2C5CD977}" srcOrd="4" destOrd="0" presId="urn:microsoft.com/office/officeart/2005/8/layout/process4"/>
    <dgm:cxn modelId="{B095575A-149A-4C26-AFC2-8F71C40BA06C}" type="presParOf" srcId="{BEDB35B3-BA11-4DF5-A7DC-D79F2C5CD977}" destId="{67ACAD4D-1F3F-4A98-9ECA-926D465F844E}" srcOrd="0" destOrd="0" presId="urn:microsoft.com/office/officeart/2005/8/layout/process4"/>
    <dgm:cxn modelId="{A398964B-FD38-4325-BC0A-E75750E315F5}" type="presParOf" srcId="{02AA788B-03A7-4B57-B6F0-104A99FF0187}" destId="{C5B2BB0B-0F94-413F-9739-99FED6A57A5F}" srcOrd="5" destOrd="0" presId="urn:microsoft.com/office/officeart/2005/8/layout/process4"/>
    <dgm:cxn modelId="{BE6F2D03-BA26-4553-B166-B6B0231202D4}" type="presParOf" srcId="{02AA788B-03A7-4B57-B6F0-104A99FF0187}" destId="{531CDB48-CC9F-452D-9C30-BD67829F5AA6}" srcOrd="6" destOrd="0" presId="urn:microsoft.com/office/officeart/2005/8/layout/process4"/>
    <dgm:cxn modelId="{92B57378-CC87-4A7A-838E-905F10AB3ABE}" type="presParOf" srcId="{531CDB48-CC9F-452D-9C30-BD67829F5AA6}" destId="{CEC149B9-6ABA-47E6-8D89-F068187DDAB2}" srcOrd="0" destOrd="0" presId="urn:microsoft.com/office/officeart/2005/8/layout/process4"/>
    <dgm:cxn modelId="{21AEC362-02F9-4A07-AA77-459D3223558E}" type="presParOf" srcId="{02AA788B-03A7-4B57-B6F0-104A99FF0187}" destId="{F6405A5D-64C3-4880-9483-4A8BA96ACCE3}" srcOrd="7" destOrd="0" presId="urn:microsoft.com/office/officeart/2005/8/layout/process4"/>
    <dgm:cxn modelId="{F98E5A04-B230-4F35-BAE5-4862142DDC4F}" type="presParOf" srcId="{02AA788B-03A7-4B57-B6F0-104A99FF0187}" destId="{A53FE553-52E1-4E4A-BB93-40AC2E598E82}" srcOrd="8" destOrd="0" presId="urn:microsoft.com/office/officeart/2005/8/layout/process4"/>
    <dgm:cxn modelId="{89987B65-9E83-4E5E-8797-1BB95C3E341A}" type="presParOf" srcId="{A53FE553-52E1-4E4A-BB93-40AC2E598E82}" destId="{4CCDE675-3C31-44E8-8718-64C6BD4E92C4}" srcOrd="0" destOrd="0" presId="urn:microsoft.com/office/officeart/2005/8/layout/process4"/>
    <dgm:cxn modelId="{E67686C3-91B2-4C59-96D9-315F3C98C08B}" type="presParOf" srcId="{02AA788B-03A7-4B57-B6F0-104A99FF0187}" destId="{5FF09EB3-15D1-4FA2-A892-BB0B75835E96}" srcOrd="9" destOrd="0" presId="urn:microsoft.com/office/officeart/2005/8/layout/process4"/>
    <dgm:cxn modelId="{0923B073-8704-4CCC-9611-8EFA604D4ECD}" type="presParOf" srcId="{02AA788B-03A7-4B57-B6F0-104A99FF0187}" destId="{175BCB6A-20C1-4239-A172-2EDA0720747F}" srcOrd="10" destOrd="0" presId="urn:microsoft.com/office/officeart/2005/8/layout/process4"/>
    <dgm:cxn modelId="{49B7B77A-FA6D-45CB-861F-2F22602596FE}" type="presParOf" srcId="{175BCB6A-20C1-4239-A172-2EDA0720747F}" destId="{5D559EC9-5B8D-4DB0-A93C-E4B8971147C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7BBE2-F31B-4EED-B813-0313C346E68F}">
      <dsp:nvSpPr>
        <dsp:cNvPr id="0" name=""/>
        <dsp:cNvSpPr/>
      </dsp:nvSpPr>
      <dsp:spPr>
        <a:xfrm>
          <a:off x="0" y="596"/>
          <a:ext cx="8250237" cy="0"/>
        </a:xfrm>
        <a:prstGeom prst="line">
          <a:avLst/>
        </a:prstGeom>
        <a:solidFill>
          <a:schemeClr val="accent2">
            <a:shade val="80000"/>
            <a:hueOff val="0"/>
            <a:satOff val="0"/>
            <a:lumOff val="0"/>
            <a:alphaOff val="0"/>
          </a:schemeClr>
        </a:solidFill>
        <a:ln w="254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72D95427-1737-47A0-AE32-2F3E3F356321}">
      <dsp:nvSpPr>
        <dsp:cNvPr id="0" name=""/>
        <dsp:cNvSpPr/>
      </dsp:nvSpPr>
      <dsp:spPr>
        <a:xfrm>
          <a:off x="0" y="596"/>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smtClean="0"/>
            <a:t>Grant Management</a:t>
          </a:r>
          <a:endParaRPr lang="en-US" sz="2500" kern="1200"/>
        </a:p>
      </dsp:txBody>
      <dsp:txXfrm>
        <a:off x="0" y="596"/>
        <a:ext cx="8250237" cy="543172"/>
      </dsp:txXfrm>
    </dsp:sp>
    <dsp:sp modelId="{C06D1124-033D-4B0A-96A3-E5E044C71776}">
      <dsp:nvSpPr>
        <dsp:cNvPr id="0" name=""/>
        <dsp:cNvSpPr/>
      </dsp:nvSpPr>
      <dsp:spPr>
        <a:xfrm>
          <a:off x="0" y="543768"/>
          <a:ext cx="8250237" cy="0"/>
        </a:xfrm>
        <a:prstGeom prst="line">
          <a:avLst/>
        </a:prstGeom>
        <a:solidFill>
          <a:schemeClr val="accent2">
            <a:shade val="80000"/>
            <a:hueOff val="-4484"/>
            <a:satOff val="-503"/>
            <a:lumOff val="3210"/>
            <a:alphaOff val="0"/>
          </a:schemeClr>
        </a:solidFill>
        <a:ln w="25400" cap="flat" cmpd="sng" algn="ctr">
          <a:solidFill>
            <a:schemeClr val="accent2">
              <a:shade val="80000"/>
              <a:hueOff val="-4484"/>
              <a:satOff val="-503"/>
              <a:lumOff val="321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E02BF03E-19AA-4D83-9504-93E27F37B38D}">
      <dsp:nvSpPr>
        <dsp:cNvPr id="0" name=""/>
        <dsp:cNvSpPr/>
      </dsp:nvSpPr>
      <dsp:spPr>
        <a:xfrm>
          <a:off x="0" y="543768"/>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dirty="0" smtClean="0"/>
            <a:t>Program Administration</a:t>
          </a:r>
          <a:endParaRPr lang="en-US" sz="2500" kern="1200" dirty="0"/>
        </a:p>
      </dsp:txBody>
      <dsp:txXfrm>
        <a:off x="0" y="543768"/>
        <a:ext cx="8250237" cy="543172"/>
      </dsp:txXfrm>
    </dsp:sp>
    <dsp:sp modelId="{BD54EEFF-1781-48D4-9736-4905F01F9431}">
      <dsp:nvSpPr>
        <dsp:cNvPr id="0" name=""/>
        <dsp:cNvSpPr/>
      </dsp:nvSpPr>
      <dsp:spPr>
        <a:xfrm>
          <a:off x="0" y="1086940"/>
          <a:ext cx="8250237" cy="0"/>
        </a:xfrm>
        <a:prstGeom prst="line">
          <a:avLst/>
        </a:prstGeom>
        <a:solidFill>
          <a:schemeClr val="accent2">
            <a:shade val="80000"/>
            <a:hueOff val="-8968"/>
            <a:satOff val="-1006"/>
            <a:lumOff val="6420"/>
            <a:alphaOff val="0"/>
          </a:schemeClr>
        </a:solidFill>
        <a:ln w="25400" cap="flat" cmpd="sng" algn="ctr">
          <a:solidFill>
            <a:schemeClr val="accent2">
              <a:shade val="80000"/>
              <a:hueOff val="-8968"/>
              <a:satOff val="-1006"/>
              <a:lumOff val="642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11806CCD-C757-427D-A0C5-C803708EE12F}">
      <dsp:nvSpPr>
        <dsp:cNvPr id="0" name=""/>
        <dsp:cNvSpPr/>
      </dsp:nvSpPr>
      <dsp:spPr>
        <a:xfrm>
          <a:off x="0" y="1086940"/>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smtClean="0"/>
            <a:t>Policy Change Management</a:t>
          </a:r>
          <a:endParaRPr lang="en-US" sz="2500" kern="1200"/>
        </a:p>
      </dsp:txBody>
      <dsp:txXfrm>
        <a:off x="0" y="1086940"/>
        <a:ext cx="8250237" cy="543172"/>
      </dsp:txXfrm>
    </dsp:sp>
    <dsp:sp modelId="{857F9343-E0D0-4BD4-BC0B-01355D7F1DCD}">
      <dsp:nvSpPr>
        <dsp:cNvPr id="0" name=""/>
        <dsp:cNvSpPr/>
      </dsp:nvSpPr>
      <dsp:spPr>
        <a:xfrm>
          <a:off x="0" y="1630112"/>
          <a:ext cx="8250237" cy="0"/>
        </a:xfrm>
        <a:prstGeom prst="line">
          <a:avLst/>
        </a:prstGeom>
        <a:solidFill>
          <a:schemeClr val="accent2">
            <a:shade val="80000"/>
            <a:hueOff val="-13452"/>
            <a:satOff val="-1509"/>
            <a:lumOff val="9630"/>
            <a:alphaOff val="0"/>
          </a:schemeClr>
        </a:solidFill>
        <a:ln w="25400" cap="flat" cmpd="sng" algn="ctr">
          <a:solidFill>
            <a:schemeClr val="accent2">
              <a:shade val="80000"/>
              <a:hueOff val="-13452"/>
              <a:satOff val="-1509"/>
              <a:lumOff val="963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95956EDB-2494-4B13-8F66-DCBE84052D54}">
      <dsp:nvSpPr>
        <dsp:cNvPr id="0" name=""/>
        <dsp:cNvSpPr/>
      </dsp:nvSpPr>
      <dsp:spPr>
        <a:xfrm>
          <a:off x="0" y="1630112"/>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smtClean="0"/>
            <a:t>Financial Management</a:t>
          </a:r>
          <a:endParaRPr lang="en-US" sz="2500" kern="1200"/>
        </a:p>
      </dsp:txBody>
      <dsp:txXfrm>
        <a:off x="0" y="1630112"/>
        <a:ext cx="8250237" cy="543172"/>
      </dsp:txXfrm>
    </dsp:sp>
    <dsp:sp modelId="{65B9C30F-8C1D-4B1F-A7B5-BA8C87DCA971}">
      <dsp:nvSpPr>
        <dsp:cNvPr id="0" name=""/>
        <dsp:cNvSpPr/>
      </dsp:nvSpPr>
      <dsp:spPr>
        <a:xfrm>
          <a:off x="0" y="2173284"/>
          <a:ext cx="8250237" cy="0"/>
        </a:xfrm>
        <a:prstGeom prst="line">
          <a:avLst/>
        </a:prstGeom>
        <a:solidFill>
          <a:schemeClr val="accent2">
            <a:shade val="80000"/>
            <a:hueOff val="-17936"/>
            <a:satOff val="-2012"/>
            <a:lumOff val="12840"/>
            <a:alphaOff val="0"/>
          </a:schemeClr>
        </a:solidFill>
        <a:ln w="25400" cap="flat" cmpd="sng" algn="ctr">
          <a:solidFill>
            <a:schemeClr val="accent2">
              <a:shade val="80000"/>
              <a:hueOff val="-17936"/>
              <a:satOff val="-2012"/>
              <a:lumOff val="1284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0176673D-4891-4E8A-BEA6-C842A68576D3}">
      <dsp:nvSpPr>
        <dsp:cNvPr id="0" name=""/>
        <dsp:cNvSpPr/>
      </dsp:nvSpPr>
      <dsp:spPr>
        <a:xfrm>
          <a:off x="0" y="2173284"/>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smtClean="0"/>
            <a:t>Funds Disbursement</a:t>
          </a:r>
          <a:endParaRPr lang="en-US" sz="2500" kern="1200"/>
        </a:p>
      </dsp:txBody>
      <dsp:txXfrm>
        <a:off x="0" y="2173284"/>
        <a:ext cx="8250237" cy="543172"/>
      </dsp:txXfrm>
    </dsp:sp>
    <dsp:sp modelId="{7040D53B-F384-42C1-AE39-B6B3D9A27DF1}">
      <dsp:nvSpPr>
        <dsp:cNvPr id="0" name=""/>
        <dsp:cNvSpPr/>
      </dsp:nvSpPr>
      <dsp:spPr>
        <a:xfrm>
          <a:off x="0" y="2716457"/>
          <a:ext cx="8250237" cy="0"/>
        </a:xfrm>
        <a:prstGeom prst="line">
          <a:avLst/>
        </a:prstGeom>
        <a:solidFill>
          <a:schemeClr val="accent2">
            <a:shade val="80000"/>
            <a:hueOff val="-22420"/>
            <a:satOff val="-2515"/>
            <a:lumOff val="16050"/>
            <a:alphaOff val="0"/>
          </a:schemeClr>
        </a:solidFill>
        <a:ln w="25400" cap="flat" cmpd="sng" algn="ctr">
          <a:solidFill>
            <a:schemeClr val="accent2">
              <a:shade val="80000"/>
              <a:hueOff val="-22420"/>
              <a:satOff val="-2515"/>
              <a:lumOff val="1605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8B0EDCFF-8F9F-44EC-A030-008BF1086826}">
      <dsp:nvSpPr>
        <dsp:cNvPr id="0" name=""/>
        <dsp:cNvSpPr/>
      </dsp:nvSpPr>
      <dsp:spPr>
        <a:xfrm>
          <a:off x="0" y="2716457"/>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smtClean="0"/>
            <a:t>Federal Reporting</a:t>
          </a:r>
          <a:endParaRPr lang="en-US" sz="2500" kern="1200"/>
        </a:p>
      </dsp:txBody>
      <dsp:txXfrm>
        <a:off x="0" y="2716457"/>
        <a:ext cx="8250237" cy="543172"/>
      </dsp:txXfrm>
    </dsp:sp>
    <dsp:sp modelId="{46E273D8-4BE4-4D8B-80CE-C45B71143021}">
      <dsp:nvSpPr>
        <dsp:cNvPr id="0" name=""/>
        <dsp:cNvSpPr/>
      </dsp:nvSpPr>
      <dsp:spPr>
        <a:xfrm>
          <a:off x="0" y="3259629"/>
          <a:ext cx="8250237" cy="0"/>
        </a:xfrm>
        <a:prstGeom prst="line">
          <a:avLst/>
        </a:prstGeom>
        <a:solidFill>
          <a:schemeClr val="accent2">
            <a:shade val="80000"/>
            <a:hueOff val="-26904"/>
            <a:satOff val="-3018"/>
            <a:lumOff val="19260"/>
            <a:alphaOff val="0"/>
          </a:schemeClr>
        </a:solidFill>
        <a:ln w="25400" cap="flat" cmpd="sng" algn="ctr">
          <a:solidFill>
            <a:schemeClr val="accent2">
              <a:shade val="80000"/>
              <a:hueOff val="-26904"/>
              <a:satOff val="-3018"/>
              <a:lumOff val="1926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7E516F0E-CAF0-4A25-9811-5737E1522F3A}">
      <dsp:nvSpPr>
        <dsp:cNvPr id="0" name=""/>
        <dsp:cNvSpPr/>
      </dsp:nvSpPr>
      <dsp:spPr>
        <a:xfrm>
          <a:off x="0" y="3259629"/>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smtClean="0"/>
            <a:t>Program Reporting</a:t>
          </a:r>
          <a:endParaRPr lang="en-US" sz="2500" kern="1200"/>
        </a:p>
      </dsp:txBody>
      <dsp:txXfrm>
        <a:off x="0" y="3259629"/>
        <a:ext cx="8250237" cy="543172"/>
      </dsp:txXfrm>
    </dsp:sp>
    <dsp:sp modelId="{10297F39-7B81-424E-9FA2-5EC5D9DB8A8C}">
      <dsp:nvSpPr>
        <dsp:cNvPr id="0" name=""/>
        <dsp:cNvSpPr/>
      </dsp:nvSpPr>
      <dsp:spPr>
        <a:xfrm>
          <a:off x="0" y="3802801"/>
          <a:ext cx="8250237" cy="0"/>
        </a:xfrm>
        <a:prstGeom prst="line">
          <a:avLst/>
        </a:prstGeom>
        <a:solidFill>
          <a:schemeClr val="accent2">
            <a:shade val="80000"/>
            <a:hueOff val="-31388"/>
            <a:satOff val="-3521"/>
            <a:lumOff val="22470"/>
            <a:alphaOff val="0"/>
          </a:schemeClr>
        </a:solidFill>
        <a:ln w="25400" cap="flat" cmpd="sng" algn="ctr">
          <a:solidFill>
            <a:schemeClr val="accent2">
              <a:shade val="80000"/>
              <a:hueOff val="-31388"/>
              <a:satOff val="-3521"/>
              <a:lumOff val="2247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4DBA142-0617-45CE-9931-A7EFC1CE4D24}">
      <dsp:nvSpPr>
        <dsp:cNvPr id="0" name=""/>
        <dsp:cNvSpPr/>
      </dsp:nvSpPr>
      <dsp:spPr>
        <a:xfrm>
          <a:off x="0" y="3802801"/>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r>
            <a:rPr lang="en-US" sz="2500" kern="1200" dirty="0" smtClean="0"/>
            <a:t>System Integration</a:t>
          </a:r>
          <a:endParaRPr lang="en-US" sz="2500" kern="1200" dirty="0"/>
        </a:p>
      </dsp:txBody>
      <dsp:txXfrm>
        <a:off x="0" y="3802801"/>
        <a:ext cx="8250237" cy="543172"/>
      </dsp:txXfrm>
    </dsp:sp>
    <dsp:sp modelId="{DF2F9FA2-4A19-4A42-B507-C9368E3EE7C0}">
      <dsp:nvSpPr>
        <dsp:cNvPr id="0" name=""/>
        <dsp:cNvSpPr/>
      </dsp:nvSpPr>
      <dsp:spPr>
        <a:xfrm>
          <a:off x="0" y="4345973"/>
          <a:ext cx="8250237" cy="0"/>
        </a:xfrm>
        <a:prstGeom prst="line">
          <a:avLst/>
        </a:prstGeom>
        <a:solidFill>
          <a:schemeClr val="accent2">
            <a:shade val="80000"/>
            <a:hueOff val="-35872"/>
            <a:satOff val="-4024"/>
            <a:lumOff val="25680"/>
            <a:alphaOff val="0"/>
          </a:schemeClr>
        </a:solidFill>
        <a:ln w="25400" cap="flat" cmpd="sng" algn="ctr">
          <a:solidFill>
            <a:schemeClr val="accent2">
              <a:shade val="80000"/>
              <a:hueOff val="-35872"/>
              <a:satOff val="-4024"/>
              <a:lumOff val="2568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40BAE477-0250-4689-B620-514F3614016A}">
      <dsp:nvSpPr>
        <dsp:cNvPr id="0" name=""/>
        <dsp:cNvSpPr/>
      </dsp:nvSpPr>
      <dsp:spPr>
        <a:xfrm>
          <a:off x="0" y="4345973"/>
          <a:ext cx="8250237" cy="543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rtl="0">
            <a:lnSpc>
              <a:spcPct val="90000"/>
            </a:lnSpc>
            <a:spcBef>
              <a:spcPct val="0"/>
            </a:spcBef>
            <a:spcAft>
              <a:spcPct val="35000"/>
            </a:spcAft>
          </a:pPr>
          <a:endParaRPr lang="en-US" sz="2500" kern="1200" dirty="0"/>
        </a:p>
      </dsp:txBody>
      <dsp:txXfrm>
        <a:off x="0" y="4345973"/>
        <a:ext cx="8250237" cy="5431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CB033A-ABC7-425D-976A-F252D2BF33B6}">
      <dsp:nvSpPr>
        <dsp:cNvPr id="0" name=""/>
        <dsp:cNvSpPr/>
      </dsp:nvSpPr>
      <dsp:spPr>
        <a:xfrm rot="5400000">
          <a:off x="4391658" y="-1305203"/>
          <a:ext cx="3030049" cy="5641258"/>
        </a:xfrm>
        <a:prstGeom prst="round2Same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Program Setup Module (Action Plan setup)</a:t>
          </a:r>
          <a:endParaRPr lang="en-US" sz="1600" kern="1200" dirty="0"/>
        </a:p>
        <a:p>
          <a:pPr marL="171450" lvl="1" indent="-171450" algn="l" defTabSz="711200">
            <a:lnSpc>
              <a:spcPct val="90000"/>
            </a:lnSpc>
            <a:spcBef>
              <a:spcPct val="0"/>
            </a:spcBef>
            <a:spcAft>
              <a:spcPct val="15000"/>
            </a:spcAft>
            <a:buChar char="••"/>
          </a:pPr>
          <a:r>
            <a:rPr lang="en-US" sz="1600" kern="1200" dirty="0" smtClean="0"/>
            <a:t>Funds Request Module  </a:t>
          </a:r>
          <a:endParaRPr lang="en-US" sz="1600" kern="1200" dirty="0"/>
        </a:p>
        <a:p>
          <a:pPr marL="171450" lvl="1" indent="-171450" algn="l" defTabSz="711200">
            <a:lnSpc>
              <a:spcPct val="90000"/>
            </a:lnSpc>
            <a:spcBef>
              <a:spcPct val="0"/>
            </a:spcBef>
            <a:spcAft>
              <a:spcPct val="15000"/>
            </a:spcAft>
            <a:buChar char="••"/>
          </a:pPr>
          <a:r>
            <a:rPr lang="en-US" sz="1600" kern="1200" dirty="0" smtClean="0"/>
            <a:t>Quarterly Performance Reporting (QPR) Module</a:t>
          </a:r>
          <a:endParaRPr lang="en-US" sz="1600" kern="1200" dirty="0"/>
        </a:p>
        <a:p>
          <a:pPr marL="171450" lvl="1" indent="-171450" algn="l" defTabSz="711200">
            <a:lnSpc>
              <a:spcPct val="90000"/>
            </a:lnSpc>
            <a:spcBef>
              <a:spcPct val="0"/>
            </a:spcBef>
            <a:spcAft>
              <a:spcPct val="15000"/>
            </a:spcAft>
            <a:buChar char="••"/>
          </a:pPr>
          <a:r>
            <a:rPr lang="en-US" sz="1600" kern="1200" dirty="0" smtClean="0"/>
            <a:t>Program  Federal Reporting Module</a:t>
          </a:r>
          <a:endParaRPr lang="en-US" sz="1600" kern="1200" dirty="0"/>
        </a:p>
        <a:p>
          <a:pPr marL="171450" lvl="1" indent="-171450" algn="l" defTabSz="711200">
            <a:lnSpc>
              <a:spcPct val="90000"/>
            </a:lnSpc>
            <a:spcBef>
              <a:spcPct val="0"/>
            </a:spcBef>
            <a:spcAft>
              <a:spcPct val="15000"/>
            </a:spcAft>
            <a:buChar char="••"/>
          </a:pPr>
          <a:r>
            <a:rPr lang="en-US" sz="1600" kern="1200" dirty="0" smtClean="0"/>
            <a:t>SIROMS Grants Management (SGM):</a:t>
          </a:r>
          <a:endParaRPr lang="en-US" sz="1600" kern="1200" dirty="0"/>
        </a:p>
        <a:p>
          <a:pPr marL="342900" lvl="2" indent="-171450" algn="l" defTabSz="711200">
            <a:lnSpc>
              <a:spcPct val="90000"/>
            </a:lnSpc>
            <a:spcBef>
              <a:spcPct val="0"/>
            </a:spcBef>
            <a:spcAft>
              <a:spcPct val="15000"/>
            </a:spcAft>
            <a:buChar char="••"/>
          </a:pPr>
          <a:r>
            <a:rPr lang="en-US" sz="1600" kern="1200" dirty="0" smtClean="0"/>
            <a:t>RREM Module</a:t>
          </a:r>
          <a:endParaRPr lang="en-US" sz="1600" kern="1200" dirty="0"/>
        </a:p>
        <a:p>
          <a:pPr marL="342900" lvl="2" indent="-171450" algn="l" defTabSz="711200">
            <a:lnSpc>
              <a:spcPct val="90000"/>
            </a:lnSpc>
            <a:spcBef>
              <a:spcPct val="0"/>
            </a:spcBef>
            <a:spcAft>
              <a:spcPct val="15000"/>
            </a:spcAft>
            <a:buChar char="••"/>
          </a:pPr>
          <a:r>
            <a:rPr lang="en-US" sz="1600" kern="1200" dirty="0" smtClean="0"/>
            <a:t>LRRP Module</a:t>
          </a:r>
          <a:endParaRPr lang="en-US" sz="1600" kern="1200" dirty="0"/>
        </a:p>
        <a:p>
          <a:pPr marL="342900" lvl="2" indent="-171450" algn="l" defTabSz="711200">
            <a:lnSpc>
              <a:spcPct val="90000"/>
            </a:lnSpc>
            <a:spcBef>
              <a:spcPct val="0"/>
            </a:spcBef>
            <a:spcAft>
              <a:spcPct val="15000"/>
            </a:spcAft>
            <a:buChar char="••"/>
          </a:pPr>
          <a:r>
            <a:rPr lang="en-US" sz="1600" kern="1200" dirty="0" smtClean="0"/>
            <a:t>LMI Module</a:t>
          </a:r>
          <a:endParaRPr lang="en-US" sz="1600" kern="1200" dirty="0"/>
        </a:p>
        <a:p>
          <a:pPr marL="342900" lvl="2" indent="-171450" algn="l" defTabSz="711200">
            <a:lnSpc>
              <a:spcPct val="90000"/>
            </a:lnSpc>
            <a:spcBef>
              <a:spcPct val="0"/>
            </a:spcBef>
            <a:spcAft>
              <a:spcPct val="15000"/>
            </a:spcAft>
            <a:buChar char="••"/>
          </a:pPr>
          <a:r>
            <a:rPr lang="en-US" sz="1600" b="0" i="0" u="none" kern="1200" dirty="0" smtClean="0"/>
            <a:t>Essential Government Services (ESGA) Module</a:t>
          </a:r>
          <a:endParaRPr lang="en-US" sz="1600" kern="1200" dirty="0"/>
        </a:p>
        <a:p>
          <a:pPr marL="342900" lvl="2" indent="-171450" algn="l" defTabSz="711200">
            <a:lnSpc>
              <a:spcPct val="90000"/>
            </a:lnSpc>
            <a:spcBef>
              <a:spcPct val="0"/>
            </a:spcBef>
            <a:spcAft>
              <a:spcPct val="15000"/>
            </a:spcAft>
            <a:buChar char="••"/>
          </a:pPr>
          <a:r>
            <a:rPr lang="en-US" sz="1600" b="0" i="0" u="none" kern="1200" dirty="0" smtClean="0"/>
            <a:t>Local Planning Services (LPS) Module</a:t>
          </a:r>
          <a:endParaRPr lang="en-US" sz="1600" kern="1200" dirty="0"/>
        </a:p>
        <a:p>
          <a:pPr marL="171450" lvl="1" indent="-171450" algn="l" defTabSz="711200">
            <a:lnSpc>
              <a:spcPct val="90000"/>
            </a:lnSpc>
            <a:spcBef>
              <a:spcPct val="0"/>
            </a:spcBef>
            <a:spcAft>
              <a:spcPct val="15000"/>
            </a:spcAft>
            <a:buChar char="••"/>
          </a:pPr>
          <a:r>
            <a:rPr lang="en-US" sz="1600" kern="1200" dirty="0" smtClean="0"/>
            <a:t>User Access Module</a:t>
          </a:r>
          <a:endParaRPr lang="en-US" sz="1600" kern="1200" dirty="0"/>
        </a:p>
      </dsp:txBody>
      <dsp:txXfrm rot="-5400000">
        <a:off x="3086054" y="148316"/>
        <a:ext cx="5493343" cy="2734219"/>
      </dsp:txXfrm>
    </dsp:sp>
    <dsp:sp modelId="{CBAD1DB5-6A83-4734-9C79-448D2CC5266C}">
      <dsp:nvSpPr>
        <dsp:cNvPr id="0" name=""/>
        <dsp:cNvSpPr/>
      </dsp:nvSpPr>
      <dsp:spPr>
        <a:xfrm>
          <a:off x="10" y="0"/>
          <a:ext cx="3194848" cy="622565"/>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i="0" u="none" strike="noStrike" kern="1200" dirty="0" smtClean="0">
              <a:solidFill>
                <a:srgbClr val="FFFFFF"/>
              </a:solidFill>
              <a:latin typeface="Calibri"/>
            </a:rPr>
            <a:t>SIROMS - Business Process Management </a:t>
          </a:r>
        </a:p>
      </dsp:txBody>
      <dsp:txXfrm>
        <a:off x="30401" y="30391"/>
        <a:ext cx="3134066" cy="561783"/>
      </dsp:txXfrm>
    </dsp:sp>
    <dsp:sp modelId="{9044E952-0E7A-462E-8E7A-B01B8F6393BE}">
      <dsp:nvSpPr>
        <dsp:cNvPr id="0" name=""/>
        <dsp:cNvSpPr/>
      </dsp:nvSpPr>
      <dsp:spPr>
        <a:xfrm rot="5400000">
          <a:off x="4673538" y="1614899"/>
          <a:ext cx="2444909" cy="5581625"/>
        </a:xfrm>
        <a:prstGeom prst="round2Same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solidFill>
                <a:schemeClr val="tx1"/>
              </a:solidFill>
            </a:rPr>
            <a:t>RREM Integration with </a:t>
          </a:r>
          <a:r>
            <a:rPr lang="en-US" sz="1600" kern="1200" dirty="0" err="1" smtClean="0">
              <a:solidFill>
                <a:schemeClr val="tx1"/>
              </a:solidFill>
            </a:rPr>
            <a:t>CBI&amp;Shaw</a:t>
          </a:r>
          <a:r>
            <a:rPr lang="en-US" sz="1600" kern="1200" dirty="0" smtClean="0">
              <a:solidFill>
                <a:schemeClr val="tx1"/>
              </a:solidFill>
            </a:rPr>
            <a:t> and Gilbane</a:t>
          </a:r>
        </a:p>
        <a:p>
          <a:pPr marL="171450" lvl="1" indent="-171450" algn="l" defTabSz="711200">
            <a:lnSpc>
              <a:spcPct val="90000"/>
            </a:lnSpc>
            <a:spcBef>
              <a:spcPct val="0"/>
            </a:spcBef>
            <a:spcAft>
              <a:spcPct val="15000"/>
            </a:spcAft>
            <a:buChar char="••"/>
          </a:pPr>
          <a:r>
            <a:rPr lang="en-US" sz="1600" kern="1200" dirty="0" smtClean="0">
              <a:solidFill>
                <a:schemeClr val="tx1"/>
              </a:solidFill>
            </a:rPr>
            <a:t>LRRP Integration with Gilbane </a:t>
          </a:r>
        </a:p>
        <a:p>
          <a:pPr marL="171450" lvl="1" indent="-171450" algn="l" defTabSz="711200">
            <a:lnSpc>
              <a:spcPct val="90000"/>
            </a:lnSpc>
            <a:spcBef>
              <a:spcPct val="0"/>
            </a:spcBef>
            <a:spcAft>
              <a:spcPct val="15000"/>
            </a:spcAft>
            <a:buChar char="••"/>
          </a:pPr>
          <a:r>
            <a:rPr lang="en-US" sz="1600" kern="1200" dirty="0" smtClean="0">
              <a:solidFill>
                <a:schemeClr val="tx1"/>
              </a:solidFill>
            </a:rPr>
            <a:t>Treasury Integration - NJCFS</a:t>
          </a:r>
        </a:p>
        <a:p>
          <a:pPr marL="171450" lvl="1" indent="-171450" algn="l" defTabSz="711200">
            <a:lnSpc>
              <a:spcPct val="90000"/>
            </a:lnSpc>
            <a:spcBef>
              <a:spcPct val="0"/>
            </a:spcBef>
            <a:spcAft>
              <a:spcPct val="15000"/>
            </a:spcAft>
            <a:buChar char="••"/>
          </a:pPr>
          <a:r>
            <a:rPr lang="en-US" sz="1600" kern="1200" dirty="0" smtClean="0">
              <a:solidFill>
                <a:schemeClr val="tx1"/>
              </a:solidFill>
            </a:rPr>
            <a:t>SAGE Integration</a:t>
          </a:r>
        </a:p>
        <a:p>
          <a:pPr marL="171450" lvl="1" indent="-171450" algn="l" defTabSz="711200">
            <a:lnSpc>
              <a:spcPct val="90000"/>
            </a:lnSpc>
            <a:spcBef>
              <a:spcPct val="0"/>
            </a:spcBef>
            <a:spcAft>
              <a:spcPct val="15000"/>
            </a:spcAft>
            <a:buChar char="••"/>
          </a:pPr>
          <a:r>
            <a:rPr lang="en-US" sz="1600" kern="1200" dirty="0" smtClean="0">
              <a:solidFill>
                <a:schemeClr val="tx1"/>
              </a:solidFill>
            </a:rPr>
            <a:t>Escrow Integration - Bank of America </a:t>
          </a:r>
        </a:p>
        <a:p>
          <a:pPr marL="171450" lvl="1" indent="-171450" algn="l" defTabSz="711200">
            <a:lnSpc>
              <a:spcPct val="90000"/>
            </a:lnSpc>
            <a:spcBef>
              <a:spcPct val="0"/>
            </a:spcBef>
            <a:spcAft>
              <a:spcPct val="15000"/>
            </a:spcAft>
            <a:buChar char="••"/>
          </a:pPr>
          <a:r>
            <a:rPr lang="en-US" sz="1600" kern="1200" dirty="0" smtClean="0">
              <a:solidFill>
                <a:schemeClr val="tx1"/>
              </a:solidFill>
            </a:rPr>
            <a:t>Department of Environmental Protection (DEP) Integration</a:t>
          </a:r>
        </a:p>
      </dsp:txBody>
      <dsp:txXfrm rot="-5400000">
        <a:off x="3105181" y="3302608"/>
        <a:ext cx="5462274" cy="2206207"/>
      </dsp:txXfrm>
    </dsp:sp>
    <dsp:sp modelId="{676FEDAF-1AB3-4DAA-9CA1-FEB875692A47}">
      <dsp:nvSpPr>
        <dsp:cNvPr id="0" name=""/>
        <dsp:cNvSpPr/>
      </dsp:nvSpPr>
      <dsp:spPr>
        <a:xfrm>
          <a:off x="0" y="3191784"/>
          <a:ext cx="3255268" cy="542403"/>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n-US" sz="2000" b="1" i="0" u="none" strike="noStrike" kern="1200" dirty="0" smtClean="0">
              <a:solidFill>
                <a:srgbClr val="FFFFFF"/>
              </a:solidFill>
              <a:latin typeface="Calibri"/>
            </a:rPr>
            <a:t>SIROMS - Integration Hub</a:t>
          </a:r>
        </a:p>
      </dsp:txBody>
      <dsp:txXfrm>
        <a:off x="26478" y="3218262"/>
        <a:ext cx="3202312" cy="4894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CB033A-ABC7-425D-976A-F252D2BF33B6}">
      <dsp:nvSpPr>
        <dsp:cNvPr id="0" name=""/>
        <dsp:cNvSpPr/>
      </dsp:nvSpPr>
      <dsp:spPr>
        <a:xfrm rot="5400000">
          <a:off x="4890756" y="-1776342"/>
          <a:ext cx="2133691" cy="5689890"/>
        </a:xfrm>
        <a:prstGeom prst="round2Same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t" anchorCtr="0">
          <a:noAutofit/>
        </a:bodyPr>
        <a:lstStyle/>
        <a:p>
          <a:pPr marL="114300" lvl="1" indent="-114300" algn="l" defTabSz="622300">
            <a:lnSpc>
              <a:spcPct val="90000"/>
            </a:lnSpc>
            <a:spcBef>
              <a:spcPct val="0"/>
            </a:spcBef>
            <a:spcAft>
              <a:spcPct val="15000"/>
            </a:spcAft>
            <a:buChar char="••"/>
          </a:pPr>
          <a:r>
            <a:rPr lang="en-US" sz="1400" kern="1200" dirty="0" smtClean="0"/>
            <a:t>Program Progress (Awarded and Disbursements Data)</a:t>
          </a:r>
          <a:endParaRPr lang="en-US" sz="1400" kern="1200" dirty="0"/>
        </a:p>
        <a:p>
          <a:pPr marL="114300" lvl="1" indent="-114300" algn="l" defTabSz="622300">
            <a:lnSpc>
              <a:spcPct val="90000"/>
            </a:lnSpc>
            <a:spcBef>
              <a:spcPct val="0"/>
            </a:spcBef>
            <a:spcAft>
              <a:spcPct val="15000"/>
            </a:spcAft>
            <a:buChar char="••"/>
          </a:pPr>
          <a:r>
            <a:rPr lang="en-US" sz="1400" kern="1200" dirty="0" smtClean="0"/>
            <a:t>Map Reporting by Jurisdiction:</a:t>
          </a:r>
          <a:endParaRPr lang="en-US" sz="1400" kern="1200" dirty="0"/>
        </a:p>
        <a:p>
          <a:pPr marL="228600" lvl="2" indent="-114300" algn="l" defTabSz="622300">
            <a:lnSpc>
              <a:spcPct val="90000"/>
            </a:lnSpc>
            <a:spcBef>
              <a:spcPct val="0"/>
            </a:spcBef>
            <a:spcAft>
              <a:spcPct val="15000"/>
            </a:spcAft>
            <a:buChar char="••"/>
          </a:pPr>
          <a:r>
            <a:rPr lang="en-US" sz="1400" kern="1200" dirty="0" smtClean="0"/>
            <a:t>Statewide</a:t>
          </a:r>
          <a:endParaRPr lang="en-US" sz="1400" kern="1200" dirty="0"/>
        </a:p>
        <a:p>
          <a:pPr marL="228600" lvl="2" indent="-114300" algn="l" defTabSz="622300">
            <a:lnSpc>
              <a:spcPct val="90000"/>
            </a:lnSpc>
            <a:spcBef>
              <a:spcPct val="0"/>
            </a:spcBef>
            <a:spcAft>
              <a:spcPct val="15000"/>
            </a:spcAft>
            <a:buChar char="••"/>
          </a:pPr>
          <a:r>
            <a:rPr lang="en-US" sz="1400" kern="1200" dirty="0" smtClean="0"/>
            <a:t>County</a:t>
          </a:r>
        </a:p>
        <a:p>
          <a:pPr marL="228600" lvl="2" indent="-114300" algn="l" defTabSz="622300">
            <a:lnSpc>
              <a:spcPct val="90000"/>
            </a:lnSpc>
            <a:spcBef>
              <a:spcPct val="0"/>
            </a:spcBef>
            <a:spcAft>
              <a:spcPct val="15000"/>
            </a:spcAft>
            <a:buChar char="••"/>
          </a:pPr>
          <a:r>
            <a:rPr lang="en-US" sz="1400" kern="1200" dirty="0" smtClean="0"/>
            <a:t>Municipality </a:t>
          </a:r>
        </a:p>
        <a:p>
          <a:pPr marL="228600" lvl="2" indent="-114300" algn="l" defTabSz="622300">
            <a:lnSpc>
              <a:spcPct val="90000"/>
            </a:lnSpc>
            <a:spcBef>
              <a:spcPct val="0"/>
            </a:spcBef>
            <a:spcAft>
              <a:spcPct val="15000"/>
            </a:spcAft>
            <a:buChar char="••"/>
          </a:pPr>
          <a:r>
            <a:rPr lang="en-US" sz="1400" kern="1200" dirty="0" smtClean="0"/>
            <a:t>Congressional District</a:t>
          </a:r>
          <a:endParaRPr lang="en-US" sz="1400" kern="1200" dirty="0"/>
        </a:p>
        <a:p>
          <a:pPr marL="228600" lvl="2" indent="-114300" algn="l" defTabSz="622300">
            <a:lnSpc>
              <a:spcPct val="90000"/>
            </a:lnSpc>
            <a:spcBef>
              <a:spcPct val="0"/>
            </a:spcBef>
            <a:spcAft>
              <a:spcPct val="15000"/>
            </a:spcAft>
            <a:buChar char="••"/>
          </a:pPr>
          <a:r>
            <a:rPr lang="en-US" sz="1400" kern="1200" dirty="0" smtClean="0"/>
            <a:t>State Senate and Assembly District</a:t>
          </a:r>
        </a:p>
        <a:p>
          <a:pPr marL="114300" lvl="1" indent="-114300" algn="l" defTabSz="622300">
            <a:lnSpc>
              <a:spcPct val="90000"/>
            </a:lnSpc>
            <a:spcBef>
              <a:spcPct val="0"/>
            </a:spcBef>
            <a:spcAft>
              <a:spcPct val="15000"/>
            </a:spcAft>
            <a:buChar char="••"/>
          </a:pPr>
          <a:r>
            <a:rPr lang="en-US" sz="1400" kern="1200" dirty="0" smtClean="0"/>
            <a:t>Reporting and Analytics</a:t>
          </a:r>
        </a:p>
      </dsp:txBody>
      <dsp:txXfrm rot="-5400000">
        <a:off x="3112657" y="105915"/>
        <a:ext cx="5585732" cy="1925375"/>
      </dsp:txXfrm>
    </dsp:sp>
    <dsp:sp modelId="{CBAD1DB5-6A83-4734-9C79-448D2CC5266C}">
      <dsp:nvSpPr>
        <dsp:cNvPr id="0" name=""/>
        <dsp:cNvSpPr/>
      </dsp:nvSpPr>
      <dsp:spPr>
        <a:xfrm>
          <a:off x="0" y="0"/>
          <a:ext cx="3222390" cy="536437"/>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endParaRPr lang="en-US" sz="1800" b="1" i="0" u="none" strike="noStrike" kern="1200" dirty="0" smtClean="0">
            <a:solidFill>
              <a:srgbClr val="FFFFFF"/>
            </a:solidFill>
            <a:latin typeface="Calibri"/>
          </a:endParaRPr>
        </a:p>
        <a:p>
          <a:pPr lvl="0" algn="ctr" defTabSz="800100">
            <a:lnSpc>
              <a:spcPct val="90000"/>
            </a:lnSpc>
            <a:spcBef>
              <a:spcPct val="0"/>
            </a:spcBef>
            <a:spcAft>
              <a:spcPct val="35000"/>
            </a:spcAft>
          </a:pPr>
          <a:r>
            <a:rPr lang="en-US" sz="1800" b="1" i="0" u="none" strike="noStrike" kern="1200" dirty="0" smtClean="0">
              <a:solidFill>
                <a:srgbClr val="FFFFFF"/>
              </a:solidFill>
              <a:latin typeface="Calibri"/>
            </a:rPr>
            <a:t>SIROMS - Transparency site </a:t>
          </a:r>
          <a:r>
            <a:rPr lang="en-US" sz="1400" b="1" i="0" u="none" strike="noStrike" kern="1200" dirty="0" smtClean="0">
              <a:solidFill>
                <a:srgbClr val="FFFFFF"/>
              </a:solidFill>
              <a:latin typeface="Calibri"/>
            </a:rPr>
            <a:t>www.newjerseyrebuild.org</a:t>
          </a:r>
        </a:p>
        <a:p>
          <a:pPr lvl="0" algn="ctr" defTabSz="800100">
            <a:lnSpc>
              <a:spcPct val="90000"/>
            </a:lnSpc>
            <a:spcBef>
              <a:spcPct val="0"/>
            </a:spcBef>
            <a:spcAft>
              <a:spcPct val="35000"/>
            </a:spcAft>
          </a:pPr>
          <a:endParaRPr lang="en-US" sz="2000" b="1" i="0" u="none" strike="noStrike" kern="1200" dirty="0" smtClean="0">
            <a:solidFill>
              <a:srgbClr val="FFFFFF"/>
            </a:solidFill>
            <a:latin typeface="Calibri"/>
          </a:endParaRPr>
        </a:p>
      </dsp:txBody>
      <dsp:txXfrm>
        <a:off x="26187" y="26187"/>
        <a:ext cx="3170016" cy="484063"/>
      </dsp:txXfrm>
    </dsp:sp>
    <dsp:sp modelId="{9044E952-0E7A-462E-8E7A-B01B8F6393BE}">
      <dsp:nvSpPr>
        <dsp:cNvPr id="0" name=""/>
        <dsp:cNvSpPr/>
      </dsp:nvSpPr>
      <dsp:spPr>
        <a:xfrm rot="5400000">
          <a:off x="4119717" y="1308209"/>
          <a:ext cx="3654206" cy="5629742"/>
        </a:xfrm>
        <a:prstGeom prst="round2SameRect">
          <a:avLst/>
        </a:prstGeom>
        <a:solidFill>
          <a:schemeClr val="lt1"/>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t" anchorCtr="0">
          <a:noAutofit/>
        </a:bodyPr>
        <a:lstStyle/>
        <a:p>
          <a:pPr marL="114300" lvl="1" indent="-114300" algn="l" defTabSz="622300">
            <a:lnSpc>
              <a:spcPct val="90000"/>
            </a:lnSpc>
            <a:spcBef>
              <a:spcPct val="0"/>
            </a:spcBef>
            <a:spcAft>
              <a:spcPct val="15000"/>
            </a:spcAft>
            <a:buChar char="••"/>
          </a:pPr>
          <a:r>
            <a:rPr lang="en-US" sz="1400" kern="1200" dirty="0" smtClean="0">
              <a:solidFill>
                <a:schemeClr val="tx1"/>
              </a:solidFill>
            </a:rPr>
            <a:t>Data migration mapping tool</a:t>
          </a:r>
        </a:p>
        <a:p>
          <a:pPr marL="114300" lvl="1" indent="-114300" algn="l" defTabSz="622300">
            <a:lnSpc>
              <a:spcPct val="90000"/>
            </a:lnSpc>
            <a:spcBef>
              <a:spcPct val="0"/>
            </a:spcBef>
            <a:spcAft>
              <a:spcPct val="15000"/>
            </a:spcAft>
            <a:buChar char="••"/>
          </a:pPr>
          <a:r>
            <a:rPr lang="en-US" sz="1400" kern="1200" dirty="0" smtClean="0">
              <a:solidFill>
                <a:schemeClr val="tx1"/>
              </a:solidFill>
            </a:rPr>
            <a:t>Data staging tools</a:t>
          </a:r>
        </a:p>
        <a:p>
          <a:pPr marL="114300" lvl="1" indent="-114300" algn="l" defTabSz="622300">
            <a:lnSpc>
              <a:spcPct val="90000"/>
            </a:lnSpc>
            <a:spcBef>
              <a:spcPct val="0"/>
            </a:spcBef>
            <a:spcAft>
              <a:spcPct val="15000"/>
            </a:spcAft>
            <a:buChar char="••"/>
          </a:pPr>
          <a:r>
            <a:rPr lang="en-US" sz="1400" kern="1200" dirty="0" smtClean="0"/>
            <a:t>Document  management Module</a:t>
          </a:r>
          <a:endParaRPr lang="en-US" sz="1400" kern="1200" dirty="0" smtClean="0">
            <a:solidFill>
              <a:schemeClr val="tx1"/>
            </a:solidFill>
          </a:endParaRPr>
        </a:p>
        <a:p>
          <a:pPr marL="114300" lvl="1" indent="-114300" algn="l" defTabSz="622300" rtl="0">
            <a:lnSpc>
              <a:spcPct val="90000"/>
            </a:lnSpc>
            <a:spcBef>
              <a:spcPct val="0"/>
            </a:spcBef>
            <a:spcAft>
              <a:spcPct val="15000"/>
            </a:spcAft>
            <a:buChar char="••"/>
          </a:pPr>
          <a:r>
            <a:rPr lang="en-US" sz="1400" b="0" i="0" u="none" kern="1200" dirty="0" smtClean="0"/>
            <a:t>Data Warehouse- Fund Request Data </a:t>
          </a:r>
          <a:endParaRPr lang="en-US" sz="1400" kern="1200" dirty="0" smtClean="0">
            <a:solidFill>
              <a:schemeClr val="tx1"/>
            </a:solidFill>
          </a:endParaRPr>
        </a:p>
        <a:p>
          <a:pPr marL="114300" lvl="1" indent="-114300" algn="l" defTabSz="622300" rtl="0">
            <a:lnSpc>
              <a:spcPct val="90000"/>
            </a:lnSpc>
            <a:spcBef>
              <a:spcPct val="0"/>
            </a:spcBef>
            <a:spcAft>
              <a:spcPct val="15000"/>
            </a:spcAft>
            <a:buChar char="••"/>
          </a:pPr>
          <a:r>
            <a:rPr lang="en-US" sz="1400" b="0" i="0" u="none" kern="1200" dirty="0" smtClean="0"/>
            <a:t>Data Warehouse- </a:t>
          </a:r>
          <a:r>
            <a:rPr lang="en-US" sz="1400" kern="1200" dirty="0" smtClean="0">
              <a:solidFill>
                <a:schemeClr val="tx1"/>
              </a:solidFill>
            </a:rPr>
            <a:t>QPR Data</a:t>
          </a:r>
        </a:p>
        <a:p>
          <a:pPr marL="114300" lvl="1" indent="-114300" algn="l" defTabSz="622300" rtl="0">
            <a:lnSpc>
              <a:spcPct val="90000"/>
            </a:lnSpc>
            <a:spcBef>
              <a:spcPct val="0"/>
            </a:spcBef>
            <a:spcAft>
              <a:spcPct val="15000"/>
            </a:spcAft>
            <a:buChar char="••"/>
          </a:pPr>
          <a:r>
            <a:rPr lang="en-US" sz="1400" b="0" i="0" u="none" kern="1200" dirty="0" smtClean="0"/>
            <a:t>Data Warehouse- GORR Data from the partners</a:t>
          </a:r>
          <a:endParaRPr lang="en-US" sz="1400" b="0" i="0" u="none" kern="1200" dirty="0"/>
        </a:p>
        <a:p>
          <a:pPr marL="114300" lvl="1" indent="-114300" algn="l" defTabSz="622300" rtl="0">
            <a:lnSpc>
              <a:spcPct val="90000"/>
            </a:lnSpc>
            <a:spcBef>
              <a:spcPct val="0"/>
            </a:spcBef>
            <a:spcAft>
              <a:spcPct val="15000"/>
            </a:spcAft>
            <a:buChar char="••"/>
          </a:pPr>
          <a:r>
            <a:rPr lang="en-US" sz="1400" b="0" i="0" u="none" kern="1200" dirty="0" smtClean="0"/>
            <a:t>Data Warehouse- </a:t>
          </a:r>
          <a:r>
            <a:rPr lang="en-US" sz="1400" kern="1200" dirty="0" smtClean="0"/>
            <a:t>SIROMS Grants Management (SGM):</a:t>
          </a:r>
          <a:endParaRPr lang="en-US" sz="1400" b="0" i="0" u="none" kern="1200" dirty="0"/>
        </a:p>
        <a:p>
          <a:pPr marL="228600" lvl="2" indent="-114300" algn="l" defTabSz="622300" rtl="0">
            <a:lnSpc>
              <a:spcPct val="90000"/>
            </a:lnSpc>
            <a:spcBef>
              <a:spcPct val="0"/>
            </a:spcBef>
            <a:spcAft>
              <a:spcPct val="15000"/>
            </a:spcAft>
            <a:buChar char="••"/>
          </a:pPr>
          <a:r>
            <a:rPr lang="en-US" sz="1400" b="0" i="0" u="none" kern="1200" dirty="0" smtClean="0"/>
            <a:t>RREM Data</a:t>
          </a:r>
          <a:endParaRPr lang="en-US" sz="1400" b="0" i="0" u="none" kern="1200" dirty="0"/>
        </a:p>
        <a:p>
          <a:pPr marL="228600" lvl="2" indent="-114300" algn="l" defTabSz="622300" rtl="0">
            <a:lnSpc>
              <a:spcPct val="90000"/>
            </a:lnSpc>
            <a:spcBef>
              <a:spcPct val="0"/>
            </a:spcBef>
            <a:spcAft>
              <a:spcPct val="15000"/>
            </a:spcAft>
            <a:buChar char="••"/>
          </a:pPr>
          <a:r>
            <a:rPr lang="en-US" sz="1400" b="0" i="0" u="none" kern="1200" dirty="0" smtClean="0"/>
            <a:t>LRRP Data</a:t>
          </a:r>
          <a:endParaRPr lang="en-US" sz="1400" b="0" i="0" u="none" kern="1200" dirty="0"/>
        </a:p>
        <a:p>
          <a:pPr marL="228600" lvl="2" indent="-114300" algn="l" defTabSz="622300" rtl="0">
            <a:lnSpc>
              <a:spcPct val="90000"/>
            </a:lnSpc>
            <a:spcBef>
              <a:spcPct val="0"/>
            </a:spcBef>
            <a:spcAft>
              <a:spcPct val="15000"/>
            </a:spcAft>
            <a:buChar char="••"/>
          </a:pPr>
          <a:r>
            <a:rPr lang="en-US" sz="1400" b="0" i="0" u="none" kern="1200" dirty="0" smtClean="0"/>
            <a:t>LMI Data</a:t>
          </a:r>
          <a:endParaRPr lang="en-US" sz="1400" b="0" i="0" u="none" kern="1200" dirty="0"/>
        </a:p>
        <a:p>
          <a:pPr marL="228600" lvl="2" indent="-114300" algn="l" defTabSz="622300" rtl="0">
            <a:lnSpc>
              <a:spcPct val="90000"/>
            </a:lnSpc>
            <a:spcBef>
              <a:spcPct val="0"/>
            </a:spcBef>
            <a:spcAft>
              <a:spcPct val="15000"/>
            </a:spcAft>
            <a:buChar char="••"/>
          </a:pPr>
          <a:r>
            <a:rPr lang="en-US" sz="1400" b="0" i="0" u="none" kern="1200" dirty="0" smtClean="0"/>
            <a:t>ESGA Data</a:t>
          </a:r>
          <a:endParaRPr lang="en-US" sz="1400" b="0" i="0" u="none" kern="1200" dirty="0"/>
        </a:p>
        <a:p>
          <a:pPr marL="228600" lvl="2" indent="-114300" algn="l" defTabSz="622300" rtl="0">
            <a:lnSpc>
              <a:spcPct val="90000"/>
            </a:lnSpc>
            <a:spcBef>
              <a:spcPct val="0"/>
            </a:spcBef>
            <a:spcAft>
              <a:spcPct val="15000"/>
            </a:spcAft>
            <a:buChar char="••"/>
          </a:pPr>
          <a:r>
            <a:rPr lang="en-US" sz="1400" b="0" i="0" u="none" kern="1200" dirty="0" smtClean="0"/>
            <a:t>LPS Data</a:t>
          </a:r>
          <a:endParaRPr lang="en-US" sz="1400" b="0" i="0" u="none" kern="1200" dirty="0"/>
        </a:p>
        <a:p>
          <a:pPr marL="114300" lvl="1" indent="-114300" algn="l" defTabSz="622300" rtl="0">
            <a:lnSpc>
              <a:spcPct val="90000"/>
            </a:lnSpc>
            <a:spcBef>
              <a:spcPct val="0"/>
            </a:spcBef>
            <a:spcAft>
              <a:spcPct val="15000"/>
            </a:spcAft>
            <a:buChar char="••"/>
          </a:pPr>
          <a:r>
            <a:rPr lang="en-US" sz="1400" b="0" i="0" u="none" kern="1200" dirty="0" smtClean="0"/>
            <a:t>Data Warehouse-  Landlord Incentive Program/ Neighborhood Enhancement Program Data from SAGE</a:t>
          </a:r>
          <a:endParaRPr lang="en-US" sz="1400" b="0" i="0" u="none" kern="1200" dirty="0"/>
        </a:p>
        <a:p>
          <a:pPr marL="114300" lvl="1" indent="-114300" algn="l" defTabSz="622300" rtl="0">
            <a:lnSpc>
              <a:spcPct val="90000"/>
            </a:lnSpc>
            <a:spcBef>
              <a:spcPct val="0"/>
            </a:spcBef>
            <a:spcAft>
              <a:spcPct val="15000"/>
            </a:spcAft>
            <a:buChar char="••"/>
          </a:pPr>
          <a:r>
            <a:rPr lang="en-US" sz="1400" b="0" i="0" u="none" kern="1200" dirty="0" smtClean="0"/>
            <a:t>Data Warehouse-  DOB Data (FEMA, NFIP and SBA)</a:t>
          </a:r>
          <a:endParaRPr lang="en-US" sz="1400" b="0" i="0" u="none" kern="1200" dirty="0"/>
        </a:p>
      </dsp:txBody>
      <dsp:txXfrm rot="-5400000">
        <a:off x="3131949" y="2474361"/>
        <a:ext cx="5451358" cy="3297438"/>
      </dsp:txXfrm>
    </dsp:sp>
    <dsp:sp modelId="{676FEDAF-1AB3-4DAA-9CA1-FEB875692A47}">
      <dsp:nvSpPr>
        <dsp:cNvPr id="0" name=""/>
        <dsp:cNvSpPr/>
      </dsp:nvSpPr>
      <dsp:spPr>
        <a:xfrm>
          <a:off x="0" y="2364521"/>
          <a:ext cx="3283331" cy="64177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i="0" u="none" strike="noStrike" kern="1200" dirty="0" smtClean="0">
              <a:solidFill>
                <a:srgbClr val="FFFFFF"/>
              </a:solidFill>
              <a:latin typeface="Calibri"/>
            </a:rPr>
            <a:t>SIROMS - Data Warehouse/ Data Feeds</a:t>
          </a:r>
        </a:p>
      </dsp:txBody>
      <dsp:txXfrm>
        <a:off x="31329" y="2395850"/>
        <a:ext cx="3220673" cy="5791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5A9238-56D6-4B5F-81D2-482F14ED5FF7}">
      <dsp:nvSpPr>
        <dsp:cNvPr id="0" name=""/>
        <dsp:cNvSpPr/>
      </dsp:nvSpPr>
      <dsp:spPr>
        <a:xfrm>
          <a:off x="0" y="3593593"/>
          <a:ext cx="3940629" cy="471657"/>
        </a:xfrm>
        <a:prstGeom prst="rect">
          <a:avLst/>
        </a:prstGeom>
        <a:solidFill>
          <a:srgbClr val="0070C0"/>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Admin Review</a:t>
          </a:r>
          <a:endParaRPr lang="en-US" sz="1600" kern="1200" dirty="0"/>
        </a:p>
      </dsp:txBody>
      <dsp:txXfrm>
        <a:off x="0" y="3593593"/>
        <a:ext cx="3940629" cy="471657"/>
      </dsp:txXfrm>
    </dsp:sp>
    <dsp:sp modelId="{A72E31EC-2AC7-48AD-941B-2151780EF8DC}">
      <dsp:nvSpPr>
        <dsp:cNvPr id="0" name=""/>
        <dsp:cNvSpPr/>
      </dsp:nvSpPr>
      <dsp:spPr>
        <a:xfrm rot="10800000">
          <a:off x="0" y="2875259"/>
          <a:ext cx="3940629" cy="725408"/>
        </a:xfrm>
        <a:prstGeom prst="upArrowCallout">
          <a:avLst/>
        </a:prstGeom>
        <a:solidFill>
          <a:srgbClr val="0070C0"/>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Reviewer 4</a:t>
          </a:r>
          <a:endParaRPr lang="en-US" sz="1600" kern="1200" dirty="0"/>
        </a:p>
      </dsp:txBody>
      <dsp:txXfrm rot="10800000">
        <a:off x="0" y="2875259"/>
        <a:ext cx="3940629" cy="471348"/>
      </dsp:txXfrm>
    </dsp:sp>
    <dsp:sp modelId="{67ACAD4D-1F3F-4A98-9ECA-926D465F844E}">
      <dsp:nvSpPr>
        <dsp:cNvPr id="0" name=""/>
        <dsp:cNvSpPr/>
      </dsp:nvSpPr>
      <dsp:spPr>
        <a:xfrm rot="10800000">
          <a:off x="0" y="2156925"/>
          <a:ext cx="3940629" cy="725408"/>
        </a:xfrm>
        <a:prstGeom prst="upArrowCallout">
          <a:avLst/>
        </a:prstGeom>
        <a:solidFill>
          <a:srgbClr val="0070C0"/>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Reviewer 3</a:t>
          </a:r>
          <a:endParaRPr lang="en-US" sz="1600" kern="1200" dirty="0"/>
        </a:p>
      </dsp:txBody>
      <dsp:txXfrm rot="10800000">
        <a:off x="0" y="2156925"/>
        <a:ext cx="3940629" cy="471348"/>
      </dsp:txXfrm>
    </dsp:sp>
    <dsp:sp modelId="{CEC149B9-6ABA-47E6-8D89-F068187DDAB2}">
      <dsp:nvSpPr>
        <dsp:cNvPr id="0" name=""/>
        <dsp:cNvSpPr/>
      </dsp:nvSpPr>
      <dsp:spPr>
        <a:xfrm rot="10800000">
          <a:off x="0" y="1438591"/>
          <a:ext cx="3940629" cy="725408"/>
        </a:xfrm>
        <a:prstGeom prst="upArrowCallout">
          <a:avLst/>
        </a:prstGeom>
        <a:solidFill>
          <a:srgbClr val="0070C0"/>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Reviewer 2</a:t>
          </a:r>
          <a:endParaRPr lang="en-US" sz="1600" kern="1200" dirty="0"/>
        </a:p>
      </dsp:txBody>
      <dsp:txXfrm rot="10800000">
        <a:off x="0" y="1438591"/>
        <a:ext cx="3940629" cy="471348"/>
      </dsp:txXfrm>
    </dsp:sp>
    <dsp:sp modelId="{4CCDE675-3C31-44E8-8718-64C6BD4E92C4}">
      <dsp:nvSpPr>
        <dsp:cNvPr id="0" name=""/>
        <dsp:cNvSpPr/>
      </dsp:nvSpPr>
      <dsp:spPr>
        <a:xfrm rot="10800000">
          <a:off x="0" y="720257"/>
          <a:ext cx="3940629" cy="725408"/>
        </a:xfrm>
        <a:prstGeom prst="upArrowCallout">
          <a:avLst/>
        </a:prstGeom>
        <a:solidFill>
          <a:srgbClr val="0070C0"/>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Reviewer 1</a:t>
          </a:r>
          <a:endParaRPr lang="en-US" sz="1600" kern="1200" dirty="0"/>
        </a:p>
      </dsp:txBody>
      <dsp:txXfrm rot="10800000">
        <a:off x="0" y="720257"/>
        <a:ext cx="3940629" cy="471348"/>
      </dsp:txXfrm>
    </dsp:sp>
    <dsp:sp modelId="{5D559EC9-5B8D-4DB0-A93C-E4B8971147CC}">
      <dsp:nvSpPr>
        <dsp:cNvPr id="0" name=""/>
        <dsp:cNvSpPr/>
      </dsp:nvSpPr>
      <dsp:spPr>
        <a:xfrm rot="10800000">
          <a:off x="0" y="1923"/>
          <a:ext cx="3940629" cy="725408"/>
        </a:xfrm>
        <a:prstGeom prst="upArrowCallout">
          <a:avLst/>
        </a:prstGeom>
        <a:solidFill>
          <a:srgbClr val="0070C0"/>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smtClean="0"/>
            <a:t>Policy Author</a:t>
          </a:r>
          <a:endParaRPr lang="en-US" sz="1600" kern="1200" dirty="0"/>
        </a:p>
      </dsp:txBody>
      <dsp:txXfrm rot="10800000">
        <a:off x="0" y="1923"/>
        <a:ext cx="3940629" cy="47134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2421" cy="46657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027" y="0"/>
            <a:ext cx="2972421" cy="466578"/>
          </a:xfrm>
          <a:prstGeom prst="rect">
            <a:avLst/>
          </a:prstGeom>
        </p:spPr>
        <p:txBody>
          <a:bodyPr vert="horz" lIns="91440" tIns="45720" rIns="91440" bIns="45720" rtlCol="0"/>
          <a:lstStyle>
            <a:lvl1pPr algn="r">
              <a:defRPr sz="1200"/>
            </a:lvl1pPr>
          </a:lstStyle>
          <a:p>
            <a:fld id="{4C0BBECA-0A17-4C66-8947-FD3271F63D0D}" type="datetimeFigureOut">
              <a:rPr lang="en-US" smtClean="0"/>
              <a:t>1/31/2018</a:t>
            </a:fld>
            <a:endParaRPr lang="en-US"/>
          </a:p>
        </p:txBody>
      </p:sp>
      <p:sp>
        <p:nvSpPr>
          <p:cNvPr id="4" name="Footer Placeholder 3"/>
          <p:cNvSpPr>
            <a:spLocks noGrp="1"/>
          </p:cNvSpPr>
          <p:nvPr>
            <p:ph type="ftr" sz="quarter" idx="2"/>
          </p:nvPr>
        </p:nvSpPr>
        <p:spPr>
          <a:xfrm>
            <a:off x="1" y="8829822"/>
            <a:ext cx="2972421" cy="46657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027" y="8829822"/>
            <a:ext cx="2972421" cy="466578"/>
          </a:xfrm>
          <a:prstGeom prst="rect">
            <a:avLst/>
          </a:prstGeom>
        </p:spPr>
        <p:txBody>
          <a:bodyPr vert="horz" lIns="91440" tIns="45720" rIns="91440" bIns="45720" rtlCol="0" anchor="b"/>
          <a:lstStyle>
            <a:lvl1pPr algn="r">
              <a:defRPr sz="1200"/>
            </a:lvl1pPr>
          </a:lstStyle>
          <a:p>
            <a:fld id="{78A6779E-10CD-4425-906E-7CF68EF90B29}" type="slidenum">
              <a:rPr lang="en-US" smtClean="0"/>
              <a:t>‹#›</a:t>
            </a:fld>
            <a:endParaRPr lang="en-US"/>
          </a:p>
        </p:txBody>
      </p:sp>
    </p:spTree>
    <p:extLst>
      <p:ext uri="{BB962C8B-B14F-4D97-AF65-F5344CB8AC3E}">
        <p14:creationId xmlns:p14="http://schemas.microsoft.com/office/powerpoint/2010/main" val="26127944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2830" tIns="46415" rIns="92830" bIns="46415"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2830" tIns="46415" rIns="92830" bIns="46415" rtlCol="0"/>
          <a:lstStyle>
            <a:lvl1pPr algn="r">
              <a:defRPr sz="1200"/>
            </a:lvl1pPr>
          </a:lstStyle>
          <a:p>
            <a:fld id="{A1FDB7CB-5BBE-4EA4-A363-1C7E331E1C36}" type="datetimeFigureOut">
              <a:rPr lang="en-US" smtClean="0"/>
              <a:t>1/31/2018</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2830" tIns="46415" rIns="92830" bIns="46415" rtlCol="0" anchor="ctr"/>
          <a:lstStyle/>
          <a:p>
            <a:endParaRPr lang="en-US"/>
          </a:p>
        </p:txBody>
      </p:sp>
      <p:sp>
        <p:nvSpPr>
          <p:cNvPr id="5" name="Notes Placeholder 4"/>
          <p:cNvSpPr>
            <a:spLocks noGrp="1"/>
          </p:cNvSpPr>
          <p:nvPr>
            <p:ph type="body" sz="quarter" idx="3"/>
          </p:nvPr>
        </p:nvSpPr>
        <p:spPr>
          <a:xfrm>
            <a:off x="685800" y="4415791"/>
            <a:ext cx="5486400" cy="4183380"/>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6"/>
            <a:ext cx="2971800" cy="464820"/>
          </a:xfrm>
          <a:prstGeom prst="rect">
            <a:avLst/>
          </a:prstGeom>
        </p:spPr>
        <p:txBody>
          <a:bodyPr vert="horz" lIns="92830" tIns="46415" rIns="92830" bIns="46415"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6"/>
            <a:ext cx="2971800" cy="464820"/>
          </a:xfrm>
          <a:prstGeom prst="rect">
            <a:avLst/>
          </a:prstGeom>
        </p:spPr>
        <p:txBody>
          <a:bodyPr vert="horz" lIns="92830" tIns="46415" rIns="92830" bIns="46415" rtlCol="0" anchor="b"/>
          <a:lstStyle>
            <a:lvl1pPr algn="r">
              <a:defRPr sz="1200"/>
            </a:lvl1pPr>
          </a:lstStyle>
          <a:p>
            <a:fld id="{BF2C770F-EB41-479B-BAD6-A532AD510251}" type="slidenum">
              <a:rPr lang="en-US" smtClean="0"/>
              <a:t>‹#›</a:t>
            </a:fld>
            <a:endParaRPr lang="en-US"/>
          </a:p>
        </p:txBody>
      </p:sp>
    </p:spTree>
    <p:extLst>
      <p:ext uri="{BB962C8B-B14F-4D97-AF65-F5344CB8AC3E}">
        <p14:creationId xmlns:p14="http://schemas.microsoft.com/office/powerpoint/2010/main" val="3761960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2C770F-EB41-479B-BAD6-A532AD510251}" type="slidenum">
              <a:rPr lang="en-US" smtClean="0"/>
              <a:t>2</a:t>
            </a:fld>
            <a:endParaRPr lang="en-US"/>
          </a:p>
        </p:txBody>
      </p:sp>
    </p:spTree>
    <p:extLst>
      <p:ext uri="{BB962C8B-B14F-4D97-AF65-F5344CB8AC3E}">
        <p14:creationId xmlns:p14="http://schemas.microsoft.com/office/powerpoint/2010/main" val="1537647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6</a:t>
            </a:fld>
            <a:endParaRPr lang="en-US" dirty="0"/>
          </a:p>
        </p:txBody>
      </p:sp>
    </p:spTree>
    <p:extLst>
      <p:ext uri="{BB962C8B-B14F-4D97-AF65-F5344CB8AC3E}">
        <p14:creationId xmlns:p14="http://schemas.microsoft.com/office/powerpoint/2010/main" val="32427615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7</a:t>
            </a:fld>
            <a:endParaRPr lang="en-US" dirty="0"/>
          </a:p>
        </p:txBody>
      </p:sp>
    </p:spTree>
    <p:extLst>
      <p:ext uri="{BB962C8B-B14F-4D97-AF65-F5344CB8AC3E}">
        <p14:creationId xmlns:p14="http://schemas.microsoft.com/office/powerpoint/2010/main" val="3163677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45</a:t>
            </a:fld>
            <a:endParaRPr lang="en-US" dirty="0"/>
          </a:p>
        </p:txBody>
      </p:sp>
    </p:spTree>
    <p:extLst>
      <p:ext uri="{BB962C8B-B14F-4D97-AF65-F5344CB8AC3E}">
        <p14:creationId xmlns:p14="http://schemas.microsoft.com/office/powerpoint/2010/main" val="4161287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79</a:t>
            </a:fld>
            <a:endParaRPr lang="en-US" dirty="0"/>
          </a:p>
        </p:txBody>
      </p:sp>
    </p:spTree>
    <p:extLst>
      <p:ext uri="{BB962C8B-B14F-4D97-AF65-F5344CB8AC3E}">
        <p14:creationId xmlns:p14="http://schemas.microsoft.com/office/powerpoint/2010/main" val="811874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80</a:t>
            </a:fld>
            <a:endParaRPr lang="en-US" dirty="0"/>
          </a:p>
        </p:txBody>
      </p:sp>
    </p:spTree>
    <p:extLst>
      <p:ext uri="{BB962C8B-B14F-4D97-AF65-F5344CB8AC3E}">
        <p14:creationId xmlns:p14="http://schemas.microsoft.com/office/powerpoint/2010/main" val="1588515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81</a:t>
            </a:fld>
            <a:endParaRPr lang="en-US" dirty="0"/>
          </a:p>
        </p:txBody>
      </p:sp>
    </p:spTree>
    <p:extLst>
      <p:ext uri="{BB962C8B-B14F-4D97-AF65-F5344CB8AC3E}">
        <p14:creationId xmlns:p14="http://schemas.microsoft.com/office/powerpoint/2010/main" val="1306446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82</a:t>
            </a:fld>
            <a:endParaRPr lang="en-US" dirty="0"/>
          </a:p>
        </p:txBody>
      </p:sp>
    </p:spTree>
    <p:extLst>
      <p:ext uri="{BB962C8B-B14F-4D97-AF65-F5344CB8AC3E}">
        <p14:creationId xmlns:p14="http://schemas.microsoft.com/office/powerpoint/2010/main" val="897987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83</a:t>
            </a:fld>
            <a:endParaRPr lang="en-US" dirty="0"/>
          </a:p>
        </p:txBody>
      </p:sp>
    </p:spTree>
    <p:extLst>
      <p:ext uri="{BB962C8B-B14F-4D97-AF65-F5344CB8AC3E}">
        <p14:creationId xmlns:p14="http://schemas.microsoft.com/office/powerpoint/2010/main" val="4060812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133</a:t>
            </a:fld>
            <a:endParaRPr lang="en-US" dirty="0"/>
          </a:p>
        </p:txBody>
      </p:sp>
    </p:spTree>
    <p:extLst>
      <p:ext uri="{BB962C8B-B14F-4D97-AF65-F5344CB8AC3E}">
        <p14:creationId xmlns:p14="http://schemas.microsoft.com/office/powerpoint/2010/main" val="1344918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134</a:t>
            </a:fld>
            <a:endParaRPr lang="en-US" dirty="0"/>
          </a:p>
        </p:txBody>
      </p:sp>
    </p:spTree>
    <p:extLst>
      <p:ext uri="{BB962C8B-B14F-4D97-AF65-F5344CB8AC3E}">
        <p14:creationId xmlns:p14="http://schemas.microsoft.com/office/powerpoint/2010/main" val="25906102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B9C825-F38E-45BB-92C1-043DE61C9183}" type="slidenum">
              <a:rPr lang="en-US" smtClean="0"/>
              <a:pPr/>
              <a:t>136</a:t>
            </a:fld>
            <a:endParaRPr lang="en-US" dirty="0"/>
          </a:p>
        </p:txBody>
      </p:sp>
    </p:spTree>
    <p:extLst>
      <p:ext uri="{BB962C8B-B14F-4D97-AF65-F5344CB8AC3E}">
        <p14:creationId xmlns:p14="http://schemas.microsoft.com/office/powerpoint/2010/main" val="344450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3340519E-C603-4DA1-B80B-B65A16C5DF16}" type="slidenum">
              <a:rPr lang="en-US" smtClean="0">
                <a:solidFill>
                  <a:prstClr val="black"/>
                </a:solidFill>
              </a:rPr>
              <a:pPr>
                <a:defRPr/>
              </a:pPr>
              <a:t>175</a:t>
            </a:fld>
            <a:endParaRPr lang="en-US" dirty="0">
              <a:solidFill>
                <a:prstClr val="black"/>
              </a:solidFill>
            </a:endParaRPr>
          </a:p>
        </p:txBody>
      </p:sp>
    </p:spTree>
    <p:extLst>
      <p:ext uri="{BB962C8B-B14F-4D97-AF65-F5344CB8AC3E}">
        <p14:creationId xmlns:p14="http://schemas.microsoft.com/office/powerpoint/2010/main" val="311586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824BB21-8F83-47D5-B462-CC6B3E9DA4A1}" type="datetime1">
              <a:rPr lang="en-US" smtClean="0"/>
              <a:t>1/31/2018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1993302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34CA5F6-B8A8-46EE-B219-DFD4290157DA}" type="datetime1">
              <a:rPr lang="en-US" smtClean="0"/>
              <a:t>1/31/2018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798924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8C447D-CB6A-4A21-BF56-019C9227D5F0}" type="datetime1">
              <a:rPr lang="en-US" smtClean="0"/>
              <a:t>1/31/2018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4263474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52A1C0B-5D19-4CDF-91D1-D9D8DC527529}" type="datetime1">
              <a:rPr lang="en-US" smtClean="0"/>
              <a:t>1/31/2018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530174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CE5721B-3338-48E5-AFD0-EF75A0F770E8}" type="datetime1">
              <a:rPr lang="en-US" smtClean="0"/>
              <a:t>1/31/2018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2080522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C8C792A-9E5E-45F5-B769-8F8D1D4FED96}" type="datetime1">
              <a:rPr lang="en-US" smtClean="0"/>
              <a:t>1/31/2018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1312816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BE0A7-FCE7-4C11-B57D-9018F05D04A7}" type="datetime1">
              <a:rPr lang="en-US" smtClean="0"/>
              <a:t>1/31/2018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3429767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3DD8F0-A9CE-4135-A129-976D095BDFAF}" type="datetime1">
              <a:rPr lang="en-US" smtClean="0"/>
              <a:t>1/31/2018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309927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522014-BC86-4182-AC10-BAC4C8181128}" type="datetime1">
              <a:rPr lang="en-US" smtClean="0"/>
              <a:t>1/31/2018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2678380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2E6B0A-F8F9-43B1-87AB-535D5D64350A}" type="datetime1">
              <a:rPr lang="en-US" smtClean="0"/>
              <a:t>1/31/2018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33548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C88152-FB09-4527-A915-7B9EE59B6452}" type="datetime1">
              <a:rPr lang="en-US" smtClean="0"/>
              <a:t>1/31/2018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708A9-029A-4873-8902-A470072A7B49}" type="slidenum">
              <a:rPr lang="en-US" smtClean="0"/>
              <a:t>‹#›</a:t>
            </a:fld>
            <a:endParaRPr lang="en-US"/>
          </a:p>
        </p:txBody>
      </p:sp>
    </p:spTree>
    <p:extLst>
      <p:ext uri="{BB962C8B-B14F-4D97-AF65-F5344CB8AC3E}">
        <p14:creationId xmlns:p14="http://schemas.microsoft.com/office/powerpoint/2010/main" val="2241941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E6BDDF-AF2E-4206-9123-345C08E5B68E}" type="datetime1">
              <a:rPr lang="en-US" smtClean="0"/>
              <a:t>1/31/2018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D708A9-029A-4873-8902-A470072A7B49}" type="slidenum">
              <a:rPr lang="en-US" smtClean="0"/>
              <a:t>‹#›</a:t>
            </a:fld>
            <a:endParaRPr lang="en-US"/>
          </a:p>
        </p:txBody>
      </p:sp>
    </p:spTree>
    <p:extLst>
      <p:ext uri="{BB962C8B-B14F-4D97-AF65-F5344CB8AC3E}">
        <p14:creationId xmlns:p14="http://schemas.microsoft.com/office/powerpoint/2010/main" val="3394928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sirom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omments" Target="../comments/comment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comments" Target="../comments/comment3.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comments" Target="../comments/comment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omments" Target="../comments/comment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99.emf"/></Relationships>
</file>

<file path=ppt/slides/_rels/slide17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emf"/></Relationships>
</file>

<file path=ppt/slides/_rels/slide18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18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182.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SIROMS Overview</a:t>
            </a:r>
            <a:r>
              <a:rPr lang="en-US" dirty="0"/>
              <a:t/>
            </a:r>
            <a:br>
              <a:rPr lang="en-US" dirty="0"/>
            </a:br>
            <a:r>
              <a:rPr lang="en-US" sz="2200" dirty="0"/>
              <a:t>BID SOLICITATION #</a:t>
            </a:r>
            <a:r>
              <a:rPr lang="en-US" sz="2200" dirty="0" smtClean="0"/>
              <a:t>18DPP00226</a:t>
            </a:r>
            <a:r>
              <a:rPr lang="en-US" sz="2200" dirty="0"/>
              <a:t/>
            </a:r>
            <a:br>
              <a:rPr lang="en-US" sz="2200" dirty="0"/>
            </a:br>
            <a:r>
              <a:rPr lang="en-US" sz="2200" dirty="0"/>
              <a:t>Sandy Integrated Recovery Operations and Management System (SIROMS) </a:t>
            </a:r>
            <a:br>
              <a:rPr lang="en-US" sz="2200" dirty="0"/>
            </a:br>
            <a:r>
              <a:rPr lang="en-US" sz="2200" dirty="0"/>
              <a:t>Maintenance and Hosting</a:t>
            </a:r>
            <a:br>
              <a:rPr lang="en-US" sz="2200" dirty="0"/>
            </a:br>
            <a:r>
              <a:rPr lang="en-US" sz="2200" dirty="0"/>
              <a:t>Attachment </a:t>
            </a:r>
            <a:r>
              <a:rPr lang="en-US" sz="2200" dirty="0" smtClean="0"/>
              <a:t>05</a:t>
            </a:r>
            <a:r>
              <a:rPr lang="en-US" sz="2200" dirty="0"/>
              <a:t/>
            </a:r>
            <a:br>
              <a:rPr lang="en-US" sz="2200" dirty="0"/>
            </a:br>
            <a:endParaRPr lang="en-US" sz="2200" dirty="0"/>
          </a:p>
        </p:txBody>
      </p:sp>
      <p:sp>
        <p:nvSpPr>
          <p:cNvPr id="3" name="Subtitle 2"/>
          <p:cNvSpPr>
            <a:spLocks noGrp="1"/>
          </p:cNvSpPr>
          <p:nvPr>
            <p:ph type="subTitle" idx="1"/>
          </p:nvPr>
        </p:nvSpPr>
        <p:spPr/>
        <p:txBody>
          <a:bodyPr/>
          <a:lstStyle/>
          <a:p>
            <a:r>
              <a:rPr lang="en-US" dirty="0" smtClean="0"/>
              <a:t>01.30.2018</a:t>
            </a:r>
            <a:endParaRPr lang="en-US" dirty="0"/>
          </a:p>
        </p:txBody>
      </p:sp>
    </p:spTree>
    <p:extLst>
      <p:ext uri="{BB962C8B-B14F-4D97-AF65-F5344CB8AC3E}">
        <p14:creationId xmlns:p14="http://schemas.microsoft.com/office/powerpoint/2010/main" val="3771137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SIROMS : Overall Solution</a:t>
            </a:r>
            <a:endParaRPr lang="en-US" sz="3200" dirty="0"/>
          </a:p>
        </p:txBody>
      </p:sp>
      <p:sp>
        <p:nvSpPr>
          <p:cNvPr id="3" name="Slide Number Placeholder 2"/>
          <p:cNvSpPr>
            <a:spLocks noGrp="1"/>
          </p:cNvSpPr>
          <p:nvPr>
            <p:ph type="sldNum" sz="quarter" idx="4294967295"/>
          </p:nvPr>
        </p:nvSpPr>
        <p:spPr>
          <a:xfrm>
            <a:off x="4183063" y="6516688"/>
            <a:ext cx="777875" cy="241300"/>
          </a:xfrm>
          <a:prstGeom prst="rect">
            <a:avLst/>
          </a:prstGeom>
        </p:spPr>
        <p:txBody>
          <a:bodyPr/>
          <a:lstStyle/>
          <a:p>
            <a:pPr>
              <a:defRPr/>
            </a:pPr>
            <a:fld id="{4A8B5011-AE7C-4F3E-9D87-96C7D91E1336}" type="slidenum">
              <a:rPr lang="en-US" sz="900" smtClean="0"/>
              <a:pPr>
                <a:defRPr/>
              </a:pPr>
              <a:t>2</a:t>
            </a:fld>
            <a:endParaRPr lang="en-US" sz="900" dirty="0"/>
          </a:p>
        </p:txBody>
      </p:sp>
      <p:sp>
        <p:nvSpPr>
          <p:cNvPr id="6" name="TextBox 5"/>
          <p:cNvSpPr txBox="1"/>
          <p:nvPr/>
        </p:nvSpPr>
        <p:spPr bwMode="auto">
          <a:xfrm>
            <a:off x="381000" y="1219200"/>
            <a:ext cx="7162800" cy="553998"/>
          </a:xfrm>
          <a:prstGeom prst="rect">
            <a:avLst/>
          </a:prstGeom>
          <a:noFill/>
          <a:ln w="9525" algn="ctr">
            <a:noFill/>
            <a:miter lim="800000"/>
            <a:headEnd/>
            <a:tailEnd/>
          </a:ln>
          <a:effectLst/>
        </p:spPr>
        <p:txBody>
          <a:bodyPr wrap="square" lIns="0" tIns="0" rIns="0" bIns="0" rtlCol="0">
            <a:spAutoFit/>
          </a:bodyPr>
          <a:lstStyle/>
          <a:p>
            <a:pPr marL="742950" lvl="1" indent="-285750">
              <a:buFont typeface="Arial" panose="020B0604020202020204" pitchFamily="34" charset="0"/>
              <a:buChar char="•"/>
            </a:pPr>
            <a:endParaRPr lang="en-US" dirty="0" smtClean="0"/>
          </a:p>
          <a:p>
            <a:pPr marL="742950" lvl="1" indent="-285750">
              <a:buFont typeface="Arial" panose="020B0604020202020204" pitchFamily="34" charset="0"/>
              <a:buChar char="•"/>
            </a:pPr>
            <a:endParaRPr lang="en-US" dirty="0" smtClean="0">
              <a:cs typeface="Arial" pitchFamily="34" charset="0"/>
            </a:endParaRPr>
          </a:p>
        </p:txBody>
      </p:sp>
      <p:graphicFrame>
        <p:nvGraphicFramePr>
          <p:cNvPr id="4" name="Diagram 3"/>
          <p:cNvGraphicFramePr/>
          <p:nvPr>
            <p:extLst>
              <p:ext uri="{D42A27DB-BD31-4B8C-83A1-F6EECF244321}">
                <p14:modId xmlns:p14="http://schemas.microsoft.com/office/powerpoint/2010/main" val="228485719"/>
              </p:ext>
            </p:extLst>
          </p:nvPr>
        </p:nvGraphicFramePr>
        <p:xfrm>
          <a:off x="449263" y="1263408"/>
          <a:ext cx="8250237" cy="48897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32668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85739"/>
            <a:ext cx="8239125" cy="957261"/>
          </a:xfrm>
        </p:spPr>
        <p:txBody>
          <a:bodyPr vert="horz" lIns="0" tIns="0" rIns="0" bIns="0" rtlCol="0" anchor="ctr" anchorCtr="0">
            <a:noAutofit/>
          </a:bodyPr>
          <a:lstStyle/>
          <a:p>
            <a:pPr algn="ctr"/>
            <a:r>
              <a:rPr lang="en-US" sz="3200" dirty="0" smtClean="0"/>
              <a:t>SIROMS Functions and Components – Cont…</a:t>
            </a:r>
          </a:p>
        </p:txBody>
      </p:sp>
      <p:sp>
        <p:nvSpPr>
          <p:cNvPr id="3" name="Slide Number Placeholder 2"/>
          <p:cNvSpPr>
            <a:spLocks noGrp="1"/>
          </p:cNvSpPr>
          <p:nvPr>
            <p:ph type="sldNum" sz="quarter" idx="12"/>
          </p:nvPr>
        </p:nvSpPr>
        <p:spPr/>
        <p:txBody>
          <a:bodyPr/>
          <a:lstStyle/>
          <a:p>
            <a:fld id="{525A3C56-E491-49B2-93F3-63532DF516BC}" type="slidenum">
              <a:rPr lang="en-US"/>
              <a:pPr/>
              <a:t>3</a:t>
            </a:fld>
            <a:endParaRPr lang="en-US"/>
          </a:p>
        </p:txBody>
      </p:sp>
      <p:graphicFrame>
        <p:nvGraphicFramePr>
          <p:cNvPr id="5" name="Diagram 4"/>
          <p:cNvGraphicFramePr/>
          <p:nvPr>
            <p:extLst>
              <p:ext uri="{D42A27DB-BD31-4B8C-83A1-F6EECF244321}">
                <p14:modId xmlns:p14="http://schemas.microsoft.com/office/powerpoint/2010/main" val="218381731"/>
              </p:ext>
            </p:extLst>
          </p:nvPr>
        </p:nvGraphicFramePr>
        <p:xfrm>
          <a:off x="152400" y="1066800"/>
          <a:ext cx="8839200" cy="5628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39710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85739"/>
            <a:ext cx="8239125" cy="804861"/>
          </a:xfrm>
        </p:spPr>
        <p:txBody>
          <a:bodyPr vert="horz" lIns="0" tIns="0" rIns="0" bIns="0" rtlCol="0" anchor="ctr" anchorCtr="0">
            <a:noAutofit/>
          </a:bodyPr>
          <a:lstStyle/>
          <a:p>
            <a:pPr algn="ctr"/>
            <a:r>
              <a:rPr lang="en-US" sz="3200" dirty="0" smtClean="0"/>
              <a:t>SIROMS Functions and Components – Cont…</a:t>
            </a:r>
          </a:p>
        </p:txBody>
      </p:sp>
      <p:sp>
        <p:nvSpPr>
          <p:cNvPr id="3" name="Slide Number Placeholder 2"/>
          <p:cNvSpPr>
            <a:spLocks noGrp="1"/>
          </p:cNvSpPr>
          <p:nvPr>
            <p:ph type="sldNum" sz="quarter" idx="12"/>
          </p:nvPr>
        </p:nvSpPr>
        <p:spPr/>
        <p:txBody>
          <a:bodyPr/>
          <a:lstStyle/>
          <a:p>
            <a:fld id="{525A3C56-E491-49B2-93F3-63532DF516BC}" type="slidenum">
              <a:rPr lang="en-US"/>
              <a:pPr/>
              <a:t>4</a:t>
            </a:fld>
            <a:endParaRPr lang="en-US"/>
          </a:p>
        </p:txBody>
      </p:sp>
      <p:graphicFrame>
        <p:nvGraphicFramePr>
          <p:cNvPr id="5" name="Diagram 4"/>
          <p:cNvGraphicFramePr/>
          <p:nvPr>
            <p:extLst>
              <p:ext uri="{D42A27DB-BD31-4B8C-83A1-F6EECF244321}">
                <p14:modId xmlns:p14="http://schemas.microsoft.com/office/powerpoint/2010/main" val="1051122072"/>
              </p:ext>
            </p:extLst>
          </p:nvPr>
        </p:nvGraphicFramePr>
        <p:xfrm>
          <a:off x="152400" y="838200"/>
          <a:ext cx="8915400" cy="601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34204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SIROMS Portal Overview</a:t>
            </a:r>
            <a:endParaRPr lang="en-US" dirty="0"/>
          </a:p>
        </p:txBody>
      </p:sp>
      <p:sp>
        <p:nvSpPr>
          <p:cNvPr id="3" name="Text Placeholder 2"/>
          <p:cNvSpPr>
            <a:spLocks noGrp="1"/>
          </p:cNvSpPr>
          <p:nvPr>
            <p:ph type="body" idx="1"/>
          </p:nvPr>
        </p:nvSpPr>
        <p:spPr/>
        <p:txBody>
          <a:bodyPr/>
          <a:lstStyle/>
          <a:p>
            <a:r>
              <a:rPr lang="en-US" dirty="0" smtClean="0"/>
              <a:t>SIROMS</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5</a:t>
            </a:fld>
            <a:endParaRPr lang="en-US"/>
          </a:p>
        </p:txBody>
      </p:sp>
    </p:spTree>
    <p:extLst>
      <p:ext uri="{BB962C8B-B14F-4D97-AF65-F5344CB8AC3E}">
        <p14:creationId xmlns:p14="http://schemas.microsoft.com/office/powerpoint/2010/main" val="78804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74638"/>
            <a:ext cx="8229600" cy="868362"/>
          </a:xfrm>
        </p:spPr>
        <p:txBody>
          <a:bodyPr>
            <a:normAutofit/>
          </a:bodyPr>
          <a:lstStyle/>
          <a:p>
            <a:pPr algn="ctr"/>
            <a:r>
              <a:rPr lang="en-US" sz="3200" dirty="0"/>
              <a:t>Logging </a:t>
            </a:r>
            <a:r>
              <a:rPr lang="en-US" sz="3200" dirty="0" smtClean="0"/>
              <a:t>into </a:t>
            </a:r>
            <a:r>
              <a:rPr lang="en-US" sz="3200" dirty="0"/>
              <a:t>SIROMS </a:t>
            </a:r>
          </a:p>
        </p:txBody>
      </p:sp>
      <p:sp>
        <p:nvSpPr>
          <p:cNvPr id="4" name="Content Placeholder 3"/>
          <p:cNvSpPr>
            <a:spLocks noGrp="1"/>
          </p:cNvSpPr>
          <p:nvPr>
            <p:ph sz="quarter" idx="4294967295"/>
          </p:nvPr>
        </p:nvSpPr>
        <p:spPr>
          <a:xfrm>
            <a:off x="449263" y="1143000"/>
            <a:ext cx="8250237" cy="4889742"/>
          </a:xfrm>
          <a:prstGeom prst="rect">
            <a:avLst/>
          </a:prstGeom>
        </p:spPr>
        <p:txBody>
          <a:bodyPr>
            <a:normAutofit/>
          </a:bodyPr>
          <a:lstStyle/>
          <a:p>
            <a:pPr marL="457200" lvl="0" indent="-457200">
              <a:buFont typeface="Arial" pitchFamily="34" charset="0"/>
              <a:buChar char="•"/>
            </a:pPr>
            <a:r>
              <a:rPr lang="en-US" sz="2400" dirty="0" smtClean="0"/>
              <a:t>SIROMS web content and modules can be accessed by the following URL</a:t>
            </a:r>
            <a:r>
              <a:rPr lang="en-US" sz="2400" dirty="0"/>
              <a:t>: </a:t>
            </a:r>
            <a:r>
              <a:rPr lang="en-US" sz="2400" u="sng" dirty="0">
                <a:hlinkClick r:id="rId3"/>
              </a:rPr>
              <a:t>https</a:t>
            </a:r>
            <a:r>
              <a:rPr lang="en-US" sz="2400" u="sng" dirty="0" smtClean="0">
                <a:hlinkClick r:id="rId3"/>
              </a:rPr>
              <a:t>://www.siroms.com</a:t>
            </a:r>
            <a:r>
              <a:rPr lang="en-US" sz="2400" u="sng" dirty="0" smtClean="0"/>
              <a:t> </a:t>
            </a:r>
            <a:r>
              <a:rPr lang="en-US" sz="2400" dirty="0" smtClean="0"/>
              <a:t> </a:t>
            </a:r>
            <a:endParaRPr lang="en-US" sz="2400" dirty="0"/>
          </a:p>
          <a:p>
            <a:pPr marL="457200" lvl="0" indent="-457200"/>
            <a:r>
              <a:rPr lang="en-US" sz="2400" dirty="0" smtClean="0"/>
              <a:t>Once the page loads, users will be required to login with their SIROMS  credentials:</a:t>
            </a:r>
          </a:p>
          <a:p>
            <a:pPr marL="0" lvl="1" indent="0">
              <a:buNone/>
            </a:pPr>
            <a:endParaRPr lang="en-US" dirty="0" smtClean="0"/>
          </a:p>
        </p:txBody>
      </p:sp>
      <p:sp>
        <p:nvSpPr>
          <p:cNvPr id="5" name="Slide Number Placeholder 4"/>
          <p:cNvSpPr>
            <a:spLocks noGrp="1"/>
          </p:cNvSpPr>
          <p:nvPr>
            <p:ph type="sldNum" sz="quarter" idx="12"/>
          </p:nvPr>
        </p:nvSpPr>
        <p:spPr/>
        <p:txBody>
          <a:bodyPr/>
          <a:lstStyle/>
          <a:p>
            <a:fld id="{525A3C56-E491-49B2-93F3-63532DF516BC}" type="slidenum">
              <a:rPr lang="en-US" smtClean="0"/>
              <a:pPr/>
              <a:t>6</a:t>
            </a:fld>
            <a:endParaRPr lang="en-US"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2895600"/>
            <a:ext cx="4572000"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56836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74638"/>
            <a:ext cx="8229600" cy="715962"/>
          </a:xfrm>
        </p:spPr>
        <p:txBody>
          <a:bodyPr>
            <a:normAutofit/>
          </a:bodyPr>
          <a:lstStyle/>
          <a:p>
            <a:pPr algn="ctr"/>
            <a:r>
              <a:rPr lang="en-US" sz="3200" dirty="0" smtClean="0"/>
              <a:t>SIROMS Portal</a:t>
            </a:r>
            <a:endParaRPr lang="en-US" sz="3200" dirty="0"/>
          </a:p>
        </p:txBody>
      </p:sp>
      <p:sp>
        <p:nvSpPr>
          <p:cNvPr id="5" name="Slide Number Placeholder 4"/>
          <p:cNvSpPr>
            <a:spLocks noGrp="1"/>
          </p:cNvSpPr>
          <p:nvPr>
            <p:ph type="sldNum" sz="quarter" idx="12"/>
          </p:nvPr>
        </p:nvSpPr>
        <p:spPr/>
        <p:txBody>
          <a:bodyPr/>
          <a:lstStyle/>
          <a:p>
            <a:fld id="{525A3C56-E491-49B2-93F3-63532DF516BC}" type="slidenum">
              <a:rPr lang="en-US" smtClean="0"/>
              <a:pPr/>
              <a:t>7</a:t>
            </a:fld>
            <a:endParaRPr lang="en-US"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28" y="1143000"/>
            <a:ext cx="9100555" cy="449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95643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39762"/>
          </a:xfrm>
        </p:spPr>
        <p:txBody>
          <a:bodyPr>
            <a:normAutofit/>
          </a:bodyPr>
          <a:lstStyle/>
          <a:p>
            <a:r>
              <a:rPr lang="en-US" sz="3200" dirty="0" smtClean="0"/>
              <a:t>SIROMS Portal</a:t>
            </a:r>
            <a:endParaRPr lang="en-US" sz="3200" dirty="0"/>
          </a:p>
        </p:txBody>
      </p:sp>
      <p:sp>
        <p:nvSpPr>
          <p:cNvPr id="3" name="Content Placeholder 2"/>
          <p:cNvSpPr>
            <a:spLocks noGrp="1"/>
          </p:cNvSpPr>
          <p:nvPr>
            <p:ph sz="quarter" idx="4294967295"/>
          </p:nvPr>
        </p:nvSpPr>
        <p:spPr>
          <a:xfrm>
            <a:off x="609600" y="838200"/>
            <a:ext cx="8250237" cy="1066800"/>
          </a:xfrm>
          <a:prstGeom prst="rect">
            <a:avLst/>
          </a:prstGeom>
        </p:spPr>
        <p:txBody>
          <a:bodyPr/>
          <a:lstStyle/>
          <a:p>
            <a:pPr marL="285750" indent="-285750">
              <a:buFont typeface="Wingdings" panose="05000000000000000000" pitchFamily="2" charset="2"/>
              <a:buChar char="§"/>
            </a:pPr>
            <a:r>
              <a:rPr lang="en-US" sz="2000" dirty="0" smtClean="0"/>
              <a:t>The SIROMS Portal serves as a central location where Sandy-related modules and documentation can be accessed by all SIROMS users.</a:t>
            </a:r>
          </a:p>
        </p:txBody>
      </p:sp>
      <p:sp>
        <p:nvSpPr>
          <p:cNvPr id="4" name="Slide Number Placeholder 3"/>
          <p:cNvSpPr>
            <a:spLocks noGrp="1"/>
          </p:cNvSpPr>
          <p:nvPr>
            <p:ph type="sldNum" sz="quarter" idx="12"/>
          </p:nvPr>
        </p:nvSpPr>
        <p:spPr/>
        <p:txBody>
          <a:bodyPr/>
          <a:lstStyle/>
          <a:p>
            <a:fld id="{525A3C56-E491-49B2-93F3-63532DF516BC}" type="slidenum">
              <a:rPr lang="en-US" smtClean="0"/>
              <a:pPr/>
              <a:t>8</a:t>
            </a:fld>
            <a:endParaRPr lang="en-US"/>
          </a:p>
        </p:txBody>
      </p:sp>
      <p:sp>
        <p:nvSpPr>
          <p:cNvPr id="5" name="Content Placeholder 2"/>
          <p:cNvSpPr>
            <a:spLocks noGrp="1"/>
          </p:cNvSpPr>
          <p:nvPr>
            <p:ph sz="quarter" idx="4294967295"/>
          </p:nvPr>
        </p:nvSpPr>
        <p:spPr>
          <a:xfrm>
            <a:off x="4724400" y="1676400"/>
            <a:ext cx="4122737" cy="5029200"/>
          </a:xfrm>
          <a:prstGeom prst="rect">
            <a:avLst/>
          </a:prstGeom>
        </p:spPr>
        <p:txBody>
          <a:bodyPr>
            <a:normAutofit fontScale="85000" lnSpcReduction="20000"/>
          </a:bodyPr>
          <a:lstStyle/>
          <a:p>
            <a:pPr lvl="0"/>
            <a:r>
              <a:rPr lang="en-US" sz="2100" dirty="0" smtClean="0"/>
              <a:t>SharePoint Document Libraries</a:t>
            </a:r>
          </a:p>
          <a:p>
            <a:pPr lvl="1"/>
            <a:r>
              <a:rPr lang="en-US" sz="1600" dirty="0" smtClean="0"/>
              <a:t>FHE Document Library</a:t>
            </a:r>
          </a:p>
          <a:p>
            <a:pPr lvl="1"/>
            <a:r>
              <a:rPr lang="en-US" sz="1600" dirty="0" smtClean="0"/>
              <a:t>FHRR Document Library</a:t>
            </a:r>
          </a:p>
          <a:p>
            <a:pPr lvl="1"/>
            <a:r>
              <a:rPr lang="en-US" sz="1600" dirty="0" smtClean="0"/>
              <a:t>RREM Document Library</a:t>
            </a:r>
          </a:p>
          <a:p>
            <a:pPr lvl="1"/>
            <a:r>
              <a:rPr lang="en-US" sz="1600" dirty="0" smtClean="0"/>
              <a:t>LRRP Document Library </a:t>
            </a:r>
          </a:p>
          <a:p>
            <a:pPr lvl="1"/>
            <a:r>
              <a:rPr lang="en-US" sz="1600" dirty="0" smtClean="0"/>
              <a:t>LMI Document Library </a:t>
            </a:r>
          </a:p>
          <a:p>
            <a:pPr lvl="1"/>
            <a:r>
              <a:rPr lang="en-US" sz="1600" dirty="0" smtClean="0"/>
              <a:t>NJ Sandy Document Library</a:t>
            </a:r>
          </a:p>
          <a:p>
            <a:pPr lvl="1"/>
            <a:r>
              <a:rPr lang="en-US" sz="1600" dirty="0" smtClean="0"/>
              <a:t>SRD Operational Document Library</a:t>
            </a:r>
          </a:p>
          <a:p>
            <a:pPr lvl="1"/>
            <a:r>
              <a:rPr lang="en-US" sz="1600" dirty="0" smtClean="0"/>
              <a:t>SRPAG Document Library</a:t>
            </a:r>
            <a:endParaRPr lang="en-US" sz="1900" dirty="0" smtClean="0"/>
          </a:p>
          <a:p>
            <a:pPr lvl="0"/>
            <a:r>
              <a:rPr lang="en-US" sz="2100" dirty="0" smtClean="0"/>
              <a:t>SIROMS Reports</a:t>
            </a:r>
          </a:p>
          <a:p>
            <a:pPr lvl="1"/>
            <a:r>
              <a:rPr lang="en-US" sz="1700" dirty="0" smtClean="0"/>
              <a:t>Constituent Services Reports</a:t>
            </a:r>
          </a:p>
          <a:p>
            <a:pPr lvl="1"/>
            <a:r>
              <a:rPr lang="en-US" sz="1700" dirty="0" smtClean="0"/>
              <a:t>Federal Reports</a:t>
            </a:r>
          </a:p>
          <a:p>
            <a:pPr lvl="1"/>
            <a:r>
              <a:rPr lang="en-US" sz="1700" dirty="0" smtClean="0"/>
              <a:t>Finance Management Reports</a:t>
            </a:r>
          </a:p>
          <a:p>
            <a:pPr lvl="1"/>
            <a:r>
              <a:rPr lang="en-US" sz="1700" dirty="0" smtClean="0"/>
              <a:t>Forecasting Reports</a:t>
            </a:r>
          </a:p>
          <a:p>
            <a:pPr lvl="1"/>
            <a:r>
              <a:rPr lang="en-US" sz="1700" dirty="0" smtClean="0"/>
              <a:t>Funds Request Reports</a:t>
            </a:r>
          </a:p>
          <a:p>
            <a:pPr lvl="1"/>
            <a:r>
              <a:rPr lang="en-US" sz="1700" dirty="0" smtClean="0"/>
              <a:t>HRP Reports</a:t>
            </a:r>
          </a:p>
          <a:p>
            <a:pPr lvl="1"/>
            <a:r>
              <a:rPr lang="en-US" sz="1700" dirty="0" smtClean="0"/>
              <a:t>Interface Reports</a:t>
            </a:r>
          </a:p>
          <a:p>
            <a:pPr lvl="1"/>
            <a:r>
              <a:rPr lang="en-US" sz="1700" dirty="0" smtClean="0"/>
              <a:t>LMI Reports</a:t>
            </a:r>
          </a:p>
          <a:p>
            <a:pPr lvl="1"/>
            <a:r>
              <a:rPr lang="en-US" sz="1700" dirty="0" smtClean="0"/>
              <a:t>LRRP Reports</a:t>
            </a:r>
          </a:p>
          <a:p>
            <a:pPr lvl="1"/>
            <a:r>
              <a:rPr lang="en-US" sz="1700" dirty="0" smtClean="0"/>
              <a:t>RSP Reports</a:t>
            </a:r>
          </a:p>
          <a:p>
            <a:pPr lvl="1"/>
            <a:r>
              <a:rPr lang="en-US" sz="1700" dirty="0" smtClean="0"/>
              <a:t>RREM Reports</a:t>
            </a:r>
          </a:p>
          <a:p>
            <a:r>
              <a:rPr lang="en-US" sz="2100" dirty="0"/>
              <a:t>S2825 Sandy Transparency PDFs</a:t>
            </a:r>
            <a:endParaRPr lang="en-US" sz="2100" dirty="0" smtClean="0"/>
          </a:p>
          <a:p>
            <a:pPr lvl="1"/>
            <a:endParaRPr lang="en-US" sz="1400" dirty="0" smtClean="0"/>
          </a:p>
        </p:txBody>
      </p:sp>
      <p:sp>
        <p:nvSpPr>
          <p:cNvPr id="7" name="Content Placeholder 2"/>
          <p:cNvSpPr>
            <a:spLocks noGrp="1"/>
          </p:cNvSpPr>
          <p:nvPr>
            <p:ph sz="quarter" idx="4294967295"/>
          </p:nvPr>
        </p:nvSpPr>
        <p:spPr>
          <a:xfrm>
            <a:off x="754063" y="1676400"/>
            <a:ext cx="4122737" cy="5029200"/>
          </a:xfrm>
          <a:prstGeom prst="rect">
            <a:avLst/>
          </a:prstGeom>
        </p:spPr>
        <p:txBody>
          <a:bodyPr>
            <a:normAutofit/>
          </a:bodyPr>
          <a:lstStyle/>
          <a:p>
            <a:pPr lvl="0"/>
            <a:r>
              <a:rPr lang="en-US" sz="1600" dirty="0" smtClean="0"/>
              <a:t>SIROMS Applications</a:t>
            </a:r>
          </a:p>
          <a:p>
            <a:pPr lvl="1"/>
            <a:r>
              <a:rPr lang="en-US" sz="1400" dirty="0" smtClean="0"/>
              <a:t>BPM Portal</a:t>
            </a:r>
          </a:p>
          <a:p>
            <a:pPr lvl="1"/>
            <a:r>
              <a:rPr lang="en-US" sz="1400" dirty="0" smtClean="0"/>
              <a:t>Constituent Services</a:t>
            </a:r>
          </a:p>
          <a:p>
            <a:pPr lvl="1"/>
            <a:r>
              <a:rPr lang="en-US" sz="1400" dirty="0" smtClean="0"/>
              <a:t>HCS (Housing Counseling Services)</a:t>
            </a:r>
          </a:p>
          <a:p>
            <a:pPr lvl="1"/>
            <a:r>
              <a:rPr lang="en-US" sz="1400" dirty="0" smtClean="0"/>
              <a:t>New Essential Services Grant Application</a:t>
            </a:r>
          </a:p>
          <a:p>
            <a:pPr lvl="1"/>
            <a:r>
              <a:rPr lang="en-US" sz="1400" dirty="0" smtClean="0"/>
              <a:t>New Funds Request</a:t>
            </a:r>
          </a:p>
          <a:p>
            <a:pPr lvl="1"/>
            <a:r>
              <a:rPr lang="en-US" sz="1400" dirty="0" smtClean="0"/>
              <a:t>RAP (Rental Assistance Program)</a:t>
            </a:r>
          </a:p>
          <a:p>
            <a:pPr lvl="1"/>
            <a:r>
              <a:rPr lang="en-US" sz="1400" dirty="0" smtClean="0"/>
              <a:t>GRT (Grant Resource Tool)</a:t>
            </a:r>
          </a:p>
          <a:p>
            <a:pPr lvl="1"/>
            <a:r>
              <a:rPr lang="en-US" sz="1400" dirty="0" smtClean="0"/>
              <a:t>RSP (Resettlement)</a:t>
            </a:r>
          </a:p>
          <a:p>
            <a:pPr lvl="1"/>
            <a:r>
              <a:rPr lang="en-US" sz="1400" dirty="0" smtClean="0"/>
              <a:t>Strategic Recovery Planning Report (SRPR)</a:t>
            </a:r>
          </a:p>
          <a:p>
            <a:pPr lvl="0"/>
            <a:r>
              <a:rPr lang="en-US" sz="1600" dirty="0" smtClean="0"/>
              <a:t>SIROMS SharePoint</a:t>
            </a:r>
          </a:p>
          <a:p>
            <a:pPr lvl="1"/>
            <a:r>
              <a:rPr lang="en-US" sz="1400" dirty="0" smtClean="0"/>
              <a:t>DCA Compliance</a:t>
            </a:r>
          </a:p>
          <a:p>
            <a:pPr lvl="1"/>
            <a:r>
              <a:rPr lang="en-US" sz="1400" dirty="0" smtClean="0"/>
              <a:t>DCA IT PMO</a:t>
            </a:r>
          </a:p>
          <a:p>
            <a:pPr lvl="1"/>
            <a:r>
              <a:rPr lang="en-US" sz="1400" dirty="0" smtClean="0"/>
              <a:t>DCA SRD</a:t>
            </a:r>
          </a:p>
          <a:p>
            <a:pPr lvl="2"/>
            <a:r>
              <a:rPr lang="en-US" sz="1200" dirty="0" smtClean="0"/>
              <a:t>Policy Change Request (PCR)</a:t>
            </a:r>
          </a:p>
          <a:p>
            <a:pPr lvl="2"/>
            <a:r>
              <a:rPr lang="en-US" sz="1200" dirty="0" smtClean="0"/>
              <a:t>Policy Library</a:t>
            </a:r>
          </a:p>
          <a:p>
            <a:pPr lvl="1"/>
            <a:r>
              <a:rPr lang="en-US" sz="1400" dirty="0" smtClean="0"/>
              <a:t>SIROMS Helpdesk</a:t>
            </a:r>
          </a:p>
          <a:p>
            <a:pPr lvl="1"/>
            <a:r>
              <a:rPr lang="en-US" sz="1400" dirty="0" smtClean="0"/>
              <a:t>Training</a:t>
            </a:r>
          </a:p>
          <a:p>
            <a:pPr marL="0" indent="0">
              <a:buNone/>
            </a:pPr>
            <a:endParaRPr lang="en-US" sz="1400" dirty="0" smtClean="0"/>
          </a:p>
          <a:p>
            <a:pPr lvl="1"/>
            <a:endParaRPr lang="en-US" sz="1400" dirty="0" smtClean="0"/>
          </a:p>
        </p:txBody>
      </p:sp>
    </p:spTree>
    <p:extLst>
      <p:ext uri="{BB962C8B-B14F-4D97-AF65-F5344CB8AC3E}">
        <p14:creationId xmlns:p14="http://schemas.microsoft.com/office/powerpoint/2010/main" val="36897683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What is the PCR module?</a:t>
            </a:r>
            <a:endParaRPr lang="en-US" sz="3200" dirty="0"/>
          </a:p>
        </p:txBody>
      </p:sp>
      <p:sp>
        <p:nvSpPr>
          <p:cNvPr id="3" name="Slide Number Placeholder 2"/>
          <p:cNvSpPr>
            <a:spLocks noGrp="1"/>
          </p:cNvSpPr>
          <p:nvPr>
            <p:ph type="sldNum" sz="quarter" idx="12"/>
          </p:nvPr>
        </p:nvSpPr>
        <p:spPr/>
        <p:txBody>
          <a:bodyPr/>
          <a:lstStyle/>
          <a:p>
            <a:fld id="{CCD708A9-029A-4873-8902-A470072A7B49}" type="slidenum">
              <a:rPr lang="en-US" smtClean="0"/>
              <a:t>9</a:t>
            </a:fld>
            <a:endParaRPr lang="en-US"/>
          </a:p>
        </p:txBody>
      </p:sp>
      <p:sp>
        <p:nvSpPr>
          <p:cNvPr id="4" name="Content Placeholder 2"/>
          <p:cNvSpPr txBox="1">
            <a:spLocks/>
          </p:cNvSpPr>
          <p:nvPr/>
        </p:nvSpPr>
        <p:spPr>
          <a:xfrm>
            <a:off x="228600" y="914400"/>
            <a:ext cx="4648200" cy="5791200"/>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85750" indent="-285750">
              <a:buFont typeface="Wingdings" panose="05000000000000000000" pitchFamily="2" charset="2"/>
              <a:buChar char="§"/>
            </a:pPr>
            <a:r>
              <a:rPr lang="en-US" sz="2000" dirty="0" smtClean="0"/>
              <a:t>The Policy Change Request (PCR) module is a system used for maintaining policy related documentation. In order to publish these policies to the Policy Library, users utilize the PCR module to obtain all appropriate reviews and approvals.</a:t>
            </a:r>
          </a:p>
          <a:p>
            <a:pPr marL="285750" indent="-285750">
              <a:buFont typeface="Wingdings" panose="05000000000000000000" pitchFamily="2" charset="2"/>
              <a:buChar char="§"/>
            </a:pPr>
            <a:endParaRPr lang="en-US" sz="2000" dirty="0" smtClean="0"/>
          </a:p>
          <a:p>
            <a:pPr marL="285750" indent="-285750">
              <a:buFont typeface="Wingdings" panose="05000000000000000000" pitchFamily="2" charset="2"/>
              <a:buChar char="§"/>
            </a:pPr>
            <a:r>
              <a:rPr lang="en-US" sz="2000" dirty="0" smtClean="0"/>
              <a:t>The PCR module provides:</a:t>
            </a:r>
          </a:p>
          <a:p>
            <a:pPr marL="549275" lvl="1">
              <a:buFont typeface="Wingdings" panose="05000000000000000000" pitchFamily="2" charset="2"/>
              <a:buChar char="§"/>
            </a:pPr>
            <a:r>
              <a:rPr lang="en-US" sz="2000" dirty="0" smtClean="0"/>
              <a:t>A solution for Sandy Policy Library content managers the ability to edit, approve, and publish finalized policy documents to the Sandy Policy Library</a:t>
            </a:r>
          </a:p>
          <a:p>
            <a:pPr marL="549275" lvl="1">
              <a:buFont typeface="Wingdings" panose="05000000000000000000" pitchFamily="2" charset="2"/>
              <a:buChar char="§"/>
            </a:pPr>
            <a:r>
              <a:rPr lang="en-US" sz="2000" dirty="0" smtClean="0"/>
              <a:t>An electronic solution for storing published Sandy Policy documents</a:t>
            </a:r>
          </a:p>
          <a:p>
            <a:pPr marL="263525" lvl="1" indent="0">
              <a:buNone/>
            </a:pPr>
            <a:endParaRPr lang="en-US" sz="1800" dirty="0" smtClean="0"/>
          </a:p>
        </p:txBody>
      </p:sp>
      <p:graphicFrame>
        <p:nvGraphicFramePr>
          <p:cNvPr id="5" name="Diagram 4"/>
          <p:cNvGraphicFramePr/>
          <p:nvPr>
            <p:extLst>
              <p:ext uri="{D42A27DB-BD31-4B8C-83A1-F6EECF244321}">
                <p14:modId xmlns:p14="http://schemas.microsoft.com/office/powerpoint/2010/main" val="2349796647"/>
              </p:ext>
            </p:extLst>
          </p:nvPr>
        </p:nvGraphicFramePr>
        <p:xfrm>
          <a:off x="5029200" y="1752600"/>
          <a:ext cx="3940629" cy="4067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ontent Placeholder 2"/>
          <p:cNvSpPr txBox="1">
            <a:spLocks/>
          </p:cNvSpPr>
          <p:nvPr/>
        </p:nvSpPr>
        <p:spPr>
          <a:xfrm>
            <a:off x="5029200" y="1284514"/>
            <a:ext cx="3886200" cy="391886"/>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63525" lvl="1" indent="0" algn="ctr">
              <a:buNone/>
            </a:pPr>
            <a:r>
              <a:rPr lang="en-US" sz="1800" b="1" dirty="0" smtClean="0"/>
              <a:t>PCR Process Map</a:t>
            </a:r>
          </a:p>
        </p:txBody>
      </p:sp>
    </p:spTree>
    <p:extLst>
      <p:ext uri="{BB962C8B-B14F-4D97-AF65-F5344CB8AC3E}">
        <p14:creationId xmlns:p14="http://schemas.microsoft.com/office/powerpoint/2010/main" val="1174837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SIROMS Applications</a:t>
            </a:r>
            <a:endParaRPr lang="en-US" dirty="0"/>
          </a:p>
        </p:txBody>
      </p:sp>
      <p:sp>
        <p:nvSpPr>
          <p:cNvPr id="3" name="Text Placeholder 2"/>
          <p:cNvSpPr>
            <a:spLocks noGrp="1"/>
          </p:cNvSpPr>
          <p:nvPr>
            <p:ph type="body" idx="1"/>
          </p:nvPr>
        </p:nvSpPr>
        <p:spPr/>
        <p:txBody>
          <a:bodyPr/>
          <a:lstStyle/>
          <a:p>
            <a:r>
              <a:rPr lang="en-US" dirty="0" smtClean="0"/>
              <a:t>SIROMS</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10</a:t>
            </a:fld>
            <a:endParaRPr lang="en-US"/>
          </a:p>
        </p:txBody>
      </p:sp>
    </p:spTree>
    <p:extLst>
      <p:ext uri="{BB962C8B-B14F-4D97-AF65-F5344CB8AC3E}">
        <p14:creationId xmlns:p14="http://schemas.microsoft.com/office/powerpoint/2010/main" val="17202517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What is the CS Module?</a:t>
            </a:r>
            <a:endParaRPr lang="en-US" sz="3200" dirty="0"/>
          </a:p>
        </p:txBody>
      </p:sp>
      <p:sp>
        <p:nvSpPr>
          <p:cNvPr id="3" name="Content Placeholder 2"/>
          <p:cNvSpPr>
            <a:spLocks noGrp="1"/>
          </p:cNvSpPr>
          <p:nvPr>
            <p:ph idx="1"/>
          </p:nvPr>
        </p:nvSpPr>
        <p:spPr>
          <a:xfrm>
            <a:off x="457200" y="1143000"/>
            <a:ext cx="8229600" cy="5257800"/>
          </a:xfrm>
        </p:spPr>
        <p:txBody>
          <a:bodyPr>
            <a:noAutofit/>
          </a:bodyPr>
          <a:lstStyle/>
          <a:p>
            <a:pPr marL="285750" indent="-285750">
              <a:buFont typeface="Wingdings" panose="05000000000000000000" pitchFamily="2" charset="2"/>
              <a:buChar char="§"/>
            </a:pPr>
            <a:r>
              <a:rPr lang="en-US" sz="2000" dirty="0" smtClean="0"/>
              <a:t>The Constituent Services (CS) module is a ticketing system used to document information regarding constituent inquires and their resolution</a:t>
            </a:r>
          </a:p>
          <a:p>
            <a:pPr marL="285750" indent="-285750">
              <a:buFont typeface="Wingdings" panose="05000000000000000000" pitchFamily="2" charset="2"/>
              <a:buChar char="§"/>
            </a:pPr>
            <a:endParaRPr lang="en-US" sz="2000" dirty="0" smtClean="0"/>
          </a:p>
          <a:p>
            <a:pPr marL="285750" indent="-285750">
              <a:buFont typeface="Wingdings" panose="05000000000000000000" pitchFamily="2" charset="2"/>
              <a:buChar char="§"/>
            </a:pPr>
            <a:r>
              <a:rPr lang="en-US" sz="2000" dirty="0" smtClean="0"/>
              <a:t>The CS module captures:</a:t>
            </a:r>
          </a:p>
          <a:p>
            <a:pPr marL="549275" lvl="1">
              <a:buFont typeface="Wingdings" panose="05000000000000000000" pitchFamily="2" charset="2"/>
              <a:buChar char="§"/>
            </a:pPr>
            <a:r>
              <a:rPr lang="en-US" sz="2000" dirty="0" smtClean="0"/>
              <a:t>General Information about the constituent (name, address, phone, etc.)</a:t>
            </a:r>
          </a:p>
          <a:p>
            <a:pPr marL="549275" lvl="1">
              <a:buFont typeface="Wingdings" panose="05000000000000000000" pitchFamily="2" charset="2"/>
              <a:buChar char="§"/>
            </a:pPr>
            <a:r>
              <a:rPr lang="en-US" sz="2000" dirty="0" smtClean="0"/>
              <a:t>Details regarding the constituent’s issue including the reason for contact, priority, assignee, due date and notes</a:t>
            </a:r>
          </a:p>
          <a:p>
            <a:pPr marL="549275" lvl="1">
              <a:buFont typeface="Wingdings" panose="05000000000000000000" pitchFamily="2" charset="2"/>
              <a:buChar char="§"/>
            </a:pPr>
            <a:r>
              <a:rPr lang="en-US" sz="2000" dirty="0" smtClean="0"/>
              <a:t>Key documentation germane to the issue and/or its resolution </a:t>
            </a:r>
          </a:p>
          <a:p>
            <a:pPr marL="549275" lvl="1">
              <a:buFont typeface="Wingdings" panose="05000000000000000000" pitchFamily="2" charset="2"/>
              <a:buChar char="§"/>
            </a:pPr>
            <a:r>
              <a:rPr lang="en-US" sz="2000" dirty="0" smtClean="0"/>
              <a:t>Information on when the ticket was closed</a:t>
            </a:r>
          </a:p>
          <a:p>
            <a:pPr marL="549275" lvl="1">
              <a:buFont typeface="Wingdings" panose="05000000000000000000" pitchFamily="2" charset="2"/>
              <a:buChar char="§"/>
            </a:pPr>
            <a:endParaRPr lang="en-US" sz="2000" dirty="0" smtClean="0"/>
          </a:p>
          <a:p>
            <a:pPr marL="285750" indent="-285750">
              <a:buFont typeface="Wingdings" panose="05000000000000000000" pitchFamily="2" charset="2"/>
              <a:buChar char="§"/>
            </a:pPr>
            <a:r>
              <a:rPr lang="en-US" sz="2000" dirty="0" smtClean="0"/>
              <a:t>This module integrates with SGM so that:</a:t>
            </a:r>
          </a:p>
          <a:p>
            <a:pPr marL="549275" lvl="1">
              <a:buFont typeface="Wingdings" panose="05000000000000000000" pitchFamily="2" charset="2"/>
              <a:buChar char="§"/>
            </a:pPr>
            <a:r>
              <a:rPr lang="en-US" sz="2000" dirty="0" smtClean="0"/>
              <a:t>Tickets created in the CS module are viewable within individual applicant records for the RREM, LMI, LRRP, FHE and USD programs</a:t>
            </a:r>
          </a:p>
          <a:p>
            <a:pPr marL="549275" lvl="1">
              <a:buFont typeface="Wingdings" panose="05000000000000000000" pitchFamily="2" charset="2"/>
              <a:buChar char="§"/>
            </a:pPr>
            <a:r>
              <a:rPr lang="en-US" sz="2000" dirty="0" smtClean="0"/>
              <a:t>Applicant Interactions initiated in RREM, LMI, LRRP, FHE and USD create tickets in the CS module</a:t>
            </a:r>
          </a:p>
        </p:txBody>
      </p:sp>
      <p:sp>
        <p:nvSpPr>
          <p:cNvPr id="4" name="Slide Number Placeholder 3"/>
          <p:cNvSpPr>
            <a:spLocks noGrp="1"/>
          </p:cNvSpPr>
          <p:nvPr>
            <p:ph type="sldNum" sz="quarter" idx="12"/>
          </p:nvPr>
        </p:nvSpPr>
        <p:spPr/>
        <p:txBody>
          <a:bodyPr/>
          <a:lstStyle/>
          <a:p>
            <a:fld id="{CCD708A9-029A-4873-8902-A470072A7B49}" type="slidenum">
              <a:rPr lang="en-US" smtClean="0"/>
              <a:t>11</a:t>
            </a:fld>
            <a:endParaRPr lang="en-US"/>
          </a:p>
        </p:txBody>
      </p:sp>
    </p:spTree>
    <p:extLst>
      <p:ext uri="{BB962C8B-B14F-4D97-AF65-F5344CB8AC3E}">
        <p14:creationId xmlns:p14="http://schemas.microsoft.com/office/powerpoint/2010/main" val="3012245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Open CS Ticket</a:t>
            </a:r>
            <a:endParaRPr lang="en-US" sz="3200" dirty="0"/>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0850" y="914400"/>
            <a:ext cx="4443349" cy="4030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0851" y="4953000"/>
            <a:ext cx="4443348" cy="1742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12"/>
          </p:nvPr>
        </p:nvSpPr>
        <p:spPr/>
        <p:txBody>
          <a:bodyPr/>
          <a:lstStyle/>
          <a:p>
            <a:fld id="{CCD708A9-029A-4873-8902-A470072A7B49}" type="slidenum">
              <a:rPr lang="en-US" smtClean="0"/>
              <a:t>12</a:t>
            </a:fld>
            <a:endParaRPr lang="en-US"/>
          </a:p>
        </p:txBody>
      </p:sp>
    </p:spTree>
    <p:extLst>
      <p:ext uri="{BB962C8B-B14F-4D97-AF65-F5344CB8AC3E}">
        <p14:creationId xmlns:p14="http://schemas.microsoft.com/office/powerpoint/2010/main" val="27841316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What is the HCS Module?</a:t>
            </a:r>
            <a:endParaRPr lang="en-US" sz="3200" dirty="0"/>
          </a:p>
        </p:txBody>
      </p:sp>
      <p:sp>
        <p:nvSpPr>
          <p:cNvPr id="3" name="Content Placeholder 2"/>
          <p:cNvSpPr>
            <a:spLocks noGrp="1"/>
          </p:cNvSpPr>
          <p:nvPr>
            <p:ph idx="1"/>
          </p:nvPr>
        </p:nvSpPr>
        <p:spPr>
          <a:xfrm>
            <a:off x="457200" y="1066800"/>
            <a:ext cx="8229600" cy="5410200"/>
          </a:xfrm>
        </p:spPr>
        <p:txBody>
          <a:bodyPr>
            <a:normAutofit fontScale="92500" lnSpcReduction="20000"/>
          </a:bodyPr>
          <a:lstStyle/>
          <a:p>
            <a:pPr marL="285750" indent="-285750">
              <a:buFont typeface="Wingdings" panose="05000000000000000000" pitchFamily="2" charset="2"/>
              <a:buChar char="§"/>
            </a:pPr>
            <a:r>
              <a:rPr lang="en-US" sz="2200" dirty="0" smtClean="0"/>
              <a:t>The Housing Counseling Services (HCS) module enables external agencies to document assistance provided to Sandy affected individuals</a:t>
            </a:r>
          </a:p>
          <a:p>
            <a:pPr marL="285750" indent="-285750">
              <a:buFont typeface="Wingdings" panose="05000000000000000000" pitchFamily="2" charset="2"/>
              <a:buChar char="§"/>
            </a:pPr>
            <a:endParaRPr lang="en-US" sz="2200" dirty="0" smtClean="0"/>
          </a:p>
          <a:p>
            <a:pPr marL="285750" indent="-285750">
              <a:buFont typeface="Wingdings" panose="05000000000000000000" pitchFamily="2" charset="2"/>
              <a:buChar char="§"/>
            </a:pPr>
            <a:r>
              <a:rPr lang="en-US" sz="2200" dirty="0" smtClean="0"/>
              <a:t>Agencies use the HCS module to:</a:t>
            </a:r>
          </a:p>
          <a:p>
            <a:pPr marL="549275" lvl="1">
              <a:buFont typeface="Wingdings" panose="05000000000000000000" pitchFamily="2" charset="2"/>
              <a:buChar char="§"/>
            </a:pPr>
            <a:r>
              <a:rPr lang="en-US" sz="2200" dirty="0" smtClean="0"/>
              <a:t>Create and maintain intake forms containing general information about the applicant (name, address, damaged property, etc.)</a:t>
            </a:r>
          </a:p>
          <a:p>
            <a:pPr marL="549275" lvl="1">
              <a:buFont typeface="Wingdings" panose="05000000000000000000" pitchFamily="2" charset="2"/>
              <a:buChar char="§"/>
            </a:pPr>
            <a:r>
              <a:rPr lang="en-US" sz="2200" dirty="0" smtClean="0"/>
              <a:t>Document which CDBG programs and/or HCS services the individual is interested in learning about</a:t>
            </a:r>
          </a:p>
          <a:p>
            <a:pPr marL="549275" lvl="1">
              <a:buFont typeface="Wingdings" panose="05000000000000000000" pitchFamily="2" charset="2"/>
              <a:buChar char="§"/>
            </a:pPr>
            <a:r>
              <a:rPr lang="en-US" sz="2200" dirty="0" smtClean="0"/>
              <a:t>Document which CDBG program(s) the individual is already involved with</a:t>
            </a:r>
          </a:p>
          <a:p>
            <a:pPr marL="549275" lvl="1">
              <a:buFont typeface="Wingdings" panose="05000000000000000000" pitchFamily="2" charset="2"/>
              <a:buChar char="§"/>
            </a:pPr>
            <a:r>
              <a:rPr lang="en-US" sz="2200" dirty="0" smtClean="0"/>
              <a:t>Document all interactions the agency has with the individual</a:t>
            </a:r>
          </a:p>
          <a:p>
            <a:pPr marL="549275" lvl="1">
              <a:buFont typeface="Wingdings" panose="05000000000000000000" pitchFamily="2" charset="2"/>
              <a:buChar char="§"/>
            </a:pPr>
            <a:endParaRPr lang="en-US" sz="2200" dirty="0" smtClean="0"/>
          </a:p>
          <a:p>
            <a:pPr marL="285750" indent="-285750">
              <a:buFont typeface="Wingdings" panose="05000000000000000000" pitchFamily="2" charset="2"/>
              <a:buChar char="§"/>
            </a:pPr>
            <a:r>
              <a:rPr lang="en-US" sz="2200" dirty="0" smtClean="0"/>
              <a:t>This module integrates with SGM so that CDBG interactions documented in the HCS module are viewable within individual applicant records for the RREM, LMI, LRRP, FHE and USD programs</a:t>
            </a:r>
          </a:p>
          <a:p>
            <a:endParaRPr lang="en-US" sz="2200" dirty="0" smtClean="0"/>
          </a:p>
          <a:p>
            <a:pPr marL="285750" indent="-285750">
              <a:buFont typeface="Wingdings" panose="05000000000000000000" pitchFamily="2" charset="2"/>
              <a:buChar char="§"/>
            </a:pPr>
            <a:r>
              <a:rPr lang="en-US" sz="2200" dirty="0" smtClean="0"/>
              <a:t>HCS also integrates with the CS module so that CDBG interactions for RREM, LMI, LRRP, FHE and USD applicants create records in the central ticketing system for follow-up and reporting purposes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13</a:t>
            </a:fld>
            <a:endParaRPr lang="en-US"/>
          </a:p>
        </p:txBody>
      </p:sp>
    </p:spTree>
    <p:extLst>
      <p:ext uri="{BB962C8B-B14F-4D97-AF65-F5344CB8AC3E}">
        <p14:creationId xmlns:p14="http://schemas.microsoft.com/office/powerpoint/2010/main" val="22006560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HCS Intake Form</a:t>
            </a:r>
            <a:endParaRPr lang="en-US" sz="3200" dirty="0"/>
          </a:p>
        </p:txBody>
      </p:sp>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625" y="914400"/>
            <a:ext cx="4067175" cy="3590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0139" y="4495800"/>
            <a:ext cx="4116861" cy="1998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5"/>
          <p:cNvSpPr>
            <a:spLocks noGrp="1"/>
          </p:cNvSpPr>
          <p:nvPr>
            <p:ph type="sldNum" sz="quarter" idx="12"/>
          </p:nvPr>
        </p:nvSpPr>
        <p:spPr/>
        <p:txBody>
          <a:bodyPr/>
          <a:lstStyle/>
          <a:p>
            <a:fld id="{CCD708A9-029A-4873-8902-A470072A7B49}" type="slidenum">
              <a:rPr lang="en-US" smtClean="0"/>
              <a:t>14</a:t>
            </a:fld>
            <a:endParaRPr lang="en-US"/>
          </a:p>
        </p:txBody>
      </p:sp>
    </p:spTree>
    <p:extLst>
      <p:ext uri="{BB962C8B-B14F-4D97-AF65-F5344CB8AC3E}">
        <p14:creationId xmlns:p14="http://schemas.microsoft.com/office/powerpoint/2010/main" val="3056070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HCS CDBG-DR Programs Tab</a:t>
            </a:r>
            <a:endParaRPr lang="en-US" sz="32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923440"/>
            <a:ext cx="7315200" cy="5542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lstStyle/>
          <a:p>
            <a:fld id="{CCD708A9-029A-4873-8902-A470072A7B49}" type="slidenum">
              <a:rPr lang="en-US" smtClean="0"/>
              <a:t>15</a:t>
            </a:fld>
            <a:endParaRPr lang="en-US"/>
          </a:p>
        </p:txBody>
      </p:sp>
    </p:spTree>
    <p:extLst>
      <p:ext uri="{BB962C8B-B14F-4D97-AF65-F5344CB8AC3E}">
        <p14:creationId xmlns:p14="http://schemas.microsoft.com/office/powerpoint/2010/main" val="41052687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What is the RSP Module?</a:t>
            </a:r>
            <a:endParaRPr lang="en-US" sz="3200" dirty="0"/>
          </a:p>
        </p:txBody>
      </p:sp>
      <p:sp>
        <p:nvSpPr>
          <p:cNvPr id="3" name="Content Placeholder 2"/>
          <p:cNvSpPr>
            <a:spLocks noGrp="1"/>
          </p:cNvSpPr>
          <p:nvPr>
            <p:ph idx="1"/>
          </p:nvPr>
        </p:nvSpPr>
        <p:spPr>
          <a:xfrm>
            <a:off x="457200" y="1371600"/>
            <a:ext cx="8229600" cy="4525963"/>
          </a:xfrm>
        </p:spPr>
        <p:txBody>
          <a:bodyPr>
            <a:normAutofit fontScale="92500" lnSpcReduction="20000"/>
          </a:bodyPr>
          <a:lstStyle/>
          <a:p>
            <a:pPr marL="479425" lvl="1" indent="-342900">
              <a:lnSpc>
                <a:spcPct val="90000"/>
              </a:lnSpc>
              <a:buFont typeface="Wingdings" panose="05000000000000000000" pitchFamily="2" charset="2"/>
              <a:buChar char="§"/>
            </a:pPr>
            <a:r>
              <a:rPr lang="en-US" sz="2600" dirty="0"/>
              <a:t>The Resettlement Program (RSP) Archive was developed to provide a view into the historical Resettlement data for the users.</a:t>
            </a:r>
          </a:p>
          <a:p>
            <a:pPr marL="479425" lvl="1" indent="-342900">
              <a:lnSpc>
                <a:spcPct val="90000"/>
              </a:lnSpc>
              <a:buFont typeface="Wingdings" panose="05000000000000000000" pitchFamily="2" charset="2"/>
              <a:buChar char="§"/>
            </a:pPr>
            <a:endParaRPr lang="en-US" sz="2600" dirty="0"/>
          </a:p>
          <a:p>
            <a:pPr marL="479425" lvl="1" indent="-342900">
              <a:lnSpc>
                <a:spcPct val="90000"/>
              </a:lnSpc>
              <a:buFont typeface="Wingdings" panose="05000000000000000000" pitchFamily="2" charset="2"/>
              <a:buChar char="§"/>
            </a:pPr>
            <a:r>
              <a:rPr lang="en-US" sz="2600" dirty="0"/>
              <a:t>This module was developed after the retirement of the </a:t>
            </a:r>
            <a:r>
              <a:rPr lang="en-US" sz="2600" dirty="0" err="1"/>
              <a:t>eGrants</a:t>
            </a:r>
            <a:r>
              <a:rPr lang="en-US" sz="2600" dirty="0"/>
              <a:t> system.</a:t>
            </a:r>
          </a:p>
          <a:p>
            <a:pPr marL="479425" lvl="1" indent="-342900">
              <a:lnSpc>
                <a:spcPct val="90000"/>
              </a:lnSpc>
              <a:buFont typeface="Wingdings" panose="05000000000000000000" pitchFamily="2" charset="2"/>
              <a:buChar char="§"/>
            </a:pPr>
            <a:endParaRPr lang="en-US" sz="2600" dirty="0"/>
          </a:p>
          <a:p>
            <a:pPr marL="479425" lvl="1" indent="-342900">
              <a:lnSpc>
                <a:spcPct val="90000"/>
              </a:lnSpc>
              <a:buFont typeface="Wingdings" panose="05000000000000000000" pitchFamily="2" charset="2"/>
              <a:buChar char="§"/>
            </a:pPr>
            <a:r>
              <a:rPr lang="en-US" sz="2600" dirty="0"/>
              <a:t>The RSP module provides an ability to update a small set of data attributes required to confirm applicant’s ongoing compliance with the requirements of the program.</a:t>
            </a:r>
          </a:p>
          <a:p>
            <a:pPr marL="479425" lvl="1" indent="-342900">
              <a:lnSpc>
                <a:spcPct val="90000"/>
              </a:lnSpc>
              <a:buFont typeface="Wingdings" panose="05000000000000000000" pitchFamily="2" charset="2"/>
              <a:buChar char="§"/>
            </a:pPr>
            <a:endParaRPr lang="en-US" sz="2600" dirty="0"/>
          </a:p>
          <a:p>
            <a:pPr marL="479425" lvl="1" indent="-342900">
              <a:lnSpc>
                <a:spcPct val="90000"/>
              </a:lnSpc>
              <a:buFont typeface="Wingdings" panose="05000000000000000000" pitchFamily="2" charset="2"/>
              <a:buChar char="§"/>
            </a:pPr>
            <a:r>
              <a:rPr lang="en-US" sz="2600" dirty="0"/>
              <a:t>The RSP module also provides a document upload functionality to support the ongoing compliance check for the applicants.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a:t>
            </a:fld>
            <a:endParaRPr lang="en-US"/>
          </a:p>
        </p:txBody>
      </p:sp>
    </p:spTree>
    <p:extLst>
      <p:ext uri="{BB962C8B-B14F-4D97-AF65-F5344CB8AC3E}">
        <p14:creationId xmlns:p14="http://schemas.microsoft.com/office/powerpoint/2010/main" val="1169222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RSP Module</a:t>
            </a:r>
            <a:endParaRPr lang="en-US" sz="32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181100"/>
            <a:ext cx="8903208" cy="4838700"/>
          </a:xfrm>
          <a:prstGeom prst="rect">
            <a:avLst/>
          </a:prstGeom>
          <a:solidFill>
            <a:schemeClr val="tx1"/>
          </a:solidFill>
          <a:ln>
            <a:noFill/>
          </a:ln>
        </p:spPr>
      </p:pic>
      <p:sp>
        <p:nvSpPr>
          <p:cNvPr id="5" name="Slide Number Placeholder 4"/>
          <p:cNvSpPr>
            <a:spLocks noGrp="1"/>
          </p:cNvSpPr>
          <p:nvPr>
            <p:ph type="sldNum" sz="quarter" idx="12"/>
          </p:nvPr>
        </p:nvSpPr>
        <p:spPr/>
        <p:txBody>
          <a:bodyPr/>
          <a:lstStyle/>
          <a:p>
            <a:fld id="{CCD708A9-029A-4873-8902-A470072A7B49}" type="slidenum">
              <a:rPr lang="en-US" smtClean="0"/>
              <a:t>17</a:t>
            </a:fld>
            <a:endParaRPr lang="en-US"/>
          </a:p>
        </p:txBody>
      </p:sp>
    </p:spTree>
    <p:extLst>
      <p:ext uri="{BB962C8B-B14F-4D97-AF65-F5344CB8AC3E}">
        <p14:creationId xmlns:p14="http://schemas.microsoft.com/office/powerpoint/2010/main" val="199744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What is the Grant Resource Tool?</a:t>
            </a:r>
            <a:endParaRPr lang="en-US" sz="3200" dirty="0"/>
          </a:p>
        </p:txBody>
      </p:sp>
      <p:sp>
        <p:nvSpPr>
          <p:cNvPr id="3" name="Content Placeholder 2"/>
          <p:cNvSpPr>
            <a:spLocks noGrp="1"/>
          </p:cNvSpPr>
          <p:nvPr>
            <p:ph idx="1"/>
          </p:nvPr>
        </p:nvSpPr>
        <p:spPr>
          <a:xfrm>
            <a:off x="457200" y="1295400"/>
            <a:ext cx="8229600" cy="4830763"/>
          </a:xfrm>
        </p:spPr>
        <p:txBody>
          <a:bodyPr>
            <a:normAutofit fontScale="92500"/>
          </a:bodyPr>
          <a:lstStyle/>
          <a:p>
            <a:r>
              <a:rPr lang="en-US" sz="2600" dirty="0" smtClean="0"/>
              <a:t>The Grant Resource Tool (GRT) provides detailed information about each partnering agency affiliated with the Department of Community Affairs as the grantee of HUD CDBG-DR funds. </a:t>
            </a:r>
          </a:p>
          <a:p>
            <a:pPr lvl="0"/>
            <a:endParaRPr lang="en-US" sz="2600" dirty="0" smtClean="0"/>
          </a:p>
          <a:p>
            <a:pPr lvl="0"/>
            <a:r>
              <a:rPr lang="en-US" sz="2600" dirty="0" smtClean="0"/>
              <a:t>The Grant Resource Tool (GRT) module provides an all-encompassing view into information about each program and their sub-recipients including:</a:t>
            </a:r>
          </a:p>
          <a:p>
            <a:pPr lvl="0"/>
            <a:endParaRPr lang="en-US" sz="2600" dirty="0" smtClean="0"/>
          </a:p>
          <a:p>
            <a:pPr lvl="1"/>
            <a:r>
              <a:rPr lang="en-US" sz="2200" dirty="0" smtClean="0"/>
              <a:t>Program and Sub-Recipient Information</a:t>
            </a:r>
          </a:p>
          <a:p>
            <a:pPr lvl="1"/>
            <a:r>
              <a:rPr lang="en-US" sz="2200" dirty="0" smtClean="0"/>
              <a:t>Budgets and Payments Information</a:t>
            </a:r>
          </a:p>
          <a:p>
            <a:pPr lvl="1"/>
            <a:r>
              <a:rPr lang="en-US" sz="2200" dirty="0" smtClean="0"/>
              <a:t>Performance Measures (Forecasted and QPR)</a:t>
            </a:r>
          </a:p>
          <a:p>
            <a:pPr lvl="1"/>
            <a:r>
              <a:rPr lang="en-US" sz="2200" dirty="0" smtClean="0"/>
              <a:t>Notes and Interactions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18</a:t>
            </a:fld>
            <a:endParaRPr lang="en-US"/>
          </a:p>
        </p:txBody>
      </p:sp>
    </p:spTree>
    <p:extLst>
      <p:ext uri="{BB962C8B-B14F-4D97-AF65-F5344CB8AC3E}">
        <p14:creationId xmlns:p14="http://schemas.microsoft.com/office/powerpoint/2010/main" val="28905075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Grant Resource Tool (GRT)</a:t>
            </a:r>
            <a:endParaRPr lang="en-US" sz="3200"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86605"/>
            <a:ext cx="8839200" cy="5037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lstStyle/>
          <a:p>
            <a:fld id="{CCD708A9-029A-4873-8902-A470072A7B49}" type="slidenum">
              <a:rPr lang="en-US" smtClean="0"/>
              <a:t>19</a:t>
            </a:fld>
            <a:endParaRPr lang="en-US"/>
          </a:p>
        </p:txBody>
      </p:sp>
    </p:spTree>
    <p:extLst>
      <p:ext uri="{BB962C8B-B14F-4D97-AF65-F5344CB8AC3E}">
        <p14:creationId xmlns:p14="http://schemas.microsoft.com/office/powerpoint/2010/main" val="4604254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BPM Overview</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20</a:t>
            </a:fld>
            <a:endParaRPr lang="en-US"/>
          </a:p>
        </p:txBody>
      </p:sp>
    </p:spTree>
    <p:extLst>
      <p:ext uri="{BB962C8B-B14F-4D97-AF65-F5344CB8AC3E}">
        <p14:creationId xmlns:p14="http://schemas.microsoft.com/office/powerpoint/2010/main" val="24154319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Logging into BPM Portal</a:t>
            </a:r>
            <a:endParaRPr lang="en-US" sz="3200" dirty="0"/>
          </a:p>
        </p:txBody>
      </p:sp>
      <p:sp>
        <p:nvSpPr>
          <p:cNvPr id="3" name="Content Placeholder 2"/>
          <p:cNvSpPr>
            <a:spLocks noGrp="1"/>
          </p:cNvSpPr>
          <p:nvPr>
            <p:ph idx="1"/>
          </p:nvPr>
        </p:nvSpPr>
        <p:spPr>
          <a:xfrm>
            <a:off x="457200" y="1295400"/>
            <a:ext cx="8229600" cy="4525963"/>
          </a:xfrm>
        </p:spPr>
        <p:txBody>
          <a:bodyPr>
            <a:normAutofit/>
          </a:bodyPr>
          <a:lstStyle/>
          <a:p>
            <a:r>
              <a:rPr lang="en-US" sz="2000" dirty="0" smtClean="0"/>
              <a:t>Users can access BPM by clicking the BPM Portal link from the SIROMS Home Page</a:t>
            </a:r>
          </a:p>
          <a:p>
            <a:r>
              <a:rPr lang="en-US" sz="2000" dirty="0" smtClean="0"/>
              <a:t>Once the page loads, users will be required to login with their SIROMS credentials</a:t>
            </a:r>
            <a:endParaRPr lang="en-US" sz="2000" dirty="0"/>
          </a:p>
        </p:txBody>
      </p:sp>
      <p:sp>
        <p:nvSpPr>
          <p:cNvPr id="4" name="Slide Number Placeholder 3"/>
          <p:cNvSpPr>
            <a:spLocks noGrp="1"/>
          </p:cNvSpPr>
          <p:nvPr>
            <p:ph type="sldNum" sz="quarter" idx="12"/>
          </p:nvPr>
        </p:nvSpPr>
        <p:spPr/>
        <p:txBody>
          <a:bodyPr/>
          <a:lstStyle/>
          <a:p>
            <a:fld id="{CCD708A9-029A-4873-8902-A470072A7B49}" type="slidenum">
              <a:rPr lang="en-US" smtClean="0"/>
              <a:t>21</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7525" y="2895600"/>
            <a:ext cx="3028950" cy="308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58888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SIROMS To Do List</a:t>
            </a:r>
            <a:endParaRPr lang="en-US" sz="3200" dirty="0"/>
          </a:p>
        </p:txBody>
      </p:sp>
      <p:sp>
        <p:nvSpPr>
          <p:cNvPr id="3" name="Content Placeholder 2"/>
          <p:cNvSpPr>
            <a:spLocks noGrp="1"/>
          </p:cNvSpPr>
          <p:nvPr>
            <p:ph idx="1"/>
          </p:nvPr>
        </p:nvSpPr>
        <p:spPr>
          <a:xfrm>
            <a:off x="457200" y="914401"/>
            <a:ext cx="8229600" cy="1371600"/>
          </a:xfrm>
        </p:spPr>
        <p:txBody>
          <a:bodyPr>
            <a:normAutofit/>
          </a:bodyPr>
          <a:lstStyle/>
          <a:p>
            <a:r>
              <a:rPr lang="en-US" sz="2000" dirty="0" smtClean="0"/>
              <a:t>Users are able to see all records currently available to their role for processing</a:t>
            </a:r>
          </a:p>
          <a:p>
            <a:r>
              <a:rPr lang="en-US" sz="2000" dirty="0" smtClean="0"/>
              <a:t>The To Do List allows users to specify a certain stage for processing, view the record’s current stage, and when it was last updated</a:t>
            </a:r>
            <a:endParaRPr lang="en-US" sz="2000" dirty="0"/>
          </a:p>
        </p:txBody>
      </p:sp>
      <p:sp>
        <p:nvSpPr>
          <p:cNvPr id="4" name="Slide Number Placeholder 3"/>
          <p:cNvSpPr>
            <a:spLocks noGrp="1"/>
          </p:cNvSpPr>
          <p:nvPr>
            <p:ph type="sldNum" sz="quarter" idx="12"/>
          </p:nvPr>
        </p:nvSpPr>
        <p:spPr/>
        <p:txBody>
          <a:bodyPr/>
          <a:lstStyle/>
          <a:p>
            <a:fld id="{CCD708A9-029A-4873-8902-A470072A7B49}" type="slidenum">
              <a:rPr lang="en-US" smtClean="0"/>
              <a:t>22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0"/>
            <a:ext cx="8839200" cy="4136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152400" y="2438400"/>
            <a:ext cx="533400" cy="228600"/>
          </a:xfrm>
          <a:prstGeom prst="ellipse">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0743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SIROMS Custom Lists (Search)</a:t>
            </a:r>
            <a:endParaRPr lang="en-US" sz="3200" dirty="0"/>
          </a:p>
        </p:txBody>
      </p:sp>
      <p:sp>
        <p:nvSpPr>
          <p:cNvPr id="3" name="Content Placeholder 2"/>
          <p:cNvSpPr>
            <a:spLocks noGrp="1"/>
          </p:cNvSpPr>
          <p:nvPr>
            <p:ph idx="1"/>
          </p:nvPr>
        </p:nvSpPr>
        <p:spPr>
          <a:xfrm>
            <a:off x="457200" y="914401"/>
            <a:ext cx="8229600" cy="914399"/>
          </a:xfrm>
        </p:spPr>
        <p:txBody>
          <a:bodyPr>
            <a:normAutofit/>
          </a:bodyPr>
          <a:lstStyle/>
          <a:p>
            <a:r>
              <a:rPr lang="en-US" sz="2000" dirty="0" smtClean="0"/>
              <a:t>Users are able to select Custom Lists on the homepage of the BPM application and execute desired search criteria</a:t>
            </a:r>
            <a:endParaRPr lang="en-US" sz="2000" dirty="0"/>
          </a:p>
        </p:txBody>
      </p:sp>
      <p:sp>
        <p:nvSpPr>
          <p:cNvPr id="4" name="Slide Number Placeholder 3"/>
          <p:cNvSpPr>
            <a:spLocks noGrp="1"/>
          </p:cNvSpPr>
          <p:nvPr>
            <p:ph type="sldNum" sz="quarter" idx="12"/>
          </p:nvPr>
        </p:nvSpPr>
        <p:spPr/>
        <p:txBody>
          <a:bodyPr/>
          <a:lstStyle/>
          <a:p>
            <a:fld id="{CCD708A9-029A-4873-8902-A470072A7B49}" type="slidenum">
              <a:rPr lang="en-US" smtClean="0"/>
              <a:t>23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472" y="1752599"/>
            <a:ext cx="8861128" cy="4528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val 6"/>
          <p:cNvSpPr/>
          <p:nvPr/>
        </p:nvSpPr>
        <p:spPr>
          <a:xfrm>
            <a:off x="1676400" y="1905000"/>
            <a:ext cx="685800" cy="304800"/>
          </a:xfrm>
          <a:prstGeom prst="ellipse">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81914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Custom Lists Filter Options</a:t>
            </a:r>
            <a:endParaRPr lang="en-US" sz="3200" dirty="0"/>
          </a:p>
        </p:txBody>
      </p:sp>
      <p:sp>
        <p:nvSpPr>
          <p:cNvPr id="3" name="Content Placeholder 2"/>
          <p:cNvSpPr>
            <a:spLocks noGrp="1"/>
          </p:cNvSpPr>
          <p:nvPr>
            <p:ph idx="1"/>
          </p:nvPr>
        </p:nvSpPr>
        <p:spPr>
          <a:xfrm>
            <a:off x="457200" y="914401"/>
            <a:ext cx="8229600" cy="990599"/>
          </a:xfrm>
        </p:spPr>
        <p:txBody>
          <a:bodyPr>
            <a:normAutofit lnSpcReduction="10000"/>
          </a:bodyPr>
          <a:lstStyle/>
          <a:p>
            <a:r>
              <a:rPr lang="en-US" sz="2000" dirty="0" smtClean="0"/>
              <a:t>Users are able to filter utilizing desired filter criteria by selecting the funnel icon or by entering text into the text field and selecting a filter type. The Custom Lists filter options differ by program.</a:t>
            </a:r>
            <a:endParaRPr lang="en-US" sz="2000" dirty="0"/>
          </a:p>
        </p:txBody>
      </p:sp>
      <p:sp>
        <p:nvSpPr>
          <p:cNvPr id="4" name="Slide Number Placeholder 3"/>
          <p:cNvSpPr>
            <a:spLocks noGrp="1"/>
          </p:cNvSpPr>
          <p:nvPr>
            <p:ph type="sldNum" sz="quarter" idx="12"/>
          </p:nvPr>
        </p:nvSpPr>
        <p:spPr/>
        <p:txBody>
          <a:bodyPr/>
          <a:lstStyle/>
          <a:p>
            <a:fld id="{CCD708A9-029A-4873-8902-A470072A7B49}" type="slidenum">
              <a:rPr lang="en-US" smtClean="0"/>
              <a:t>24</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86" y="1816660"/>
            <a:ext cx="9133114" cy="46603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09600" y="2438400"/>
            <a:ext cx="8458200" cy="381000"/>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59135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rmAutofit/>
          </a:bodyPr>
          <a:lstStyle/>
          <a:p>
            <a:r>
              <a:rPr lang="en-US" sz="3200" dirty="0" smtClean="0"/>
              <a:t>Custom Lists Filter Options</a:t>
            </a:r>
            <a:endParaRPr lang="en-US" sz="3200" dirty="0"/>
          </a:p>
        </p:txBody>
      </p:sp>
      <p:sp>
        <p:nvSpPr>
          <p:cNvPr id="3" name="Content Placeholder 2"/>
          <p:cNvSpPr>
            <a:spLocks noGrp="1"/>
          </p:cNvSpPr>
          <p:nvPr>
            <p:ph idx="1"/>
          </p:nvPr>
        </p:nvSpPr>
        <p:spPr>
          <a:xfrm>
            <a:off x="457200" y="762000"/>
            <a:ext cx="8229600" cy="1600199"/>
          </a:xfrm>
        </p:spPr>
        <p:txBody>
          <a:bodyPr>
            <a:normAutofit/>
          </a:bodyPr>
          <a:lstStyle/>
          <a:p>
            <a:r>
              <a:rPr lang="en-US" sz="1800" dirty="0" smtClean="0"/>
              <a:t>For example, if a user wishes to view all applications that reside within a certain stage, simply type in the name of the stage in the text box, select the funnel icon, and then select ‘Equal to.’ All files that reside within that stage will be displayed. To refresh filter options, users can select the ‘Refresh’ button located at the bottom right of the page.</a:t>
            </a:r>
            <a:endParaRPr lang="en-US" sz="1800" dirty="0"/>
          </a:p>
        </p:txBody>
      </p:sp>
      <p:sp>
        <p:nvSpPr>
          <p:cNvPr id="4" name="Slide Number Placeholder 3"/>
          <p:cNvSpPr>
            <a:spLocks noGrp="1"/>
          </p:cNvSpPr>
          <p:nvPr>
            <p:ph type="sldNum" sz="quarter" idx="12"/>
          </p:nvPr>
        </p:nvSpPr>
        <p:spPr/>
        <p:txBody>
          <a:bodyPr/>
          <a:lstStyle/>
          <a:p>
            <a:fld id="{CCD708A9-029A-4873-8902-A470072A7B49}" type="slidenum">
              <a:rPr lang="en-US" smtClean="0"/>
              <a:t>25</a:t>
            </a:fld>
            <a:endParaRPr 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86" y="2209984"/>
            <a:ext cx="9133114" cy="46480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27836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Financial Management</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26</a:t>
            </a:fld>
            <a:endParaRPr lang="en-US"/>
          </a:p>
        </p:txBody>
      </p:sp>
    </p:spTree>
    <p:extLst>
      <p:ext uri="{BB962C8B-B14F-4D97-AF65-F5344CB8AC3E}">
        <p14:creationId xmlns:p14="http://schemas.microsoft.com/office/powerpoint/2010/main" val="7434637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Funds Distribution</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27</a:t>
            </a:fld>
            <a:endParaRPr lang="en-US"/>
          </a:p>
        </p:txBody>
      </p:sp>
    </p:spTree>
    <p:extLst>
      <p:ext uri="{BB962C8B-B14F-4D97-AF65-F5344CB8AC3E}">
        <p14:creationId xmlns:p14="http://schemas.microsoft.com/office/powerpoint/2010/main" val="19435806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Budget/Activation Tracking module?</a:t>
            </a:r>
            <a:endParaRPr lang="en-US" sz="3200" dirty="0"/>
          </a:p>
        </p:txBody>
      </p:sp>
      <p:sp>
        <p:nvSpPr>
          <p:cNvPr id="3" name="Content Placeholder 2"/>
          <p:cNvSpPr>
            <a:spLocks noGrp="1"/>
          </p:cNvSpPr>
          <p:nvPr>
            <p:ph idx="1"/>
          </p:nvPr>
        </p:nvSpPr>
        <p:spPr>
          <a:xfrm>
            <a:off x="457200" y="1295400"/>
            <a:ext cx="8229600" cy="5105400"/>
          </a:xfrm>
        </p:spPr>
        <p:txBody>
          <a:bodyPr>
            <a:normAutofit fontScale="92500" lnSpcReduction="20000"/>
          </a:bodyPr>
          <a:lstStyle/>
          <a:p>
            <a:pPr marL="879475" lvl="2" indent="-342900"/>
            <a:r>
              <a:rPr lang="en-US" dirty="0"/>
              <a:t>The SIROMS Funds Distribution Module provides the budget tracking of CDBG-DR &amp; Program Income Funds for the funds allotted to New Jersey for </a:t>
            </a:r>
            <a:r>
              <a:rPr lang="en-US" dirty="0" err="1"/>
              <a:t>Superstorm</a:t>
            </a:r>
            <a:r>
              <a:rPr lang="en-US" dirty="0"/>
              <a:t> Sandy Recovery.  Funds Distribution provides this tracking at the following budget levels:</a:t>
            </a:r>
          </a:p>
          <a:p>
            <a:pPr marL="1154113" lvl="3" indent="-342900">
              <a:buFont typeface="Arial" panose="020B0604020202020204" pitchFamily="34" charset="0"/>
              <a:buChar char="•"/>
            </a:pPr>
            <a:r>
              <a:rPr lang="en-US" dirty="0"/>
              <a:t>Tranche/Grant Activated Funds</a:t>
            </a:r>
          </a:p>
          <a:p>
            <a:pPr marL="1154113" lvl="3" indent="-342900">
              <a:buFont typeface="Arial" panose="020B0604020202020204" pitchFamily="34" charset="0"/>
              <a:buChar char="•"/>
            </a:pPr>
            <a:r>
              <a:rPr lang="en-US" dirty="0"/>
              <a:t>Round</a:t>
            </a:r>
          </a:p>
          <a:p>
            <a:pPr marL="1154113" lvl="3" indent="-342900">
              <a:buFont typeface="Arial" panose="020B0604020202020204" pitchFamily="34" charset="0"/>
              <a:buChar char="•"/>
            </a:pPr>
            <a:r>
              <a:rPr lang="en-US" dirty="0"/>
              <a:t>Project/Program</a:t>
            </a:r>
          </a:p>
          <a:p>
            <a:pPr marL="1154113" lvl="3" indent="-342900">
              <a:buFont typeface="Arial" panose="020B0604020202020204" pitchFamily="34" charset="0"/>
              <a:buChar char="•"/>
            </a:pPr>
            <a:r>
              <a:rPr lang="en-US" dirty="0"/>
              <a:t>Activity</a:t>
            </a:r>
          </a:p>
          <a:p>
            <a:pPr marL="1417638" lvl="4" indent="-342900">
              <a:buFont typeface="Arial" panose="020B0604020202020204" pitchFamily="34" charset="0"/>
              <a:buChar char="•"/>
            </a:pPr>
            <a:r>
              <a:rPr lang="en-US" dirty="0"/>
              <a:t>Within each Round/Activation, there is a deadline to exhaust all CDBG and PI within two years of inception</a:t>
            </a:r>
          </a:p>
          <a:p>
            <a:pPr marL="879475" lvl="2" indent="-342900"/>
            <a:r>
              <a:rPr lang="en-US" dirty="0"/>
              <a:t>The Funds Distribution Management form provides DCA Sandy Recovery Division (SRD) to modify activated dollars at each of the aforementioned budget levels</a:t>
            </a:r>
          </a:p>
          <a:p>
            <a:pPr marL="879475" lvl="2" indent="-342900"/>
            <a:r>
              <a:rPr lang="en-US" dirty="0"/>
              <a:t>The Funds Allocation form provides the allocations across all </a:t>
            </a:r>
            <a:r>
              <a:rPr lang="en-US" dirty="0" err="1"/>
              <a:t>Superstorm</a:t>
            </a:r>
            <a:r>
              <a:rPr lang="en-US" dirty="0"/>
              <a:t> Sandy programs and allows SRD to track these changes as amendments are done to the overall Action Plan</a:t>
            </a:r>
          </a:p>
        </p:txBody>
      </p:sp>
      <p:sp>
        <p:nvSpPr>
          <p:cNvPr id="4" name="Slide Number Placeholder 3"/>
          <p:cNvSpPr>
            <a:spLocks noGrp="1"/>
          </p:cNvSpPr>
          <p:nvPr>
            <p:ph type="sldNum" sz="quarter" idx="12"/>
          </p:nvPr>
        </p:nvSpPr>
        <p:spPr/>
        <p:txBody>
          <a:bodyPr/>
          <a:lstStyle/>
          <a:p>
            <a:fld id="{CCD708A9-029A-4873-8902-A470072A7B49}" type="slidenum">
              <a:rPr lang="en-US" smtClean="0"/>
              <a:t>28</a:t>
            </a:fld>
            <a:endParaRPr lang="en-US"/>
          </a:p>
        </p:txBody>
      </p:sp>
    </p:spTree>
    <p:extLst>
      <p:ext uri="{BB962C8B-B14F-4D97-AF65-F5344CB8AC3E}">
        <p14:creationId xmlns:p14="http://schemas.microsoft.com/office/powerpoint/2010/main" val="15799077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Management</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29</a:t>
            </a:fld>
            <a:endParaRPr lang="en-US"/>
          </a:p>
        </p:txBody>
      </p:sp>
      <p:pic>
        <p:nvPicPr>
          <p:cNvPr id="7" name="Picture 6"/>
          <p:cNvPicPr/>
          <p:nvPr/>
        </p:nvPicPr>
        <p:blipFill>
          <a:blip r:embed="rId2"/>
          <a:stretch>
            <a:fillRect/>
          </a:stretch>
        </p:blipFill>
        <p:spPr>
          <a:xfrm>
            <a:off x="571500" y="1219200"/>
            <a:ext cx="8001000" cy="4648200"/>
          </a:xfrm>
          <a:prstGeom prst="rect">
            <a:avLst/>
          </a:prstGeom>
        </p:spPr>
      </p:pic>
    </p:spTree>
    <p:extLst>
      <p:ext uri="{BB962C8B-B14F-4D97-AF65-F5344CB8AC3E}">
        <p14:creationId xmlns:p14="http://schemas.microsoft.com/office/powerpoint/2010/main" val="32581938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SIROMS Management</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30</a:t>
            </a:fld>
            <a:endParaRPr lang="en-US"/>
          </a:p>
        </p:txBody>
      </p:sp>
      <p:sp>
        <p:nvSpPr>
          <p:cNvPr id="5" name="Content Placeholder 2"/>
          <p:cNvSpPr>
            <a:spLocks noGrp="1"/>
          </p:cNvSpPr>
          <p:nvPr>
            <p:ph idx="1"/>
          </p:nvPr>
        </p:nvSpPr>
        <p:spPr>
          <a:xfrm>
            <a:off x="457200" y="1295400"/>
            <a:ext cx="8229600" cy="5105400"/>
          </a:xfrm>
        </p:spPr>
        <p:txBody>
          <a:bodyPr>
            <a:normAutofit/>
          </a:bodyPr>
          <a:lstStyle/>
          <a:p>
            <a:pPr marL="879475" lvl="2" indent="-342900">
              <a:buFont typeface="Wingdings" panose="05000000000000000000" pitchFamily="2" charset="2"/>
              <a:buChar char="§"/>
            </a:pPr>
            <a:r>
              <a:rPr lang="en-US" sz="2000" dirty="0" smtClean="0"/>
              <a:t>By accessing the SIROMS Maintenance Action the user can begin Budget/Activation updates with the following data:</a:t>
            </a:r>
            <a:endParaRPr lang="en-US" sz="1100" dirty="0" smtClean="0"/>
          </a:p>
          <a:p>
            <a:pPr marL="1154113" lvl="3" indent="-342900">
              <a:buFont typeface="Wingdings" panose="05000000000000000000" pitchFamily="2" charset="2"/>
              <a:buChar char="Ø"/>
            </a:pPr>
            <a:r>
              <a:rPr lang="en-US" sz="1900" dirty="0" smtClean="0"/>
              <a:t>Activity Category</a:t>
            </a:r>
          </a:p>
          <a:p>
            <a:pPr marL="1154113" lvl="3" indent="-342900">
              <a:buFont typeface="Wingdings" panose="05000000000000000000" pitchFamily="2" charset="2"/>
              <a:buChar char="Ø"/>
            </a:pPr>
            <a:r>
              <a:rPr lang="en-US" sz="1900" dirty="0" smtClean="0"/>
              <a:t>Activity Type</a:t>
            </a:r>
          </a:p>
          <a:p>
            <a:pPr marL="1154113" lvl="3" indent="-342900">
              <a:buFont typeface="Wingdings" panose="05000000000000000000" pitchFamily="2" charset="2"/>
              <a:buChar char="Ø"/>
            </a:pPr>
            <a:r>
              <a:rPr lang="en-US" sz="1900" dirty="0" smtClean="0"/>
              <a:t>Grantee</a:t>
            </a:r>
          </a:p>
          <a:p>
            <a:pPr marL="1154113" lvl="3" indent="-342900">
              <a:buFont typeface="Wingdings" panose="05000000000000000000" pitchFamily="2" charset="2"/>
              <a:buChar char="Ø"/>
            </a:pPr>
            <a:r>
              <a:rPr lang="en-US" sz="1900" dirty="0" smtClean="0"/>
              <a:t>Project</a:t>
            </a:r>
          </a:p>
          <a:p>
            <a:pPr marL="1154113" lvl="3" indent="-342900">
              <a:buFont typeface="Wingdings" panose="05000000000000000000" pitchFamily="2" charset="2"/>
              <a:buChar char="Ø"/>
            </a:pPr>
            <a:r>
              <a:rPr lang="en-US" sz="1900" dirty="0" smtClean="0"/>
              <a:t>Sub-recipient</a:t>
            </a:r>
            <a:endParaRPr lang="en-US"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142" y="3924300"/>
            <a:ext cx="4354258" cy="24765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8" name="Picture 4" descr="C:\Users\JOHN~1.OTC\AppData\Local\Temp\SNAGHTMLc660d7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0067" y="2157412"/>
            <a:ext cx="3466157" cy="4243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1686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Funds Distribution</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31</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marL="879475" lvl="2" indent="-342900">
              <a:buFont typeface="Wingdings" panose="05000000000000000000" pitchFamily="2" charset="2"/>
              <a:buChar char="§"/>
            </a:pPr>
            <a:r>
              <a:rPr lang="en-US" sz="2000" dirty="0" smtClean="0"/>
              <a:t>There are 4 different Funds Distribution pages. Each Fund Distribution represents a different Level:</a:t>
            </a:r>
            <a:endParaRPr lang="en-US" sz="1100" dirty="0" smtClean="0"/>
          </a:p>
          <a:p>
            <a:pPr marL="1154113" lvl="3" indent="-342900">
              <a:buFont typeface="Wingdings" panose="05000000000000000000" pitchFamily="2" charset="2"/>
              <a:buChar char="Ø"/>
            </a:pPr>
            <a:r>
              <a:rPr lang="en-US" sz="1800" dirty="0" smtClean="0"/>
              <a:t>1.Tranche Funds Distribution Management	Funds Distribution Step 1 </a:t>
            </a:r>
          </a:p>
          <a:p>
            <a:pPr marL="1154113" lvl="3" indent="-342900">
              <a:buFont typeface="Wingdings" panose="05000000000000000000" pitchFamily="2" charset="2"/>
              <a:buChar char="Ø"/>
            </a:pPr>
            <a:r>
              <a:rPr lang="en-US" sz="1800" dirty="0" smtClean="0"/>
              <a:t>2.Round Funds Distribution Management	Funds Distribution Step 2</a:t>
            </a:r>
          </a:p>
          <a:p>
            <a:pPr marL="1154113" lvl="3" indent="-342900">
              <a:buFont typeface="Wingdings" panose="05000000000000000000" pitchFamily="2" charset="2"/>
              <a:buChar char="Ø"/>
            </a:pPr>
            <a:r>
              <a:rPr lang="en-US" sz="1800" dirty="0" smtClean="0"/>
              <a:t>3.Project Funds Distribution Management	Funds Distribution Step 3</a:t>
            </a:r>
          </a:p>
          <a:p>
            <a:pPr marL="1154113" lvl="3" indent="-342900">
              <a:buFont typeface="Wingdings" panose="05000000000000000000" pitchFamily="2" charset="2"/>
              <a:buChar char="Ø"/>
            </a:pPr>
            <a:r>
              <a:rPr lang="en-US" sz="1800" dirty="0" smtClean="0"/>
              <a:t>4.Activity Funds Distribution Management	Funds Distribution Step 4</a:t>
            </a:r>
            <a:endParaRPr lang="en-US" sz="1800" dirty="0"/>
          </a:p>
        </p:txBody>
      </p:sp>
      <p:pic>
        <p:nvPicPr>
          <p:cNvPr id="7" name="Picture 6"/>
          <p:cNvPicPr/>
          <p:nvPr/>
        </p:nvPicPr>
        <p:blipFill>
          <a:blip r:embed="rId2" cstate="print"/>
          <a:srcRect/>
          <a:stretch>
            <a:fillRect/>
          </a:stretch>
        </p:blipFill>
        <p:spPr bwMode="auto">
          <a:xfrm>
            <a:off x="533400" y="3200400"/>
            <a:ext cx="8077200" cy="2971800"/>
          </a:xfrm>
          <a:prstGeom prst="rect">
            <a:avLst/>
          </a:prstGeom>
          <a:noFill/>
          <a:ln w="9525">
            <a:noFill/>
            <a:miter lim="800000"/>
            <a:headEnd/>
            <a:tailEnd/>
          </a:ln>
        </p:spPr>
      </p:pic>
    </p:spTree>
    <p:extLst>
      <p:ext uri="{BB962C8B-B14F-4D97-AF65-F5344CB8AC3E}">
        <p14:creationId xmlns:p14="http://schemas.microsoft.com/office/powerpoint/2010/main" val="39720505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Funds Distribution – Tranche Funds</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32</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marL="879475" lvl="2" indent="-342900">
              <a:buFont typeface="Wingdings" panose="05000000000000000000" pitchFamily="2" charset="2"/>
              <a:buChar char="§"/>
            </a:pPr>
            <a:r>
              <a:rPr lang="en-US" sz="2000" dirty="0" smtClean="0"/>
              <a:t>Tranche funds are the main funds that tie to an allocation in the Action Plan. All of the allocated grant funding comes from the Tranche funds. These can also be referred to as Grant Activated Funds.</a:t>
            </a:r>
          </a:p>
        </p:txBody>
      </p:sp>
      <p:pic>
        <p:nvPicPr>
          <p:cNvPr id="6" name="Picture 2" descr="C:\Users\JOHN~1.OTC\AppData\Local\Temp\SNAGHTMLc619f4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359652"/>
            <a:ext cx="5334000" cy="4345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609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Funds Distribution – Round Funds</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33</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marL="879475" lvl="2" indent="-342900">
              <a:buFont typeface="Wingdings" panose="05000000000000000000" pitchFamily="2" charset="2"/>
              <a:buChar char="§"/>
            </a:pPr>
            <a:r>
              <a:rPr lang="en-US" sz="2000" dirty="0" smtClean="0"/>
              <a:t>Each Round is tied to a specific activation of funds established in an action plan amendment and has a certain timetable and amount of money.  All of the money within that Round must be used within that timetable. </a:t>
            </a:r>
          </a:p>
        </p:txBody>
      </p:sp>
      <p:pic>
        <p:nvPicPr>
          <p:cNvPr id="7" name="Picture 2" descr="C:\Users\JOHN~1.OTC\AppData\Local\Temp\SNAGHTMLc62713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2328875"/>
            <a:ext cx="5257800" cy="422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24782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Funds Distribution – Project Funds</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34</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marL="879475" lvl="2" indent="-342900">
              <a:buFont typeface="Wingdings" panose="05000000000000000000" pitchFamily="2" charset="2"/>
              <a:buChar char="§"/>
            </a:pPr>
            <a:r>
              <a:rPr lang="en-US" sz="2000" dirty="0" smtClean="0"/>
              <a:t>Within each Round are different projects such as, RREM, LRRP, HMGP, and etc.  Each Project has a certain amount of money allocated to it. These can also be referred to as Programs.</a:t>
            </a:r>
          </a:p>
        </p:txBody>
      </p:sp>
      <p:pic>
        <p:nvPicPr>
          <p:cNvPr id="6" name="Picture 4" descr="C:\Users\JOHN~1.OTC\AppData\Local\Temp\SNAGHTMLc640df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402" y="2133599"/>
            <a:ext cx="4153197" cy="4419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8357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Funds Distribution – Activity Funds</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35</a:t>
            </a:fld>
            <a:endParaRPr lang="en-US"/>
          </a:p>
        </p:txBody>
      </p:sp>
      <p:sp>
        <p:nvSpPr>
          <p:cNvPr id="5" name="Content Placeholder 2"/>
          <p:cNvSpPr>
            <a:spLocks noGrp="1"/>
          </p:cNvSpPr>
          <p:nvPr>
            <p:ph idx="1"/>
          </p:nvPr>
        </p:nvSpPr>
        <p:spPr>
          <a:xfrm>
            <a:off x="457200" y="914400"/>
            <a:ext cx="8229600" cy="5105400"/>
          </a:xfrm>
        </p:spPr>
        <p:txBody>
          <a:bodyPr>
            <a:normAutofit/>
          </a:bodyPr>
          <a:lstStyle/>
          <a:p>
            <a:pPr marL="879475" lvl="2" indent="-342900">
              <a:buFont typeface="Wingdings" panose="05000000000000000000" pitchFamily="2" charset="2"/>
              <a:buChar char="§"/>
            </a:pPr>
            <a:r>
              <a:rPr lang="en-US" sz="2000" dirty="0" smtClean="0"/>
              <a:t>Each project will have a set of activity numbers assigned depending on the activities that are set up in DRGR; there are currently 644 activities in the system.</a:t>
            </a:r>
            <a:endParaRPr lang="en-US" sz="2000" dirty="0"/>
          </a:p>
        </p:txBody>
      </p:sp>
      <p:pic>
        <p:nvPicPr>
          <p:cNvPr id="7" name="Picture 6"/>
          <p:cNvPicPr/>
          <p:nvPr/>
        </p:nvPicPr>
        <p:blipFill>
          <a:blip r:embed="rId2" cstate="print"/>
          <a:srcRect/>
          <a:stretch>
            <a:fillRect/>
          </a:stretch>
        </p:blipFill>
        <p:spPr bwMode="auto">
          <a:xfrm>
            <a:off x="2605088" y="1828800"/>
            <a:ext cx="3933825" cy="297180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1709738" y="4881245"/>
            <a:ext cx="5724525" cy="1900555"/>
          </a:xfrm>
          <a:prstGeom prst="rect">
            <a:avLst/>
          </a:prstGeom>
          <a:noFill/>
          <a:ln w="9525">
            <a:noFill/>
            <a:miter lim="800000"/>
            <a:headEnd/>
            <a:tailEnd/>
          </a:ln>
        </p:spPr>
      </p:pic>
    </p:spTree>
    <p:extLst>
      <p:ext uri="{BB962C8B-B14F-4D97-AF65-F5344CB8AC3E}">
        <p14:creationId xmlns:p14="http://schemas.microsoft.com/office/powerpoint/2010/main" val="18768050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Funds Distribution – Program Income</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36</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marL="285750" indent="-285750">
              <a:buFont typeface="Wingdings" panose="05000000000000000000" pitchFamily="2" charset="2"/>
              <a:buChar char="§"/>
            </a:pPr>
            <a:r>
              <a:rPr lang="en-US" sz="2000" dirty="0" smtClean="0"/>
              <a:t>The Program Income section of Activity Funds Distribution Management captures whether or not the activity will be receiving Program Income and, if so, the expected PI budget.  </a:t>
            </a:r>
          </a:p>
          <a:p>
            <a:pPr marL="285750" indent="-285750">
              <a:buFont typeface="Wingdings" panose="05000000000000000000" pitchFamily="2" charset="2"/>
              <a:buChar char="§"/>
            </a:pPr>
            <a:r>
              <a:rPr lang="en-US" sz="2000" dirty="0" smtClean="0"/>
              <a:t>The relationship between which activities receive Program Income and which  activities spend that Program Income are established here. </a:t>
            </a:r>
            <a:endParaRPr lang="en-US" sz="2000" dirty="0"/>
          </a:p>
        </p:txBody>
      </p:sp>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1602" y="2971800"/>
            <a:ext cx="6477000" cy="266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41710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Funds Distribution Management Form</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37</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a:buFont typeface="Wingdings" panose="05000000000000000000" pitchFamily="2" charset="2"/>
              <a:buChar char="§"/>
            </a:pPr>
            <a:r>
              <a:rPr lang="en-US" sz="2000" dirty="0" smtClean="0"/>
              <a:t>The Funds Distribution Management form tracks adjustments made at Trance, Round, Project, and Activity levels</a:t>
            </a:r>
            <a:endParaRPr lang="en-US" sz="2000" dirty="0"/>
          </a:p>
        </p:txBody>
      </p:sp>
      <p:pic>
        <p:nvPicPr>
          <p:cNvPr id="6" name="Picture 2" descr="C:\Users\JOHN~1.OTC\AppData\Local\Temp\SNAGHTMLc7436a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7489" y="1764483"/>
            <a:ext cx="4449022" cy="4712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3228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Funds Distribution - Dashboard</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38</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marL="879475" lvl="2" indent="-342900">
              <a:buFont typeface="Wingdings" panose="05000000000000000000" pitchFamily="2" charset="2"/>
              <a:buChar char="§"/>
            </a:pPr>
            <a:r>
              <a:rPr lang="en-US" sz="2000" dirty="0" smtClean="0"/>
              <a:t>The Funds Distribution Dashboard allows the user with the appropriate role to see all Tranche funds, Round funds, Program funds and Activity funds on one page</a:t>
            </a:r>
          </a:p>
        </p:txBody>
      </p:sp>
      <p:pic>
        <p:nvPicPr>
          <p:cNvPr id="7" name="Picture 2" descr="C:\Users\JOHN~1.OTC\AppData\Local\Temp\SNAGHTMLc5f59b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2133600"/>
            <a:ext cx="5638800" cy="4475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95667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Funds Distribution - Dashboard</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39</a:t>
            </a:fld>
            <a:endParaRPr lang="en-US"/>
          </a:p>
        </p:txBody>
      </p:sp>
      <p:sp>
        <p:nvSpPr>
          <p:cNvPr id="5" name="Content Placeholder 2"/>
          <p:cNvSpPr>
            <a:spLocks noGrp="1"/>
          </p:cNvSpPr>
          <p:nvPr>
            <p:ph idx="1"/>
          </p:nvPr>
        </p:nvSpPr>
        <p:spPr>
          <a:xfrm>
            <a:off x="457200" y="1066800"/>
            <a:ext cx="8229600" cy="5105400"/>
          </a:xfrm>
        </p:spPr>
        <p:txBody>
          <a:bodyPr>
            <a:normAutofit/>
          </a:bodyPr>
          <a:lstStyle/>
          <a:p>
            <a:pPr>
              <a:buFont typeface="Wingdings" panose="05000000000000000000" pitchFamily="2" charset="2"/>
              <a:buChar char="§"/>
            </a:pPr>
            <a:r>
              <a:rPr lang="en-US" sz="2000" dirty="0" smtClean="0"/>
              <a:t>Allocations per latest Action Plan are captured here</a:t>
            </a:r>
            <a:endParaRPr lang="en-US" sz="2000" dirty="0"/>
          </a:p>
        </p:txBody>
      </p:sp>
      <p:pic>
        <p:nvPicPr>
          <p:cNvPr id="6" name="Picture 2" descr="C:\Users\JOHN~1.OTC\AppData\Local\Temp\SNAGHTMLc703d7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6900" y="1600201"/>
            <a:ext cx="54102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66646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Funds Request</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40</a:t>
            </a:fld>
            <a:endParaRPr lang="en-US"/>
          </a:p>
        </p:txBody>
      </p:sp>
    </p:spTree>
    <p:extLst>
      <p:ext uri="{BB962C8B-B14F-4D97-AF65-F5344CB8AC3E}">
        <p14:creationId xmlns:p14="http://schemas.microsoft.com/office/powerpoint/2010/main" val="2838681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What is the Funds Request Module?</a:t>
            </a:r>
            <a:endParaRPr lang="en-US" sz="3200"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marL="879475" lvl="2" indent="-342900">
              <a:buFont typeface="Wingdings" panose="05000000000000000000" pitchFamily="2" charset="2"/>
              <a:buChar char="§"/>
            </a:pPr>
            <a:r>
              <a:rPr lang="en-US" sz="2200" dirty="0" smtClean="0"/>
              <a:t>The Funds Request (FR) module enables grantees to submit a request for funds, associated with a specific program activity and funding round for disbursement to a specific payee. </a:t>
            </a:r>
          </a:p>
          <a:p>
            <a:pPr marL="879475" lvl="2" indent="-342900">
              <a:buFont typeface="Wingdings" panose="05000000000000000000" pitchFamily="2" charset="2"/>
              <a:buChar char="§"/>
            </a:pPr>
            <a:r>
              <a:rPr lang="en-US" sz="2200" dirty="0" smtClean="0"/>
              <a:t>The FR allows DCA Fiscal and Sandy Recovery Division (SRD) to review and approve the grantee request to ensure completeness and accuracy.</a:t>
            </a:r>
          </a:p>
          <a:p>
            <a:pPr marL="879475" lvl="2" indent="-342900">
              <a:buFont typeface="Wingdings" panose="05000000000000000000" pitchFamily="2" charset="2"/>
              <a:buChar char="§"/>
            </a:pPr>
            <a:r>
              <a:rPr lang="en-US" sz="2200" dirty="0" smtClean="0"/>
              <a:t>Funds Requests will move through a specific workflow process depending on the program and type of funds being requested</a:t>
            </a:r>
          </a:p>
          <a:p>
            <a:pPr marL="879475" lvl="2" indent="-342900">
              <a:buFont typeface="Wingdings" panose="05000000000000000000" pitchFamily="2" charset="2"/>
              <a:buChar char="§"/>
            </a:pPr>
            <a:r>
              <a:rPr lang="en-US" sz="2200" dirty="0" smtClean="0"/>
              <a:t>Funds Request will capture specific information, such as:</a:t>
            </a:r>
          </a:p>
          <a:p>
            <a:pPr marL="1154113" lvl="3" indent="-342900">
              <a:buFont typeface="Wingdings" panose="05000000000000000000" pitchFamily="2" charset="2"/>
              <a:buChar char="Ø"/>
            </a:pPr>
            <a:r>
              <a:rPr lang="en-US" dirty="0" smtClean="0"/>
              <a:t>Sub-Recipient</a:t>
            </a:r>
          </a:p>
          <a:p>
            <a:pPr marL="1154113" lvl="3" indent="-342900">
              <a:buFont typeface="Wingdings" panose="05000000000000000000" pitchFamily="2" charset="2"/>
              <a:buChar char="Ø"/>
            </a:pPr>
            <a:r>
              <a:rPr lang="en-US" dirty="0" smtClean="0"/>
              <a:t>Project</a:t>
            </a:r>
          </a:p>
          <a:p>
            <a:pPr marL="1154113" lvl="3" indent="-342900">
              <a:buFont typeface="Wingdings" panose="05000000000000000000" pitchFamily="2" charset="2"/>
              <a:buChar char="Ø"/>
            </a:pPr>
            <a:r>
              <a:rPr lang="en-US" dirty="0" smtClean="0"/>
              <a:t>Request Type </a:t>
            </a:r>
          </a:p>
          <a:p>
            <a:pPr marL="1154113" lvl="3" indent="-342900">
              <a:buFont typeface="Wingdings" panose="05000000000000000000" pitchFamily="2" charset="2"/>
              <a:buChar char="Ø"/>
            </a:pPr>
            <a:r>
              <a:rPr lang="en-US" dirty="0" smtClean="0"/>
              <a:t>Activity</a:t>
            </a:r>
          </a:p>
          <a:p>
            <a:pPr marL="1154113" lvl="3" indent="-342900">
              <a:buFont typeface="Wingdings" panose="05000000000000000000" pitchFamily="2" charset="2"/>
              <a:buChar char="Ø"/>
            </a:pPr>
            <a:r>
              <a:rPr lang="en-US" dirty="0" smtClean="0"/>
              <a:t>National Objective</a:t>
            </a:r>
          </a:p>
          <a:p>
            <a:pPr marL="1154113" lvl="3" indent="-342900">
              <a:buFont typeface="Wingdings" panose="05000000000000000000" pitchFamily="2" charset="2"/>
              <a:buChar char="Ø"/>
            </a:pPr>
            <a:r>
              <a:rPr lang="en-US" dirty="0" smtClean="0"/>
              <a:t>Supporting Documentation</a:t>
            </a:r>
          </a:p>
          <a:p>
            <a:pPr marL="1154113" lvl="3" indent="-342900">
              <a:buFont typeface="Wingdings" panose="05000000000000000000" pitchFamily="2" charset="2"/>
              <a:buChar char="Ø"/>
            </a:pPr>
            <a:r>
              <a:rPr lang="en-US" dirty="0" smtClean="0"/>
              <a:t>Source of Funding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41</a:t>
            </a:fld>
            <a:endParaRPr lang="en-US"/>
          </a:p>
        </p:txBody>
      </p:sp>
    </p:spTree>
    <p:extLst>
      <p:ext uri="{BB962C8B-B14F-4D97-AF65-F5344CB8AC3E}">
        <p14:creationId xmlns:p14="http://schemas.microsoft.com/office/powerpoint/2010/main" val="34734063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Funds Request BPM Process Flow</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42</a:t>
            </a:fld>
            <a:endParaRPr lang="en-US"/>
          </a:p>
        </p:txBody>
      </p:sp>
      <p:pic>
        <p:nvPicPr>
          <p:cNvPr id="6" name="Content Placeholder 4"/>
          <p:cNvPicPr>
            <a:picLocks noGrp="1" noChangeAspect="1"/>
          </p:cNvPicPr>
          <p:nvPr>
            <p:ph sz="quarter" idx="4294967295"/>
          </p:nvPr>
        </p:nvPicPr>
        <p:blipFill>
          <a:blip r:embed="rId2" cstate="print">
            <a:extLst>
              <a:ext uri="{28A0092B-C50C-407E-A947-70E740481C1C}">
                <a14:useLocalDpi xmlns:a14="http://schemas.microsoft.com/office/drawing/2010/main" val="0"/>
              </a:ext>
            </a:extLst>
          </a:blip>
          <a:stretch>
            <a:fillRect/>
          </a:stretch>
        </p:blipFill>
        <p:spPr>
          <a:xfrm>
            <a:off x="216733" y="1162050"/>
            <a:ext cx="8710534" cy="5162550"/>
          </a:xfrm>
          <a:prstGeom prst="rect">
            <a:avLst/>
          </a:prstGeom>
          <a:ln w="9525">
            <a:solidFill>
              <a:schemeClr val="tx1"/>
            </a:solidFill>
          </a:ln>
        </p:spPr>
      </p:pic>
    </p:spTree>
    <p:extLst>
      <p:ext uri="{BB962C8B-B14F-4D97-AF65-F5344CB8AC3E}">
        <p14:creationId xmlns:p14="http://schemas.microsoft.com/office/powerpoint/2010/main" val="402087104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Funds Request</a:t>
            </a:r>
            <a:endParaRPr lang="en-US" sz="3200" dirty="0"/>
          </a:p>
        </p:txBody>
      </p:sp>
      <p:sp>
        <p:nvSpPr>
          <p:cNvPr id="3" name="Content Placeholder 2"/>
          <p:cNvSpPr>
            <a:spLocks noGrp="1"/>
          </p:cNvSpPr>
          <p:nvPr>
            <p:ph idx="1"/>
          </p:nvPr>
        </p:nvSpPr>
        <p:spPr>
          <a:xfrm>
            <a:off x="457200" y="1143000"/>
            <a:ext cx="8229600" cy="4983163"/>
          </a:xfrm>
        </p:spPr>
        <p:txBody>
          <a:bodyPr>
            <a:normAutofit/>
          </a:bodyPr>
          <a:lstStyle/>
          <a:p>
            <a:pPr marL="479425" lvl="1" indent="-342900">
              <a:buFont typeface="Wingdings" panose="05000000000000000000" pitchFamily="2" charset="2"/>
              <a:buChar char="§"/>
            </a:pPr>
            <a:r>
              <a:rPr lang="en-US" sz="2000" dirty="0" smtClean="0"/>
              <a:t>Users are able to open a  record from their To Do List or Custom List</a:t>
            </a:r>
          </a:p>
          <a:p>
            <a:pPr marL="479425" lvl="1" indent="-342900">
              <a:buFont typeface="Wingdings" panose="05000000000000000000" pitchFamily="2" charset="2"/>
              <a:buChar char="§"/>
            </a:pPr>
            <a:r>
              <a:rPr lang="en-US" sz="2000" dirty="0" smtClean="0"/>
              <a:t>Users, based on their role and stage, are able to perform multiple actions throughout the process as applicable</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43</a:t>
            </a:fld>
            <a:endParaRPr lang="en-US"/>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0" y="2233534"/>
            <a:ext cx="7239000" cy="4319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02001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Historical Imports</a:t>
            </a:r>
            <a:endParaRPr lang="en-US" sz="3200" dirty="0"/>
          </a:p>
        </p:txBody>
      </p:sp>
      <p:sp>
        <p:nvSpPr>
          <p:cNvPr id="3" name="Content Placeholder 2"/>
          <p:cNvSpPr>
            <a:spLocks noGrp="1"/>
          </p:cNvSpPr>
          <p:nvPr>
            <p:ph idx="1"/>
          </p:nvPr>
        </p:nvSpPr>
        <p:spPr>
          <a:xfrm>
            <a:off x="457200" y="1219200"/>
            <a:ext cx="8229600" cy="4906963"/>
          </a:xfrm>
        </p:spPr>
        <p:txBody>
          <a:bodyPr>
            <a:normAutofit/>
          </a:bodyPr>
          <a:lstStyle/>
          <a:p>
            <a:r>
              <a:rPr lang="en-US" sz="2400" dirty="0" smtClean="0"/>
              <a:t>Transactions processed in NJCFS which do not get processed through a SIROMS Funds Request will be recognized through an import tool</a:t>
            </a:r>
          </a:p>
          <a:p>
            <a:endParaRPr lang="en-US" sz="2400" dirty="0" smtClean="0"/>
          </a:p>
          <a:p>
            <a:r>
              <a:rPr lang="en-US" sz="2400" dirty="0" smtClean="0"/>
              <a:t>SIROMS will map expenditures from NJCFS and conform them to the DRGR activity level</a:t>
            </a:r>
          </a:p>
          <a:p>
            <a:endParaRPr lang="en-US" sz="2400" dirty="0" smtClean="0"/>
          </a:p>
          <a:p>
            <a:r>
              <a:rPr lang="en-US" sz="2400" dirty="0" smtClean="0"/>
              <a:t>After mapping the expenditures, CSV files are uploaded through the Funds Request Historical Import form where it will create Funds Requests at the Historical Import stage for approval to reconcile expenses back to NJCFS and DRGR</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44</a:t>
            </a:fld>
            <a:endParaRPr lang="en-US"/>
          </a:p>
        </p:txBody>
      </p:sp>
    </p:spTree>
    <p:extLst>
      <p:ext uri="{BB962C8B-B14F-4D97-AF65-F5344CB8AC3E}">
        <p14:creationId xmlns:p14="http://schemas.microsoft.com/office/powerpoint/2010/main" val="35002448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42875" y="179643"/>
            <a:ext cx="8848725" cy="920750"/>
          </a:xfrm>
        </p:spPr>
        <p:txBody>
          <a:bodyPr>
            <a:normAutofit/>
          </a:bodyPr>
          <a:lstStyle/>
          <a:p>
            <a:r>
              <a:rPr lang="en-US" sz="3200" dirty="0" smtClean="0"/>
              <a:t>ACH Processing</a:t>
            </a:r>
            <a:endParaRPr lang="en-US" sz="3200" dirty="0"/>
          </a:p>
        </p:txBody>
      </p:sp>
      <p:sp>
        <p:nvSpPr>
          <p:cNvPr id="5" name="Slide Number Placeholder 4"/>
          <p:cNvSpPr>
            <a:spLocks noGrp="1"/>
          </p:cNvSpPr>
          <p:nvPr>
            <p:ph type="sldNum" sz="quarter" idx="12"/>
          </p:nvPr>
        </p:nvSpPr>
        <p:spPr/>
        <p:txBody>
          <a:bodyPr/>
          <a:lstStyle/>
          <a:p>
            <a:fld id="{525A3C56-E491-49B2-93F3-63532DF516BC}" type="slidenum">
              <a:rPr lang="en-US" smtClean="0"/>
              <a:pPr/>
              <a:t>45</a:t>
            </a:fld>
            <a:endParaRPr lang="en-US" dirty="0"/>
          </a:p>
        </p:txBody>
      </p:sp>
      <p:pic>
        <p:nvPicPr>
          <p:cNvPr id="1026" name="Picture 2"/>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bwMode="auto">
          <a:xfrm>
            <a:off x="222248" y="1034915"/>
            <a:ext cx="8721725" cy="5267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708020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Accounts Receivable (AR)</a:t>
            </a:r>
            <a:br>
              <a:rPr lang="en-US" dirty="0" smtClean="0"/>
            </a:br>
            <a:r>
              <a:rPr lang="en-US" dirty="0" smtClean="0"/>
              <a:t>Return Funds (RF)</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46</a:t>
            </a:fld>
            <a:endParaRPr lang="en-US"/>
          </a:p>
        </p:txBody>
      </p:sp>
    </p:spTree>
    <p:extLst>
      <p:ext uri="{BB962C8B-B14F-4D97-AF65-F5344CB8AC3E}">
        <p14:creationId xmlns:p14="http://schemas.microsoft.com/office/powerpoint/2010/main" val="36961836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Accounts Receivable/Return Funds Module?</a:t>
            </a:r>
            <a:endParaRPr lang="en-US" sz="3200" dirty="0"/>
          </a:p>
        </p:txBody>
      </p:sp>
      <p:sp>
        <p:nvSpPr>
          <p:cNvPr id="3" name="Content Placeholder 2"/>
          <p:cNvSpPr>
            <a:spLocks noGrp="1"/>
          </p:cNvSpPr>
          <p:nvPr>
            <p:ph idx="1"/>
          </p:nvPr>
        </p:nvSpPr>
        <p:spPr/>
        <p:txBody>
          <a:bodyPr>
            <a:normAutofit/>
          </a:bodyPr>
          <a:lstStyle/>
          <a:p>
            <a:pPr marL="479425" lvl="1" indent="-342900">
              <a:buFont typeface="Arial" panose="020B0604020202020204" pitchFamily="34" charset="0"/>
              <a:buChar char="•"/>
            </a:pPr>
            <a:r>
              <a:rPr lang="en-US" sz="2000" dirty="0" smtClean="0"/>
              <a:t>Accounts Receivable allows SRD to set up and track funds owed back from applicants within each program</a:t>
            </a:r>
          </a:p>
          <a:p>
            <a:pPr marL="479425" lvl="1" indent="-342900">
              <a:buFont typeface="Arial" panose="020B0604020202020204" pitchFamily="34" charset="0"/>
              <a:buChar char="•"/>
            </a:pPr>
            <a:endParaRPr lang="en-US" sz="2000" dirty="0" smtClean="0"/>
          </a:p>
          <a:p>
            <a:pPr marL="479425" lvl="1" indent="-342900">
              <a:buFont typeface="Arial" panose="020B0604020202020204" pitchFamily="34" charset="0"/>
              <a:buChar char="•"/>
            </a:pPr>
            <a:r>
              <a:rPr lang="en-US" sz="2000" dirty="0" smtClean="0"/>
              <a:t>Return Funds allows SRD to recognize funds returned back from applicants within each program against each AR established</a:t>
            </a:r>
          </a:p>
          <a:p>
            <a:pPr marL="479425" lvl="1" indent="-342900">
              <a:buFont typeface="Arial" panose="020B0604020202020204" pitchFamily="34" charset="0"/>
              <a:buChar char="•"/>
            </a:pPr>
            <a:endParaRPr lang="en-US" sz="2000" dirty="0" smtClean="0"/>
          </a:p>
          <a:p>
            <a:pPr marL="479425" lvl="1" indent="-342900">
              <a:buFont typeface="Arial" panose="020B0604020202020204" pitchFamily="34" charset="0"/>
              <a:buChar char="•"/>
            </a:pPr>
            <a:r>
              <a:rPr lang="en-US" sz="2000" dirty="0" smtClean="0"/>
              <a:t>After an Accounts Receivable is established, the status of the AR will update as Return Funds are submitted against it</a:t>
            </a:r>
          </a:p>
          <a:p>
            <a:pPr marL="479425" lvl="1" indent="-342900">
              <a:buFont typeface="Arial" panose="020B0604020202020204" pitchFamily="34" charset="0"/>
              <a:buChar char="•"/>
            </a:pPr>
            <a:endParaRPr lang="en-US" sz="2000" dirty="0" smtClean="0"/>
          </a:p>
          <a:p>
            <a:pPr marL="479425" lvl="1" indent="-342900">
              <a:buFont typeface="Arial" panose="020B0604020202020204" pitchFamily="34" charset="0"/>
              <a:buChar char="•"/>
            </a:pPr>
            <a:r>
              <a:rPr lang="en-US" sz="2000" dirty="0" smtClean="0"/>
              <a:t>Returned Funds will be applied to the latest Round/Activation in the program from which the funds were originally disbursed.  Funds that were disbursed from a closed round will be returned to the open round</a:t>
            </a:r>
          </a:p>
        </p:txBody>
      </p:sp>
      <p:sp>
        <p:nvSpPr>
          <p:cNvPr id="4" name="Slide Number Placeholder 3"/>
          <p:cNvSpPr>
            <a:spLocks noGrp="1"/>
          </p:cNvSpPr>
          <p:nvPr>
            <p:ph type="sldNum" sz="quarter" idx="12"/>
          </p:nvPr>
        </p:nvSpPr>
        <p:spPr/>
        <p:txBody>
          <a:bodyPr/>
          <a:lstStyle/>
          <a:p>
            <a:fld id="{CCD708A9-029A-4873-8902-A470072A7B49}" type="slidenum">
              <a:rPr lang="en-US" smtClean="0"/>
              <a:t>47</a:t>
            </a:fld>
            <a:endParaRPr lang="en-US"/>
          </a:p>
        </p:txBody>
      </p:sp>
    </p:spTree>
    <p:extLst>
      <p:ext uri="{BB962C8B-B14F-4D97-AF65-F5344CB8AC3E}">
        <p14:creationId xmlns:p14="http://schemas.microsoft.com/office/powerpoint/2010/main" val="193524745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Accounts Receivable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48</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 y="1257754"/>
            <a:ext cx="8458200" cy="5066846"/>
          </a:xfrm>
          <a:prstGeom prst="rect">
            <a:avLst/>
          </a:prstGeom>
          <a:ln w="6350">
            <a:solidFill>
              <a:schemeClr val="tx1"/>
            </a:solidFill>
          </a:ln>
        </p:spPr>
      </p:pic>
    </p:spTree>
    <p:extLst>
      <p:ext uri="{BB962C8B-B14F-4D97-AF65-F5344CB8AC3E}">
        <p14:creationId xmlns:p14="http://schemas.microsoft.com/office/powerpoint/2010/main" val="193241312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Return Funds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49</a:t>
            </a:fld>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1351187"/>
            <a:ext cx="7924800" cy="4897213"/>
          </a:xfrm>
          <a:prstGeom prst="rect">
            <a:avLst/>
          </a:prstGeom>
          <a:ln w="6350">
            <a:solidFill>
              <a:schemeClr val="tx1"/>
            </a:solidFill>
          </a:ln>
        </p:spPr>
      </p:pic>
    </p:spTree>
    <p:extLst>
      <p:ext uri="{BB962C8B-B14F-4D97-AF65-F5344CB8AC3E}">
        <p14:creationId xmlns:p14="http://schemas.microsoft.com/office/powerpoint/2010/main" val="10436000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Income Receipt</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50</a:t>
            </a:fld>
            <a:endParaRPr lang="en-US"/>
          </a:p>
        </p:txBody>
      </p:sp>
    </p:spTree>
    <p:extLst>
      <p:ext uri="{BB962C8B-B14F-4D97-AF65-F5344CB8AC3E}">
        <p14:creationId xmlns:p14="http://schemas.microsoft.com/office/powerpoint/2010/main" val="293267400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3200" dirty="0" smtClean="0"/>
              <a:t>What is the Program Income Receipt Module?</a:t>
            </a:r>
            <a:endParaRPr lang="en-US" sz="3200" dirty="0"/>
          </a:p>
        </p:txBody>
      </p:sp>
      <p:sp>
        <p:nvSpPr>
          <p:cNvPr id="3" name="Content Placeholder 2"/>
          <p:cNvSpPr>
            <a:spLocks noGrp="1"/>
          </p:cNvSpPr>
          <p:nvPr>
            <p:ph idx="1"/>
          </p:nvPr>
        </p:nvSpPr>
        <p:spPr>
          <a:xfrm>
            <a:off x="76200" y="1066800"/>
            <a:ext cx="8991600" cy="5059363"/>
          </a:xfrm>
        </p:spPr>
        <p:txBody>
          <a:bodyPr>
            <a:normAutofit/>
          </a:bodyPr>
          <a:lstStyle/>
          <a:p>
            <a:r>
              <a:rPr lang="en-US" sz="2000" dirty="0" smtClean="0"/>
              <a:t>Program Income (PI) is gross income, received by a recipient or sub-recipient of CDBG-DR funds, which was generated from a repayment</a:t>
            </a:r>
          </a:p>
          <a:p>
            <a:endParaRPr lang="en-US" sz="2000" dirty="0" smtClean="0"/>
          </a:p>
          <a:p>
            <a:r>
              <a:rPr lang="en-US" sz="2000" dirty="0" smtClean="0"/>
              <a:t>The workflow-driven Program Income Receipt module supports the receipt and approval of PI </a:t>
            </a:r>
          </a:p>
          <a:p>
            <a:endParaRPr lang="en-US" sz="2000" dirty="0" smtClean="0"/>
          </a:p>
          <a:p>
            <a:r>
              <a:rPr lang="en-US" sz="2000" dirty="0" smtClean="0"/>
              <a:t>Approved PI is available to be spent by one or more activities based on relationships established in Activity Funds Distribution Management</a:t>
            </a:r>
          </a:p>
          <a:p>
            <a:endParaRPr lang="en-US" sz="2000" dirty="0" smtClean="0"/>
          </a:p>
          <a:p>
            <a:r>
              <a:rPr lang="en-US" sz="2000" dirty="0" smtClean="0"/>
              <a:t>Activities that spend PI do so using the first-in first-out (FIFO) methodology; PI is expended before any other source of funding</a:t>
            </a:r>
          </a:p>
          <a:p>
            <a:endParaRPr lang="en-US" sz="2000" dirty="0" smtClean="0"/>
          </a:p>
          <a:p>
            <a:r>
              <a:rPr lang="en-US" sz="2000" dirty="0" smtClean="0"/>
              <a:t>Funds are expended through the processing of a Funds Request</a:t>
            </a:r>
          </a:p>
          <a:p>
            <a:pPr marL="0" indent="0">
              <a:buNone/>
            </a:pPr>
            <a:endParaRPr lang="en-US" sz="2400" dirty="0"/>
          </a:p>
        </p:txBody>
      </p:sp>
      <p:sp>
        <p:nvSpPr>
          <p:cNvPr id="5" name="Slide Number Placeholder 4"/>
          <p:cNvSpPr>
            <a:spLocks noGrp="1"/>
          </p:cNvSpPr>
          <p:nvPr>
            <p:ph type="sldNum" sz="quarter" idx="12"/>
          </p:nvPr>
        </p:nvSpPr>
        <p:spPr/>
        <p:txBody>
          <a:bodyPr/>
          <a:lstStyle/>
          <a:p>
            <a:fld id="{CCD708A9-029A-4873-8902-A470072A7B49}" type="slidenum">
              <a:rPr lang="en-US" smtClean="0"/>
              <a:t>51</a:t>
            </a:fld>
            <a:endParaRPr lang="en-US"/>
          </a:p>
        </p:txBody>
      </p:sp>
    </p:spTree>
    <p:extLst>
      <p:ext uri="{BB962C8B-B14F-4D97-AF65-F5344CB8AC3E}">
        <p14:creationId xmlns:p14="http://schemas.microsoft.com/office/powerpoint/2010/main" val="81279793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3200" dirty="0" smtClean="0"/>
              <a:t>Program Income Receipt BPM Process Map</a:t>
            </a:r>
            <a:endParaRPr lang="en-US" sz="3200" dirty="0"/>
          </a:p>
        </p:txBody>
      </p:sp>
      <p:sp>
        <p:nvSpPr>
          <p:cNvPr id="5" name="Slide Number Placeholder 4"/>
          <p:cNvSpPr>
            <a:spLocks noGrp="1"/>
          </p:cNvSpPr>
          <p:nvPr>
            <p:ph type="sldNum" sz="quarter" idx="12"/>
          </p:nvPr>
        </p:nvSpPr>
        <p:spPr/>
        <p:txBody>
          <a:bodyPr/>
          <a:lstStyle/>
          <a:p>
            <a:fld id="{CCD708A9-029A-4873-8902-A470072A7B49}" type="slidenum">
              <a:rPr lang="en-US" smtClean="0"/>
              <a:t>52</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438" y="1142638"/>
            <a:ext cx="7477125" cy="5258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130716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3200" dirty="0" smtClean="0"/>
              <a:t>Program Income Receipt</a:t>
            </a:r>
            <a:endParaRPr lang="en-US" sz="3200" dirty="0"/>
          </a:p>
        </p:txBody>
      </p:sp>
      <p:sp>
        <p:nvSpPr>
          <p:cNvPr id="5" name="Slide Number Placeholder 4"/>
          <p:cNvSpPr>
            <a:spLocks noGrp="1"/>
          </p:cNvSpPr>
          <p:nvPr>
            <p:ph type="sldNum" sz="quarter" idx="12"/>
          </p:nvPr>
        </p:nvSpPr>
        <p:spPr/>
        <p:txBody>
          <a:bodyPr/>
          <a:lstStyle/>
          <a:p>
            <a:fld id="{CCD708A9-029A-4873-8902-A470072A7B49}" type="slidenum">
              <a:rPr lang="en-US" smtClean="0"/>
              <a:t>53</a:t>
            </a:fld>
            <a:endParaRPr lang="en-US"/>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988" y="1243013"/>
            <a:ext cx="8582025" cy="437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74139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Contractor Invoicing Management (CIM)</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54</a:t>
            </a:fld>
            <a:endParaRPr lang="en-US"/>
          </a:p>
        </p:txBody>
      </p:sp>
    </p:spTree>
    <p:extLst>
      <p:ext uri="{BB962C8B-B14F-4D97-AF65-F5344CB8AC3E}">
        <p14:creationId xmlns:p14="http://schemas.microsoft.com/office/powerpoint/2010/main" val="292182143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CIM Module?</a:t>
            </a:r>
            <a:endParaRPr lang="en-US" sz="3200" dirty="0"/>
          </a:p>
        </p:txBody>
      </p:sp>
      <p:sp>
        <p:nvSpPr>
          <p:cNvPr id="3" name="Content Placeholder 2"/>
          <p:cNvSpPr>
            <a:spLocks noGrp="1"/>
          </p:cNvSpPr>
          <p:nvPr>
            <p:ph idx="1"/>
          </p:nvPr>
        </p:nvSpPr>
        <p:spPr>
          <a:xfrm>
            <a:off x="457200" y="1371600"/>
            <a:ext cx="8229600" cy="5029200"/>
          </a:xfrm>
        </p:spPr>
        <p:txBody>
          <a:bodyPr>
            <a:normAutofit fontScale="92500" lnSpcReduction="20000"/>
          </a:bodyPr>
          <a:lstStyle/>
          <a:p>
            <a:pPr marL="593725" lvl="1" indent="-457200">
              <a:buFont typeface="Arial" panose="020B0604020202020204" pitchFamily="34" charset="0"/>
              <a:buChar char="•"/>
            </a:pPr>
            <a:r>
              <a:rPr lang="en-US" sz="2200" dirty="0" smtClean="0"/>
              <a:t>The Contractor Invoicing Management (CIM) module has been developed to track changes within a Contract and Task Orders within a Contract, Purchase Order Requests for each contractor, Invoices submitted by contractors, and payments (FRs) against each Invoice</a:t>
            </a:r>
          </a:p>
          <a:p>
            <a:pPr marL="593725" lvl="1" indent="-457200">
              <a:buFont typeface="Arial" panose="020B0604020202020204" pitchFamily="34" charset="0"/>
              <a:buChar char="•"/>
            </a:pPr>
            <a:endParaRPr lang="en-US" sz="2200" dirty="0" smtClean="0"/>
          </a:p>
          <a:p>
            <a:pPr marL="593725" lvl="1" indent="-457200">
              <a:buFont typeface="Arial" panose="020B0604020202020204" pitchFamily="34" charset="0"/>
              <a:buChar char="•"/>
            </a:pPr>
            <a:r>
              <a:rPr lang="en-US" sz="2200" dirty="0" smtClean="0"/>
              <a:t>The CIM module involves the following processes:</a:t>
            </a:r>
          </a:p>
          <a:p>
            <a:pPr marL="696913" lvl="2" indent="-342900">
              <a:buFont typeface="Wingdings" panose="05000000000000000000" pitchFamily="2" charset="2"/>
              <a:buChar char="Ø"/>
            </a:pPr>
            <a:r>
              <a:rPr lang="en-US" sz="2100" dirty="0" smtClean="0"/>
              <a:t>Contractor Profile Management</a:t>
            </a:r>
          </a:p>
          <a:p>
            <a:pPr marL="696913" lvl="2" indent="-342900">
              <a:buFont typeface="Wingdings" panose="05000000000000000000" pitchFamily="2" charset="2"/>
              <a:buChar char="Ø"/>
            </a:pPr>
            <a:r>
              <a:rPr lang="en-US" sz="2100" dirty="0" smtClean="0"/>
              <a:t>Purchase Order Request</a:t>
            </a:r>
          </a:p>
          <a:p>
            <a:pPr marL="696913" lvl="2" indent="-342900">
              <a:buFont typeface="Wingdings" panose="05000000000000000000" pitchFamily="2" charset="2"/>
              <a:buChar char="Ø"/>
            </a:pPr>
            <a:r>
              <a:rPr lang="en-US" sz="2100" dirty="0" smtClean="0"/>
              <a:t>Invoicing</a:t>
            </a:r>
          </a:p>
          <a:p>
            <a:pPr marL="696913" lvl="2" indent="-342900">
              <a:buFont typeface="Wingdings" panose="05000000000000000000" pitchFamily="2" charset="2"/>
              <a:buChar char="Ø"/>
            </a:pPr>
            <a:r>
              <a:rPr lang="en-US" sz="2100" dirty="0" smtClean="0"/>
              <a:t>Funds Requests (from Invoices)</a:t>
            </a:r>
          </a:p>
          <a:p>
            <a:pPr marL="593725" lvl="1" indent="-457200">
              <a:buFont typeface="Arial" panose="020B0604020202020204" pitchFamily="34" charset="0"/>
              <a:buChar char="•"/>
            </a:pPr>
            <a:endParaRPr lang="en-US" dirty="0" smtClean="0"/>
          </a:p>
          <a:p>
            <a:pPr marL="593725" lvl="1" indent="-457200">
              <a:buFont typeface="Arial" panose="020B0604020202020204" pitchFamily="34" charset="0"/>
              <a:buChar char="•"/>
            </a:pPr>
            <a:r>
              <a:rPr lang="en-US" sz="2200" dirty="0" smtClean="0"/>
              <a:t>CIM allows SRD to monitor and track invoices submitted against the Task Orders established within the contract</a:t>
            </a:r>
          </a:p>
          <a:p>
            <a:pPr marL="593725" lvl="1" indent="-457200">
              <a:buFont typeface="Arial" panose="020B0604020202020204" pitchFamily="34" charset="0"/>
              <a:buChar char="•"/>
            </a:pPr>
            <a:endParaRPr lang="en-US" sz="2400" dirty="0" smtClean="0"/>
          </a:p>
          <a:p>
            <a:pPr marL="593725" lvl="1" indent="-457200">
              <a:buFont typeface="Arial" panose="020B0604020202020204" pitchFamily="34" charset="0"/>
              <a:buChar char="•"/>
            </a:pPr>
            <a:r>
              <a:rPr lang="en-US" sz="2200" dirty="0" smtClean="0"/>
              <a:t>Also provides SRD the ability to track encumbrances at a DRGR activity level</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55</a:t>
            </a:fld>
            <a:endParaRPr lang="en-US"/>
          </a:p>
        </p:txBody>
      </p:sp>
    </p:spTree>
    <p:extLst>
      <p:ext uri="{BB962C8B-B14F-4D97-AF65-F5344CB8AC3E}">
        <p14:creationId xmlns:p14="http://schemas.microsoft.com/office/powerpoint/2010/main" val="336566956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Contractor Profile Management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56</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044" y="1491740"/>
            <a:ext cx="8645912" cy="4528060"/>
          </a:xfrm>
          <a:prstGeom prst="rect">
            <a:avLst/>
          </a:prstGeom>
          <a:ln w="6350">
            <a:solidFill>
              <a:schemeClr val="tx1"/>
            </a:solidFill>
          </a:ln>
        </p:spPr>
      </p:pic>
    </p:spTree>
    <p:extLst>
      <p:ext uri="{BB962C8B-B14F-4D97-AF65-F5344CB8AC3E}">
        <p14:creationId xmlns:p14="http://schemas.microsoft.com/office/powerpoint/2010/main" val="411443268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Purchase Order Request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57</a:t>
            </a:fld>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 y="1462893"/>
            <a:ext cx="8915400" cy="4556907"/>
          </a:xfrm>
          <a:prstGeom prst="rect">
            <a:avLst/>
          </a:prstGeom>
          <a:ln w="9525">
            <a:solidFill>
              <a:schemeClr val="tx1"/>
            </a:solidFill>
          </a:ln>
        </p:spPr>
      </p:pic>
    </p:spTree>
    <p:extLst>
      <p:ext uri="{BB962C8B-B14F-4D97-AF65-F5344CB8AC3E}">
        <p14:creationId xmlns:p14="http://schemas.microsoft.com/office/powerpoint/2010/main" val="16242453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Invoicing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58</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22" y="1449749"/>
            <a:ext cx="8704957" cy="4493851"/>
          </a:xfrm>
          <a:prstGeom prst="rect">
            <a:avLst/>
          </a:prstGeom>
          <a:ln w="6350">
            <a:solidFill>
              <a:schemeClr val="tx1"/>
            </a:solidFill>
          </a:ln>
        </p:spPr>
      </p:pic>
    </p:spTree>
    <p:extLst>
      <p:ext uri="{BB962C8B-B14F-4D97-AF65-F5344CB8AC3E}">
        <p14:creationId xmlns:p14="http://schemas.microsoft.com/office/powerpoint/2010/main" val="104626367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Multi-Applicant Invoice (MAI)</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59</a:t>
            </a:fld>
            <a:endParaRPr lang="en-US"/>
          </a:p>
        </p:txBody>
      </p:sp>
    </p:spTree>
    <p:extLst>
      <p:ext uri="{BB962C8B-B14F-4D97-AF65-F5344CB8AC3E}">
        <p14:creationId xmlns:p14="http://schemas.microsoft.com/office/powerpoint/2010/main" val="336042446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MAI Module?</a:t>
            </a:r>
            <a:endParaRPr lang="en-US" sz="3200" dirty="0"/>
          </a:p>
        </p:txBody>
      </p:sp>
      <p:sp>
        <p:nvSpPr>
          <p:cNvPr id="3" name="Content Placeholder 2"/>
          <p:cNvSpPr>
            <a:spLocks noGrp="1"/>
          </p:cNvSpPr>
          <p:nvPr>
            <p:ph idx="1"/>
          </p:nvPr>
        </p:nvSpPr>
        <p:spPr/>
        <p:txBody>
          <a:bodyPr>
            <a:normAutofit fontScale="77500" lnSpcReduction="20000"/>
          </a:bodyPr>
          <a:lstStyle/>
          <a:p>
            <a:pPr marL="593725" lvl="1" indent="-457200">
              <a:buFont typeface="Arial" panose="020B0604020202020204" pitchFamily="34" charset="0"/>
              <a:buChar char="•"/>
            </a:pPr>
            <a:r>
              <a:rPr lang="en-US" dirty="0" smtClean="0"/>
              <a:t>The Multi-Applicant Invoice (MAI) module has been developed to allow streamlined processing of bulk invoices which must be attributed to program delivery costs for specific grant applicants. </a:t>
            </a:r>
          </a:p>
          <a:p>
            <a:pPr marL="593725" lvl="1" indent="-457200">
              <a:buFont typeface="Arial" panose="020B0604020202020204" pitchFamily="34" charset="0"/>
              <a:buChar char="•"/>
            </a:pPr>
            <a:endParaRPr lang="en-US" dirty="0" smtClean="0"/>
          </a:p>
          <a:p>
            <a:pPr marL="593725" lvl="1" indent="-457200">
              <a:buFont typeface="Arial" panose="020B0604020202020204" pitchFamily="34" charset="0"/>
              <a:buChar char="•"/>
            </a:pPr>
            <a:r>
              <a:rPr lang="en-US" dirty="0" smtClean="0"/>
              <a:t>Specifically for use with the FHE module, this module tracks the funds reimbursed for obtaining each individual easement when an invoice is received for services delivered to a municipality.</a:t>
            </a:r>
          </a:p>
          <a:p>
            <a:pPr marL="593725" lvl="1" indent="-457200">
              <a:buFont typeface="Arial" panose="020B0604020202020204" pitchFamily="34" charset="0"/>
              <a:buChar char="•"/>
            </a:pPr>
            <a:endParaRPr lang="en-US" dirty="0" smtClean="0"/>
          </a:p>
          <a:p>
            <a:pPr marL="593725" lvl="1" indent="-457200">
              <a:buFont typeface="Arial" panose="020B0604020202020204" pitchFamily="34" charset="0"/>
              <a:buChar char="•"/>
            </a:pPr>
            <a:r>
              <a:rPr lang="en-US" dirty="0" smtClean="0"/>
              <a:t>The MAI module also provides an interface to the SharePoint Document Library system to move the supporting documents for the invoices.</a:t>
            </a:r>
          </a:p>
          <a:p>
            <a:pPr marL="593725" lvl="1" indent="-457200">
              <a:buFont typeface="Arial" panose="020B0604020202020204" pitchFamily="34" charset="0"/>
              <a:buChar char="•"/>
            </a:pPr>
            <a:endParaRPr lang="en-US" dirty="0" smtClean="0"/>
          </a:p>
          <a:p>
            <a:pPr marL="593725" lvl="1" indent="-457200">
              <a:buFont typeface="Arial" panose="020B0604020202020204" pitchFamily="34" charset="0"/>
              <a:buChar char="•"/>
            </a:pPr>
            <a:r>
              <a:rPr lang="en-US" dirty="0" smtClean="0"/>
              <a:t>This module also allows the user to edit/update the invoices, add the attachments and notes during the invoice review process.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60</a:t>
            </a:fld>
            <a:endParaRPr lang="en-US"/>
          </a:p>
        </p:txBody>
      </p:sp>
    </p:spTree>
    <p:extLst>
      <p:ext uri="{BB962C8B-B14F-4D97-AF65-F5344CB8AC3E}">
        <p14:creationId xmlns:p14="http://schemas.microsoft.com/office/powerpoint/2010/main" val="10093059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MAI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61</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346200"/>
            <a:ext cx="6400800" cy="48260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723911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Forecasting</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62</a:t>
            </a:fld>
            <a:endParaRPr lang="en-US"/>
          </a:p>
        </p:txBody>
      </p:sp>
    </p:spTree>
    <p:extLst>
      <p:ext uri="{BB962C8B-B14F-4D97-AF65-F5344CB8AC3E}">
        <p14:creationId xmlns:p14="http://schemas.microsoft.com/office/powerpoint/2010/main" val="33015770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What is the SIROMS Forecast Module?</a:t>
            </a:r>
            <a:endParaRPr lang="en-US" sz="3200" dirty="0"/>
          </a:p>
        </p:txBody>
      </p:sp>
      <p:sp>
        <p:nvSpPr>
          <p:cNvPr id="3" name="Content Placeholder 2"/>
          <p:cNvSpPr>
            <a:spLocks noGrp="1"/>
          </p:cNvSpPr>
          <p:nvPr>
            <p:ph idx="1"/>
          </p:nvPr>
        </p:nvSpPr>
        <p:spPr>
          <a:xfrm>
            <a:off x="457200" y="1219200"/>
            <a:ext cx="8229600" cy="5105400"/>
          </a:xfrm>
        </p:spPr>
        <p:txBody>
          <a:bodyPr>
            <a:normAutofit fontScale="92500" lnSpcReduction="10000"/>
          </a:bodyPr>
          <a:lstStyle/>
          <a:p>
            <a:pPr marL="593725" lvl="1" indent="-457200">
              <a:buFont typeface="Arial" panose="020B0604020202020204" pitchFamily="34" charset="0"/>
              <a:buChar char="•"/>
            </a:pPr>
            <a:r>
              <a:rPr lang="en-US" sz="2400" dirty="0" smtClean="0"/>
              <a:t>The SIROMS Forecast Module provides detailed financial and metric collection and reporting functionality </a:t>
            </a:r>
          </a:p>
          <a:p>
            <a:pPr marL="593725" lvl="1" indent="-457200">
              <a:buFont typeface="Arial" panose="020B0604020202020204" pitchFamily="34" charset="0"/>
              <a:buChar char="•"/>
            </a:pPr>
            <a:r>
              <a:rPr lang="en-US" sz="2400" dirty="0" smtClean="0"/>
              <a:t>This information is used to generate comprehensive forecast reports that are submitted to HUD, and are used by the agency to make financial decisions around moving funds.</a:t>
            </a:r>
          </a:p>
          <a:p>
            <a:pPr marL="593725" lvl="1" indent="-457200">
              <a:buFont typeface="Arial" panose="020B0604020202020204" pitchFamily="34" charset="0"/>
              <a:buChar char="•"/>
            </a:pPr>
            <a:r>
              <a:rPr lang="en-US" sz="2400" dirty="0" smtClean="0"/>
              <a:t>Each of the partner agencies submits detailed line item forecasts to show line item projected expenditures for:</a:t>
            </a:r>
          </a:p>
          <a:p>
            <a:pPr marL="696913" lvl="2" indent="-342900">
              <a:buFont typeface="Wingdings" panose="05000000000000000000" pitchFamily="2" charset="2"/>
              <a:buChar char="Ø"/>
            </a:pPr>
            <a:r>
              <a:rPr lang="en-US" sz="2100" dirty="0" smtClean="0"/>
              <a:t>Administration</a:t>
            </a:r>
          </a:p>
          <a:p>
            <a:pPr marL="696913" lvl="2" indent="-342900">
              <a:buFont typeface="Wingdings" panose="05000000000000000000" pitchFamily="2" charset="2"/>
              <a:buChar char="Ø"/>
            </a:pPr>
            <a:r>
              <a:rPr lang="en-US" sz="2100" dirty="0" smtClean="0"/>
              <a:t>Program Delivery</a:t>
            </a:r>
          </a:p>
          <a:p>
            <a:pPr marL="696913" lvl="2" indent="-342900">
              <a:buFont typeface="Wingdings" panose="05000000000000000000" pitchFamily="2" charset="2"/>
              <a:buChar char="Ø"/>
            </a:pPr>
            <a:r>
              <a:rPr lang="en-US" sz="2100" dirty="0" smtClean="0"/>
              <a:t>Direct Program</a:t>
            </a:r>
          </a:p>
          <a:p>
            <a:pPr marL="696913" lvl="2" indent="-342900">
              <a:buFont typeface="Wingdings" panose="05000000000000000000" pitchFamily="2" charset="2"/>
              <a:buChar char="Ø"/>
            </a:pPr>
            <a:r>
              <a:rPr lang="en-US" sz="2100" dirty="0" smtClean="0"/>
              <a:t>Program Income</a:t>
            </a:r>
            <a:r>
              <a:rPr lang="en-US" dirty="0" smtClean="0"/>
              <a:t/>
            </a:r>
            <a:br>
              <a:rPr lang="en-US" dirty="0" smtClean="0"/>
            </a:br>
            <a:endParaRPr lang="en-US" dirty="0" smtClean="0"/>
          </a:p>
          <a:p>
            <a:pPr marL="593725" lvl="1" indent="-457200">
              <a:buFont typeface="Arial" panose="020B0604020202020204" pitchFamily="34" charset="0"/>
              <a:buChar char="•"/>
            </a:pPr>
            <a:r>
              <a:rPr lang="en-US" sz="2200" dirty="0" smtClean="0"/>
              <a:t>The Forecast Module allows: </a:t>
            </a:r>
          </a:p>
          <a:p>
            <a:pPr marL="696913" lvl="2" indent="-342900">
              <a:buFont typeface="Wingdings" panose="05000000000000000000" pitchFamily="2" charset="2"/>
              <a:buChar char="Ø"/>
            </a:pPr>
            <a:r>
              <a:rPr lang="en-US" sz="2100" dirty="0"/>
              <a:t>Track spending against forecasted values.</a:t>
            </a:r>
          </a:p>
          <a:p>
            <a:pPr marL="696913" lvl="2" indent="-342900">
              <a:buFont typeface="Wingdings" panose="05000000000000000000" pitchFamily="2" charset="2"/>
              <a:buChar char="Ø"/>
            </a:pPr>
            <a:r>
              <a:rPr lang="en-US" sz="2100" dirty="0"/>
              <a:t>Track key performance indicators (KPI) against projected progress.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63</a:t>
            </a:fld>
            <a:endParaRPr lang="en-US"/>
          </a:p>
        </p:txBody>
      </p:sp>
    </p:spTree>
    <p:extLst>
      <p:ext uri="{BB962C8B-B14F-4D97-AF65-F5344CB8AC3E}">
        <p14:creationId xmlns:p14="http://schemas.microsoft.com/office/powerpoint/2010/main" val="138620465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Forecasting BPM Process Map</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64</a:t>
            </a:fld>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3867" y="1352226"/>
            <a:ext cx="6536267" cy="4819974"/>
          </a:xfrm>
          <a:prstGeom prst="rect">
            <a:avLst/>
          </a:prstGeom>
          <a:ln w="6350">
            <a:solidFill>
              <a:schemeClr val="tx1"/>
            </a:solidFill>
          </a:ln>
        </p:spPr>
      </p:pic>
    </p:spTree>
    <p:extLst>
      <p:ext uri="{BB962C8B-B14F-4D97-AF65-F5344CB8AC3E}">
        <p14:creationId xmlns:p14="http://schemas.microsoft.com/office/powerpoint/2010/main" val="219313582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New Forecast</a:t>
            </a:r>
            <a:endParaRPr lang="en-US" sz="3200" dirty="0"/>
          </a:p>
        </p:txBody>
      </p:sp>
      <p:sp>
        <p:nvSpPr>
          <p:cNvPr id="3" name="Content Placeholder 2"/>
          <p:cNvSpPr>
            <a:spLocks noGrp="1"/>
          </p:cNvSpPr>
          <p:nvPr>
            <p:ph idx="1"/>
          </p:nvPr>
        </p:nvSpPr>
        <p:spPr>
          <a:xfrm>
            <a:off x="457200" y="1036637"/>
            <a:ext cx="8229600" cy="5287963"/>
          </a:xfrm>
        </p:spPr>
        <p:txBody>
          <a:bodyPr>
            <a:normAutofit/>
          </a:bodyPr>
          <a:lstStyle/>
          <a:p>
            <a:r>
              <a:rPr lang="en-US" sz="2000" dirty="0" smtClean="0"/>
              <a:t>To create a New Forecast, select the action from Blank Forms</a:t>
            </a:r>
          </a:p>
          <a:p>
            <a:r>
              <a:rPr lang="en-US" sz="2000" dirty="0" smtClean="0"/>
              <a:t>Select a Sub-recipient and Program (Project)</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65</a:t>
            </a:fld>
            <a:endParaRPr lang="en-US"/>
          </a:p>
        </p:txBody>
      </p:sp>
      <p:pic>
        <p:nvPicPr>
          <p:cNvPr id="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80753"/>
          <a:stretch/>
        </p:blipFill>
        <p:spPr bwMode="auto">
          <a:xfrm>
            <a:off x="761917" y="2269587"/>
            <a:ext cx="7620167" cy="722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descr="C:\Users\JOHN~1.OTC\AppData\Local\Temp\SNAGHTML179d1fd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117" y="3200400"/>
            <a:ext cx="5181767" cy="3218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38158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Financial Forecasting</a:t>
            </a:r>
            <a:endParaRPr lang="en-US" sz="3200" dirty="0"/>
          </a:p>
        </p:txBody>
      </p:sp>
      <p:sp>
        <p:nvSpPr>
          <p:cNvPr id="3" name="Content Placeholder 2"/>
          <p:cNvSpPr>
            <a:spLocks noGrp="1"/>
          </p:cNvSpPr>
          <p:nvPr>
            <p:ph idx="1"/>
          </p:nvPr>
        </p:nvSpPr>
        <p:spPr>
          <a:xfrm>
            <a:off x="457200" y="838200"/>
            <a:ext cx="8229600" cy="5287963"/>
          </a:xfrm>
        </p:spPr>
        <p:txBody>
          <a:bodyPr>
            <a:normAutofit/>
          </a:bodyPr>
          <a:lstStyle/>
          <a:p>
            <a:r>
              <a:rPr lang="en-US" sz="2000" dirty="0" smtClean="0"/>
              <a:t>Data entry at forecast line level per quarter</a:t>
            </a:r>
          </a:p>
          <a:p>
            <a:r>
              <a:rPr lang="en-US" sz="2000" dirty="0" smtClean="0"/>
              <a:t>Each line item edit will be highlighted to show changes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66</a:t>
            </a:fld>
            <a:endParaRPr lang="en-US"/>
          </a:p>
        </p:txBody>
      </p:sp>
      <p:pic>
        <p:nvPicPr>
          <p:cNvPr id="7" name="Picture 2" descr="C:\Users\JOHN~1.OTC\AppData\Local\Temp\SNAGHTML1b1e5ce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094" y="1600200"/>
            <a:ext cx="7975813"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21367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Performance Measure Forecasting</a:t>
            </a:r>
            <a:endParaRPr lang="en-US" sz="3200" dirty="0"/>
          </a:p>
        </p:txBody>
      </p:sp>
      <p:sp>
        <p:nvSpPr>
          <p:cNvPr id="3" name="Content Placeholder 2"/>
          <p:cNvSpPr>
            <a:spLocks noGrp="1"/>
          </p:cNvSpPr>
          <p:nvPr>
            <p:ph idx="1"/>
          </p:nvPr>
        </p:nvSpPr>
        <p:spPr>
          <a:xfrm>
            <a:off x="457200" y="966397"/>
            <a:ext cx="8229600" cy="5287963"/>
          </a:xfrm>
        </p:spPr>
        <p:txBody>
          <a:bodyPr>
            <a:normAutofit/>
          </a:bodyPr>
          <a:lstStyle/>
          <a:p>
            <a:r>
              <a:rPr lang="en-US" sz="2000" dirty="0" smtClean="0"/>
              <a:t>Select Edit Performance Metrics to forecast program KPIs</a:t>
            </a:r>
          </a:p>
          <a:p>
            <a:r>
              <a:rPr lang="en-US" sz="2000" dirty="0" smtClean="0"/>
              <a:t>Enter data for current and future reporting periods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67</a:t>
            </a:fld>
            <a:endParaRPr lang="en-US"/>
          </a:p>
        </p:txBody>
      </p:sp>
      <p:pic>
        <p:nvPicPr>
          <p:cNvPr id="6" name="Picture 2" descr="C:\Users\JOHN~1.OTC\AppData\Local\Temp\SNAGHTML5e7f72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071" y="1752600"/>
            <a:ext cx="7705859" cy="4490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01869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Reporting</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68</a:t>
            </a:fld>
            <a:endParaRPr lang="en-US"/>
          </a:p>
        </p:txBody>
      </p:sp>
    </p:spTree>
    <p:extLst>
      <p:ext uri="{BB962C8B-B14F-4D97-AF65-F5344CB8AC3E}">
        <p14:creationId xmlns:p14="http://schemas.microsoft.com/office/powerpoint/2010/main" val="304889429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Quarterly Performance Reporting</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69</a:t>
            </a:fld>
            <a:endParaRPr lang="en-US"/>
          </a:p>
        </p:txBody>
      </p:sp>
    </p:spTree>
    <p:extLst>
      <p:ext uri="{BB962C8B-B14F-4D97-AF65-F5344CB8AC3E}">
        <p14:creationId xmlns:p14="http://schemas.microsoft.com/office/powerpoint/2010/main" val="351126494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Autofit/>
          </a:bodyPr>
          <a:lstStyle/>
          <a:p>
            <a:r>
              <a:rPr lang="en-US" sz="3200" dirty="0" smtClean="0"/>
              <a:t>What is the QPR Module?</a:t>
            </a:r>
            <a:endParaRPr lang="en-US" sz="3200" dirty="0"/>
          </a:p>
        </p:txBody>
      </p:sp>
      <p:sp>
        <p:nvSpPr>
          <p:cNvPr id="3" name="Content Placeholder 2"/>
          <p:cNvSpPr>
            <a:spLocks noGrp="1"/>
          </p:cNvSpPr>
          <p:nvPr>
            <p:ph idx="1"/>
          </p:nvPr>
        </p:nvSpPr>
        <p:spPr>
          <a:xfrm>
            <a:off x="457200" y="1066800"/>
            <a:ext cx="8229600" cy="5334000"/>
          </a:xfrm>
        </p:spPr>
        <p:txBody>
          <a:bodyPr>
            <a:normAutofit/>
          </a:bodyPr>
          <a:lstStyle/>
          <a:p>
            <a:r>
              <a:rPr lang="en-US" sz="2000" dirty="0"/>
              <a:t>The Quarterly Performance Report (QPR) enables grantees to submit financial data, performance data, and a progress narrative for their program activities. </a:t>
            </a:r>
          </a:p>
          <a:p>
            <a:r>
              <a:rPr lang="en-US" sz="2000" dirty="0"/>
              <a:t>The QPR provides information to HUD of the progress of the grantee and to ensure the activities are compliant.  </a:t>
            </a:r>
          </a:p>
          <a:p>
            <a:r>
              <a:rPr lang="en-US" sz="2000" dirty="0"/>
              <a:t>Grantees will typically report the following information:</a:t>
            </a:r>
          </a:p>
          <a:p>
            <a:pPr marL="800100" lvl="3" indent="-342900">
              <a:buFont typeface="Wingdings" panose="05000000000000000000" pitchFamily="2" charset="2"/>
              <a:buChar char="Ø"/>
            </a:pPr>
            <a:r>
              <a:rPr lang="en-US" dirty="0"/>
              <a:t>Activity Beneficiaries Assisted </a:t>
            </a:r>
          </a:p>
          <a:p>
            <a:pPr marL="800100" lvl="3" indent="-342900">
              <a:buFont typeface="Wingdings" panose="05000000000000000000" pitchFamily="2" charset="2"/>
              <a:buChar char="Ø"/>
            </a:pPr>
            <a:r>
              <a:rPr lang="en-US" dirty="0"/>
              <a:t>Performance Accomplishments </a:t>
            </a:r>
          </a:p>
          <a:p>
            <a:pPr marL="800100" lvl="3" indent="-342900">
              <a:buFont typeface="Wingdings" panose="05000000000000000000" pitchFamily="2" charset="2"/>
              <a:buChar char="Ø"/>
            </a:pPr>
            <a:r>
              <a:rPr lang="en-US" dirty="0"/>
              <a:t>Expenditures 	 </a:t>
            </a:r>
          </a:p>
          <a:p>
            <a:r>
              <a:rPr lang="en-US" sz="2000" dirty="0"/>
              <a:t>For financial and performance data, DRGR calculates information about the current quarter and also the total cumulative data based on all quarters up through the period.</a:t>
            </a:r>
          </a:p>
          <a:p>
            <a:r>
              <a:rPr lang="en-US" sz="2000" dirty="0"/>
              <a:t>Unless otherwise specified by an appropriation, QPRs are due within thirty days of the end of the quarter.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70</a:t>
            </a:fld>
            <a:endParaRPr lang="en-US"/>
          </a:p>
        </p:txBody>
      </p:sp>
    </p:spTree>
    <p:extLst>
      <p:ext uri="{BB962C8B-B14F-4D97-AF65-F5344CB8AC3E}">
        <p14:creationId xmlns:p14="http://schemas.microsoft.com/office/powerpoint/2010/main" val="326446711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What is reported in the QPR Module?</a:t>
            </a:r>
            <a:endParaRPr lang="en-US" sz="3200" dirty="0"/>
          </a:p>
        </p:txBody>
      </p:sp>
      <p:sp>
        <p:nvSpPr>
          <p:cNvPr id="3" name="Content Placeholder 2"/>
          <p:cNvSpPr>
            <a:spLocks noGrp="1"/>
          </p:cNvSpPr>
          <p:nvPr>
            <p:ph sz="quarter" idx="4294967295"/>
          </p:nvPr>
        </p:nvSpPr>
        <p:spPr>
          <a:xfrm>
            <a:off x="449263" y="1263408"/>
            <a:ext cx="8250237" cy="4889742"/>
          </a:xfrm>
          <a:prstGeom prst="rect">
            <a:avLst/>
          </a:prstGeom>
        </p:spPr>
        <p:txBody>
          <a:bodyPr>
            <a:normAutofit lnSpcReduction="10000"/>
          </a:bodyPr>
          <a:lstStyle/>
          <a:p>
            <a:r>
              <a:rPr lang="en-US" dirty="0"/>
              <a:t> </a:t>
            </a:r>
            <a:r>
              <a:rPr lang="en-US" sz="2000" dirty="0"/>
              <a:t>Grantees will report the progress of their project /activity on three levels</a:t>
            </a:r>
            <a:r>
              <a:rPr lang="en-US" sz="2000" dirty="0" smtClean="0"/>
              <a:t>:</a:t>
            </a:r>
          </a:p>
          <a:p>
            <a:endParaRPr lang="en-US" sz="2400" dirty="0"/>
          </a:p>
          <a:p>
            <a:pPr marL="742950" lvl="2" indent="-342900">
              <a:buFont typeface="Wingdings" panose="05000000000000000000" pitchFamily="2" charset="2"/>
              <a:buChar char="Ø"/>
            </a:pPr>
            <a:r>
              <a:rPr lang="en-US" sz="2000" b="1" dirty="0"/>
              <a:t>Performance Accomplishments &amp; Beneficiaries Assisted </a:t>
            </a:r>
            <a:r>
              <a:rPr lang="en-US" sz="2000" dirty="0"/>
              <a:t>– by reporting on metric measures per national objective</a:t>
            </a:r>
          </a:p>
          <a:p>
            <a:pPr marL="1257300" lvl="4" indent="-342900">
              <a:buFont typeface="Arial" panose="020B0604020202020204" pitchFamily="34" charset="0"/>
              <a:buChar char="•"/>
            </a:pPr>
            <a:r>
              <a:rPr lang="en-US" sz="1900" dirty="0"/>
              <a:t>Examples: #Of Households, #Of Building Inspections, Race and Ethnic Data, etc</a:t>
            </a:r>
            <a:r>
              <a:rPr lang="en-US" sz="1900" dirty="0" smtClean="0"/>
              <a:t>.</a:t>
            </a:r>
          </a:p>
          <a:p>
            <a:pPr marL="1257300" lvl="4" indent="-342900">
              <a:buFont typeface="Arial" panose="020B0604020202020204" pitchFamily="34" charset="0"/>
              <a:buChar char="•"/>
            </a:pPr>
            <a:endParaRPr lang="en-US" sz="1900" dirty="0"/>
          </a:p>
          <a:p>
            <a:pPr marL="742950" lvl="2" indent="-342900">
              <a:buFont typeface="Wingdings" panose="05000000000000000000" pitchFamily="2" charset="2"/>
              <a:buChar char="Ø"/>
            </a:pPr>
            <a:r>
              <a:rPr lang="en-US" sz="2000" b="1" dirty="0"/>
              <a:t>Financial Progress </a:t>
            </a:r>
            <a:r>
              <a:rPr lang="en-US" sz="2000" dirty="0"/>
              <a:t>– by reporting on specific financial data for the project: Total Funds Expended, Match Contributed.  Prior to grantee submission, current and cumulative Expenditures, Drawdowns and Program Income data is populated in the module</a:t>
            </a:r>
            <a:r>
              <a:rPr lang="en-US" sz="1600" dirty="0"/>
              <a:t>. </a:t>
            </a:r>
          </a:p>
          <a:p>
            <a:pPr marL="342900" lvl="1" indent="-342900">
              <a:buFont typeface="Arial" panose="020B0604020202020204" pitchFamily="34" charset="0"/>
              <a:buChar char="•"/>
            </a:pPr>
            <a:endParaRPr lang="en-US" sz="2000" dirty="0"/>
          </a:p>
          <a:p>
            <a:pPr marL="742950" lvl="2" indent="-342900">
              <a:buFont typeface="Wingdings" panose="05000000000000000000" pitchFamily="2" charset="2"/>
              <a:buChar char="Ø"/>
            </a:pPr>
            <a:r>
              <a:rPr lang="en-US" sz="2000" b="1" dirty="0"/>
              <a:t>Narrative </a:t>
            </a:r>
            <a:r>
              <a:rPr lang="en-US" sz="2000" dirty="0"/>
              <a:t>– by explaining, in narrative form, how the program is progressing. </a:t>
            </a:r>
          </a:p>
        </p:txBody>
      </p:sp>
      <p:sp>
        <p:nvSpPr>
          <p:cNvPr id="4" name="Slide Number Placeholder 3"/>
          <p:cNvSpPr>
            <a:spLocks noGrp="1"/>
          </p:cNvSpPr>
          <p:nvPr>
            <p:ph type="sldNum" sz="quarter" idx="12"/>
          </p:nvPr>
        </p:nvSpPr>
        <p:spPr/>
        <p:txBody>
          <a:bodyPr/>
          <a:lstStyle/>
          <a:p>
            <a:fld id="{525A3C56-E491-49B2-93F3-63532DF516BC}" type="slidenum">
              <a:rPr lang="en-US" smtClean="0"/>
              <a:pPr/>
              <a:t>71</a:t>
            </a:fld>
            <a:endParaRPr lang="en-US" dirty="0"/>
          </a:p>
        </p:txBody>
      </p:sp>
    </p:spTree>
    <p:extLst>
      <p:ext uri="{BB962C8B-B14F-4D97-AF65-F5344CB8AC3E}">
        <p14:creationId xmlns:p14="http://schemas.microsoft.com/office/powerpoint/2010/main" val="37961408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QPR BPM Process Flow</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72</a:t>
            </a:fld>
            <a:endParaRPr lang="en-US"/>
          </a:p>
        </p:txBody>
      </p:sp>
      <p:pic>
        <p:nvPicPr>
          <p:cNvPr id="2050" name="Picture 2"/>
          <p:cNvPicPr>
            <a:picLocks noGrp="1" noChangeAspect="1" noChangeArrowheads="1"/>
          </p:cNvPicPr>
          <p:nvPr>
            <p:ph sz="quarter" idx="4294967295"/>
          </p:nvPr>
        </p:nvPicPr>
        <p:blipFill>
          <a:blip r:embed="rId2" cstate="print"/>
          <a:srcRect/>
          <a:stretch>
            <a:fillRect/>
          </a:stretch>
        </p:blipFill>
        <p:spPr bwMode="auto">
          <a:xfrm>
            <a:off x="449263" y="1518177"/>
            <a:ext cx="8250237" cy="4380445"/>
          </a:xfrm>
          <a:prstGeom prst="rect">
            <a:avLst/>
          </a:prstGeom>
          <a:noFill/>
          <a:ln w="9525">
            <a:noFill/>
            <a:miter lim="800000"/>
            <a:headEnd/>
            <a:tailEnd/>
          </a:ln>
          <a:effectLst/>
        </p:spPr>
      </p:pic>
    </p:spTree>
    <p:extLst>
      <p:ext uri="{BB962C8B-B14F-4D97-AF65-F5344CB8AC3E}">
        <p14:creationId xmlns:p14="http://schemas.microsoft.com/office/powerpoint/2010/main" val="373033376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Accessing the QPR Editor</a:t>
            </a:r>
            <a:endParaRPr lang="en-US" sz="3200" dirty="0"/>
          </a:p>
        </p:txBody>
      </p:sp>
      <p:sp>
        <p:nvSpPr>
          <p:cNvPr id="3" name="Content Placeholder 2"/>
          <p:cNvSpPr>
            <a:spLocks noGrp="1"/>
          </p:cNvSpPr>
          <p:nvPr>
            <p:ph sz="quarter" idx="4294967295"/>
          </p:nvPr>
        </p:nvSpPr>
        <p:spPr>
          <a:xfrm>
            <a:off x="127405" y="1263408"/>
            <a:ext cx="8893954" cy="4889742"/>
          </a:xfrm>
          <a:prstGeom prst="rect">
            <a:avLst/>
          </a:prstGeom>
        </p:spPr>
        <p:txBody>
          <a:bodyPr>
            <a:normAutofit/>
          </a:bodyPr>
          <a:lstStyle/>
          <a:p>
            <a:pPr marL="342900" indent="-342900">
              <a:buFont typeface="Arial" pitchFamily="34" charset="0"/>
              <a:buChar char="•"/>
            </a:pPr>
            <a:r>
              <a:rPr lang="en-US" sz="2000" dirty="0" smtClean="0"/>
              <a:t>Grantees an access the QPR from the To Do List or Customer list of BPM. Alternatively to accessing QPRs through the BPM portal, grantees can access the available QPRs through the links provided in the notification emails sent at the beginning of the submission period</a:t>
            </a:r>
          </a:p>
        </p:txBody>
      </p:sp>
      <p:sp>
        <p:nvSpPr>
          <p:cNvPr id="4" name="Slide Number Placeholder 3"/>
          <p:cNvSpPr>
            <a:spLocks noGrp="1"/>
          </p:cNvSpPr>
          <p:nvPr>
            <p:ph type="sldNum" sz="quarter" idx="12"/>
          </p:nvPr>
        </p:nvSpPr>
        <p:spPr/>
        <p:txBody>
          <a:bodyPr/>
          <a:lstStyle/>
          <a:p>
            <a:fld id="{525A3C56-E491-49B2-93F3-63532DF516BC}" type="slidenum">
              <a:rPr lang="en-US" smtClean="0"/>
              <a:pPr/>
              <a:t>73</a:t>
            </a:fld>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5800" y="3276600"/>
            <a:ext cx="34290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bwMode="auto">
          <a:xfrm>
            <a:off x="5615356" y="3048000"/>
            <a:ext cx="1162178" cy="184666"/>
          </a:xfrm>
          <a:prstGeom prst="rect">
            <a:avLst/>
          </a:prstGeom>
          <a:noFill/>
          <a:ln w="9525" algn="ctr">
            <a:noFill/>
            <a:miter lim="800000"/>
            <a:headEnd/>
            <a:tailEnd/>
          </a:ln>
          <a:effectLst/>
        </p:spPr>
        <p:txBody>
          <a:bodyPr wrap="none" lIns="0" tIns="0" rIns="0" bIns="0" rtlCol="0">
            <a:spAutoFit/>
          </a:bodyPr>
          <a:lstStyle/>
          <a:p>
            <a:r>
              <a:rPr lang="en-US" sz="1200" b="1" dirty="0" smtClean="0">
                <a:solidFill>
                  <a:srgbClr val="FF0000"/>
                </a:solidFill>
                <a:cs typeface="Arial" pitchFamily="34" charset="0"/>
              </a:rPr>
              <a:t>Reminder Email</a:t>
            </a: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3429000"/>
            <a:ext cx="2743200" cy="154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bwMode="auto">
          <a:xfrm>
            <a:off x="1428393" y="2971800"/>
            <a:ext cx="857607" cy="184666"/>
          </a:xfrm>
          <a:prstGeom prst="rect">
            <a:avLst/>
          </a:prstGeom>
          <a:noFill/>
          <a:ln w="9525" algn="ctr">
            <a:noFill/>
            <a:miter lim="800000"/>
            <a:headEnd/>
            <a:tailEnd/>
          </a:ln>
          <a:effectLst/>
        </p:spPr>
        <p:txBody>
          <a:bodyPr wrap="none" lIns="0" tIns="0" rIns="0" bIns="0" rtlCol="0">
            <a:spAutoFit/>
          </a:bodyPr>
          <a:lstStyle/>
          <a:p>
            <a:r>
              <a:rPr lang="en-US" sz="1200" b="1" dirty="0" smtClean="0">
                <a:solidFill>
                  <a:srgbClr val="FF0000"/>
                </a:solidFill>
                <a:cs typeface="Arial" pitchFamily="34" charset="0"/>
              </a:rPr>
              <a:t>Initial Email</a:t>
            </a:r>
          </a:p>
        </p:txBody>
      </p:sp>
    </p:spTree>
    <p:extLst>
      <p:ext uri="{BB962C8B-B14F-4D97-AF65-F5344CB8AC3E}">
        <p14:creationId xmlns:p14="http://schemas.microsoft.com/office/powerpoint/2010/main" val="292638129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1600200"/>
            <a:ext cx="7543800" cy="5108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81000" y="0"/>
            <a:ext cx="8229600" cy="1143000"/>
          </a:xfrm>
        </p:spPr>
        <p:txBody>
          <a:bodyPr>
            <a:normAutofit/>
          </a:bodyPr>
          <a:lstStyle/>
          <a:p>
            <a:pPr algn="ctr"/>
            <a:r>
              <a:rPr lang="en-US" sz="3200" dirty="0" smtClean="0"/>
              <a:t>Measure Reporting Tab</a:t>
            </a:r>
            <a:endParaRPr lang="en-US" sz="3200" dirty="0"/>
          </a:p>
        </p:txBody>
      </p:sp>
      <p:sp>
        <p:nvSpPr>
          <p:cNvPr id="3" name="Content Placeholder 2"/>
          <p:cNvSpPr>
            <a:spLocks noGrp="1"/>
          </p:cNvSpPr>
          <p:nvPr>
            <p:ph sz="quarter" idx="4294967295"/>
          </p:nvPr>
        </p:nvSpPr>
        <p:spPr>
          <a:xfrm>
            <a:off x="163123" y="838200"/>
            <a:ext cx="8893954" cy="5042142"/>
          </a:xfrm>
          <a:prstGeom prst="rect">
            <a:avLst/>
          </a:prstGeom>
        </p:spPr>
        <p:txBody>
          <a:bodyPr/>
          <a:lstStyle/>
          <a:p>
            <a:r>
              <a:rPr lang="en-US" sz="2000" dirty="0" smtClean="0"/>
              <a:t>After accessing your activities’ QPR, you will be brought to the QPR editor screen</a:t>
            </a:r>
          </a:p>
          <a:p>
            <a:pPr marL="606425" lvl="1" indent="-342900">
              <a:buFont typeface="Arial" panose="020B0604020202020204" pitchFamily="34" charset="0"/>
              <a:buChar char="•"/>
            </a:pPr>
            <a:r>
              <a:rPr lang="en-US" sz="1800" dirty="0" smtClean="0"/>
              <a:t>If an “Edit” button is available on this screen, click it to begin entering data.</a:t>
            </a:r>
          </a:p>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74</a:t>
            </a:fld>
            <a:endParaRPr lang="en-US" dirty="0"/>
          </a:p>
        </p:txBody>
      </p:sp>
      <p:sp>
        <p:nvSpPr>
          <p:cNvPr id="7" name="Oval 6"/>
          <p:cNvSpPr/>
          <p:nvPr/>
        </p:nvSpPr>
        <p:spPr bwMode="gray">
          <a:xfrm>
            <a:off x="723900" y="6400800"/>
            <a:ext cx="495300" cy="323789"/>
          </a:xfrm>
          <a:prstGeom prst="ellipse">
            <a:avLst/>
          </a:prstGeom>
          <a:noFill/>
          <a:ln w="19050" algn="ctr">
            <a:solidFill>
              <a:srgbClr val="C00000"/>
            </a:solidFill>
            <a:miter lim="800000"/>
            <a:headEnd/>
            <a:tailEnd/>
          </a:ln>
          <a:effectLst/>
        </p:spPr>
        <p:txBody>
          <a:bodyPr lIns="63500" tIns="0" rIns="64800" bIns="0" rtlCol="0" anchor="ctr"/>
          <a:lstStyle/>
          <a:p>
            <a:pPr algn="ctr">
              <a:spcBef>
                <a:spcPct val="0"/>
              </a:spcBef>
              <a:buClrTx/>
              <a:buSzPct val="90000"/>
            </a:pPr>
            <a:endParaRPr lang="en-US" sz="1600" b="1" dirty="0">
              <a:solidFill>
                <a:schemeClr val="bg1"/>
              </a:solidFill>
              <a:cs typeface="Arial" pitchFamily="34" charset="0"/>
            </a:endParaRPr>
          </a:p>
        </p:txBody>
      </p:sp>
      <p:sp>
        <p:nvSpPr>
          <p:cNvPr id="5" name="Rectangle 4"/>
          <p:cNvSpPr/>
          <p:nvPr/>
        </p:nvSpPr>
        <p:spPr>
          <a:xfrm>
            <a:off x="2133600" y="6459073"/>
            <a:ext cx="2590800" cy="3237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46207435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85739"/>
            <a:ext cx="8239125" cy="920750"/>
          </a:xfrm>
        </p:spPr>
        <p:txBody>
          <a:bodyPr>
            <a:normAutofit/>
          </a:bodyPr>
          <a:lstStyle/>
          <a:p>
            <a:pPr algn="ctr"/>
            <a:r>
              <a:rPr lang="en-US" sz="3200" dirty="0" smtClean="0"/>
              <a:t>QPR Editor</a:t>
            </a:r>
            <a:endParaRPr lang="en-US" sz="3200" dirty="0"/>
          </a:p>
        </p:txBody>
      </p:sp>
      <p:sp>
        <p:nvSpPr>
          <p:cNvPr id="3" name="Content Placeholder 2"/>
          <p:cNvSpPr>
            <a:spLocks noGrp="1"/>
          </p:cNvSpPr>
          <p:nvPr>
            <p:ph sz="quarter" idx="4294967295"/>
          </p:nvPr>
        </p:nvSpPr>
        <p:spPr>
          <a:xfrm>
            <a:off x="127405" y="1263408"/>
            <a:ext cx="8893954" cy="4889742"/>
          </a:xfrm>
          <a:prstGeom prst="rect">
            <a:avLst/>
          </a:prstGeom>
        </p:spPr>
        <p:txBody>
          <a:bodyPr/>
          <a:lstStyle/>
          <a:p>
            <a:r>
              <a:rPr lang="en-US" sz="2000" dirty="0" smtClean="0"/>
              <a:t>Grantees will enter their metrics</a:t>
            </a:r>
            <a:r>
              <a:rPr lang="en-US" sz="2000" dirty="0"/>
              <a:t> </a:t>
            </a:r>
            <a:r>
              <a:rPr lang="en-US" sz="2000" dirty="0" smtClean="0"/>
              <a:t>and the progress narrative for their activity on this page.</a:t>
            </a:r>
            <a:endParaRPr lang="en-US" sz="2000" dirty="0"/>
          </a:p>
          <a:p>
            <a:pPr marL="342900" indent="-342900">
              <a:buFont typeface="Arial" pitchFamily="34" charset="0"/>
              <a:buChar char="•"/>
            </a:pPr>
            <a:endParaRPr lang="en-US" sz="1800" dirty="0" smtClean="0"/>
          </a:p>
          <a:p>
            <a:pPr marL="342900" indent="-342900">
              <a:buFont typeface="Arial" pitchFamily="34" charset="0"/>
              <a:buChar char="•"/>
            </a:pPr>
            <a:endParaRPr lang="en-US" sz="1800" dirty="0"/>
          </a:p>
          <a:p>
            <a:pPr marL="342900" indent="-342900">
              <a:buFont typeface="Arial" pitchFamily="34" charset="0"/>
              <a:buChar char="•"/>
            </a:pPr>
            <a:endParaRPr lang="en-US" sz="18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75</a:t>
            </a:fld>
            <a:endParaRPr lang="en-US"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5580" r="1067"/>
          <a:stretch/>
        </p:blipFill>
        <p:spPr bwMode="auto">
          <a:xfrm>
            <a:off x="577145" y="1981200"/>
            <a:ext cx="7989711"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538587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ctr"/>
            <a:r>
              <a:rPr lang="en-US" sz="3200" dirty="0" smtClean="0"/>
              <a:t>DRGR Entry Report </a:t>
            </a:r>
            <a:endParaRPr lang="en-US" sz="3200" dirty="0"/>
          </a:p>
        </p:txBody>
      </p:sp>
      <p:sp>
        <p:nvSpPr>
          <p:cNvPr id="3" name="Content Placeholder 2"/>
          <p:cNvSpPr>
            <a:spLocks noGrp="1"/>
          </p:cNvSpPr>
          <p:nvPr>
            <p:ph sz="quarter" idx="4294967295"/>
          </p:nvPr>
        </p:nvSpPr>
        <p:spPr>
          <a:xfrm>
            <a:off x="449263" y="990600"/>
            <a:ext cx="8250237" cy="5162550"/>
          </a:xfrm>
          <a:prstGeom prst="rect">
            <a:avLst/>
          </a:prstGeom>
        </p:spPr>
        <p:txBody>
          <a:bodyPr/>
          <a:lstStyle/>
          <a:p>
            <a:r>
              <a:rPr lang="en-US" sz="2000" dirty="0" smtClean="0"/>
              <a:t>The DRGR Entry Report is a Business Objects report provided to the Sandy Recovery Division detailing information to be submitted into DRGR</a:t>
            </a:r>
            <a:endParaRPr lang="en-US" sz="4000" dirty="0" smtClean="0"/>
          </a:p>
          <a:p>
            <a:endParaRPr lang="en-US" dirty="0"/>
          </a:p>
          <a:p>
            <a:endParaRPr lang="en-US" dirty="0" smtClean="0"/>
          </a:p>
          <a:p>
            <a:endParaRPr lang="en-US" dirty="0"/>
          </a:p>
          <a:p>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76</a:t>
            </a:fld>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1676400"/>
            <a:ext cx="5543550"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898086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6545"/>
          </a:xfrm>
        </p:spPr>
        <p:txBody>
          <a:bodyPr>
            <a:normAutofit/>
          </a:bodyPr>
          <a:lstStyle/>
          <a:p>
            <a:pPr algn="ctr"/>
            <a:r>
              <a:rPr lang="en-US" sz="3200" dirty="0" smtClean="0"/>
              <a:t>DRGR Entry Report </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77</a:t>
            </a:fld>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7188" y="914400"/>
            <a:ext cx="4669624" cy="5856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349484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Voluntary Compliance Agreement</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78</a:t>
            </a:fld>
            <a:endParaRPr lang="en-US"/>
          </a:p>
        </p:txBody>
      </p:sp>
    </p:spTree>
    <p:extLst>
      <p:ext uri="{BB962C8B-B14F-4D97-AF65-F5344CB8AC3E}">
        <p14:creationId xmlns:p14="http://schemas.microsoft.com/office/powerpoint/2010/main" val="77737001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74638"/>
            <a:ext cx="8229600" cy="944562"/>
          </a:xfrm>
        </p:spPr>
        <p:txBody>
          <a:bodyPr>
            <a:noAutofit/>
          </a:bodyPr>
          <a:lstStyle/>
          <a:p>
            <a:pPr algn="ctr"/>
            <a:r>
              <a:rPr lang="en-US" sz="3200" dirty="0" smtClean="0"/>
              <a:t>What is the VCA Module? </a:t>
            </a:r>
            <a:endParaRPr lang="en-US" sz="3200" dirty="0"/>
          </a:p>
        </p:txBody>
      </p:sp>
      <p:sp>
        <p:nvSpPr>
          <p:cNvPr id="5" name="Slide Number Placeholder 4"/>
          <p:cNvSpPr>
            <a:spLocks noGrp="1"/>
          </p:cNvSpPr>
          <p:nvPr>
            <p:ph type="sldNum" sz="quarter" idx="12"/>
          </p:nvPr>
        </p:nvSpPr>
        <p:spPr/>
        <p:txBody>
          <a:bodyPr/>
          <a:lstStyle/>
          <a:p>
            <a:fld id="{525A3C56-E491-49B2-93F3-63532DF516BC}" type="slidenum">
              <a:rPr lang="en-US" smtClean="0"/>
              <a:pPr/>
              <a:t>79</a:t>
            </a:fld>
            <a:endParaRPr lang="en-US" dirty="0"/>
          </a:p>
        </p:txBody>
      </p:sp>
      <p:sp>
        <p:nvSpPr>
          <p:cNvPr id="6" name="Content Placeholder 3"/>
          <p:cNvSpPr>
            <a:spLocks noGrp="1"/>
          </p:cNvSpPr>
          <p:nvPr>
            <p:ph sz="quarter" idx="4294967295"/>
          </p:nvPr>
        </p:nvSpPr>
        <p:spPr>
          <a:xfrm>
            <a:off x="449263" y="1143000"/>
            <a:ext cx="8250237" cy="5257800"/>
          </a:xfrm>
          <a:prstGeom prst="rect">
            <a:avLst/>
          </a:prstGeom>
        </p:spPr>
        <p:txBody>
          <a:bodyPr>
            <a:normAutofit fontScale="92500" lnSpcReduction="20000"/>
          </a:bodyPr>
          <a:lstStyle/>
          <a:p>
            <a:r>
              <a:rPr lang="en-US" sz="2200" dirty="0" smtClean="0"/>
              <a:t>The VCA is the Voluntary Compliance Agreement entered into between DCA and HUD with the goal of ensuring:</a:t>
            </a:r>
          </a:p>
          <a:p>
            <a:pPr marL="879475" lvl="2" indent="-342900">
              <a:buFont typeface="Wingdings" panose="05000000000000000000" pitchFamily="2" charset="2"/>
              <a:buChar char="Ø"/>
            </a:pPr>
            <a:r>
              <a:rPr lang="en-US" sz="2100" dirty="0" smtClean="0"/>
              <a:t>Access to Sandy Recovery Programs for minority and other underserved communities</a:t>
            </a:r>
          </a:p>
          <a:p>
            <a:pPr marL="879475" lvl="2" indent="-342900">
              <a:buFont typeface="Wingdings" panose="05000000000000000000" pitchFamily="2" charset="2"/>
              <a:buChar char="Ø"/>
            </a:pPr>
            <a:r>
              <a:rPr lang="en-US" sz="2100" dirty="0" smtClean="0"/>
              <a:t>Availability of language assistance to Program applicants, when requested</a:t>
            </a:r>
          </a:p>
          <a:p>
            <a:pPr marL="0" indent="0">
              <a:buNone/>
            </a:pPr>
            <a:endParaRPr lang="en-US" sz="2400" dirty="0" smtClean="0"/>
          </a:p>
          <a:p>
            <a:pPr marL="342900" lvl="1" indent="-342900">
              <a:buFont typeface="Arial" panose="020B0604020202020204" pitchFamily="34" charset="0"/>
              <a:buChar char="•"/>
            </a:pPr>
            <a:r>
              <a:rPr lang="en-US" sz="2200" dirty="0" smtClean="0"/>
              <a:t>The VCA/LEP Module </a:t>
            </a:r>
            <a:r>
              <a:rPr lang="en-US" sz="2200" dirty="0"/>
              <a:t>allows each sub recipient to report on their activities’ progress for the </a:t>
            </a:r>
            <a:r>
              <a:rPr lang="en-US" sz="2200" dirty="0" smtClean="0"/>
              <a:t>quarter associated with: </a:t>
            </a:r>
          </a:p>
          <a:p>
            <a:pPr lvl="1">
              <a:buFont typeface="Wingdings" panose="05000000000000000000" pitchFamily="2" charset="2"/>
              <a:buChar char="Ø"/>
            </a:pPr>
            <a:r>
              <a:rPr lang="en-US" sz="2200" dirty="0" smtClean="0"/>
              <a:t>Units and Projects (A3)</a:t>
            </a:r>
          </a:p>
          <a:p>
            <a:pPr lvl="1">
              <a:buFont typeface="Wingdings" panose="05000000000000000000" pitchFamily="2" charset="2"/>
              <a:buChar char="Ø"/>
            </a:pPr>
            <a:r>
              <a:rPr lang="en-US" sz="2200" dirty="0" smtClean="0"/>
              <a:t>LEP Services and Requests (B)</a:t>
            </a:r>
          </a:p>
          <a:p>
            <a:pPr lvl="1">
              <a:buFont typeface="Wingdings" panose="05000000000000000000" pitchFamily="2" charset="2"/>
              <a:buChar char="Ø"/>
            </a:pPr>
            <a:r>
              <a:rPr lang="en-US" sz="2200" dirty="0" smtClean="0"/>
              <a:t>Households Served by FRM/FRM-PHA/SSNHF (C2)</a:t>
            </a:r>
          </a:p>
          <a:p>
            <a:pPr lvl="1">
              <a:buFont typeface="Wingdings" panose="05000000000000000000" pitchFamily="2" charset="2"/>
              <a:buChar char="Ø"/>
            </a:pPr>
            <a:r>
              <a:rPr lang="en-US" sz="2200" dirty="0" smtClean="0"/>
              <a:t>LMI Benefit by Municipality (C3)</a:t>
            </a:r>
          </a:p>
          <a:p>
            <a:pPr marL="342900" lvl="1" indent="-342900">
              <a:buFont typeface="Arial" panose="020B0604020202020204" pitchFamily="34" charset="0"/>
              <a:buChar char="•"/>
            </a:pPr>
            <a:endParaRPr lang="en-US" sz="2200" dirty="0"/>
          </a:p>
          <a:p>
            <a:pPr marL="342900" lvl="1" indent="-342900">
              <a:buFont typeface="Arial" panose="020B0604020202020204" pitchFamily="34" charset="0"/>
              <a:buChar char="•"/>
            </a:pPr>
            <a:r>
              <a:rPr lang="en-US" sz="2200" dirty="0"/>
              <a:t>The information reported in the SIROMS VCA/LEP Quarterly Reporting Data Entry Module is then used to generate a report to fulfill the reporting requirements outlined by HUD within the </a:t>
            </a:r>
            <a:r>
              <a:rPr lang="en-US" sz="2200" dirty="0" smtClean="0"/>
              <a:t>VCA</a:t>
            </a:r>
            <a:endParaRPr lang="en-US" sz="2200" dirty="0"/>
          </a:p>
        </p:txBody>
      </p:sp>
    </p:spTree>
    <p:extLst>
      <p:ext uri="{BB962C8B-B14F-4D97-AF65-F5344CB8AC3E}">
        <p14:creationId xmlns:p14="http://schemas.microsoft.com/office/powerpoint/2010/main" val="137070790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47675" y="76200"/>
            <a:ext cx="8239125" cy="920750"/>
          </a:xfrm>
        </p:spPr>
        <p:txBody>
          <a:bodyPr>
            <a:normAutofit/>
          </a:bodyPr>
          <a:lstStyle/>
          <a:p>
            <a:pPr algn="ctr"/>
            <a:r>
              <a:rPr lang="en-US" sz="3200" dirty="0" smtClean="0"/>
              <a:t>Units and Projects (A3)</a:t>
            </a:r>
            <a:endParaRPr lang="en-US" sz="3200" dirty="0"/>
          </a:p>
        </p:txBody>
      </p:sp>
      <p:sp>
        <p:nvSpPr>
          <p:cNvPr id="4" name="Content Placeholder 3"/>
          <p:cNvSpPr>
            <a:spLocks noGrp="1"/>
          </p:cNvSpPr>
          <p:nvPr>
            <p:ph sz="quarter" idx="4294967295"/>
          </p:nvPr>
        </p:nvSpPr>
        <p:spPr>
          <a:xfrm>
            <a:off x="457200" y="901458"/>
            <a:ext cx="8250237" cy="5423142"/>
          </a:xfrm>
          <a:prstGeom prst="rect">
            <a:avLst/>
          </a:prstGeom>
        </p:spPr>
        <p:txBody>
          <a:bodyPr>
            <a:normAutofit/>
          </a:bodyPr>
          <a:lstStyle/>
          <a:p>
            <a:r>
              <a:rPr lang="en-US" sz="2000" dirty="0" smtClean="0"/>
              <a:t>Captures LMI Level of Eligibility for Units within applicable Projects</a:t>
            </a:r>
          </a:p>
          <a:p>
            <a:r>
              <a:rPr lang="en-US" sz="2000" dirty="0" smtClean="0"/>
              <a:t>The number of LMI Households by Level of Eligibility must equal the Total Number of Households Served</a:t>
            </a:r>
          </a:p>
        </p:txBody>
      </p:sp>
      <p:sp>
        <p:nvSpPr>
          <p:cNvPr id="5" name="Slide Number Placeholder 4"/>
          <p:cNvSpPr>
            <a:spLocks noGrp="1"/>
          </p:cNvSpPr>
          <p:nvPr>
            <p:ph type="sldNum" sz="quarter" idx="12"/>
          </p:nvPr>
        </p:nvSpPr>
        <p:spPr/>
        <p:txBody>
          <a:bodyPr/>
          <a:lstStyle/>
          <a:p>
            <a:fld id="{525A3C56-E491-49B2-93F3-63532DF516BC}" type="slidenum">
              <a:rPr lang="en-US" smtClean="0"/>
              <a:pPr/>
              <a:t>80</a:t>
            </a:fld>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208" y="1981200"/>
            <a:ext cx="8781584" cy="4348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553683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47675" y="76200"/>
            <a:ext cx="8239125" cy="920750"/>
          </a:xfrm>
        </p:spPr>
        <p:txBody>
          <a:bodyPr>
            <a:normAutofit/>
          </a:bodyPr>
          <a:lstStyle/>
          <a:p>
            <a:pPr algn="ctr"/>
            <a:r>
              <a:rPr lang="en-US" sz="3200" dirty="0" smtClean="0"/>
              <a:t>LEP Requests and Services (B)</a:t>
            </a:r>
            <a:endParaRPr lang="en-US" sz="3200" dirty="0"/>
          </a:p>
        </p:txBody>
      </p:sp>
      <p:sp>
        <p:nvSpPr>
          <p:cNvPr id="4" name="Content Placeholder 3"/>
          <p:cNvSpPr>
            <a:spLocks noGrp="1"/>
          </p:cNvSpPr>
          <p:nvPr>
            <p:ph sz="quarter" idx="4294967295"/>
          </p:nvPr>
        </p:nvSpPr>
        <p:spPr>
          <a:xfrm>
            <a:off x="457200" y="901458"/>
            <a:ext cx="8250237" cy="5423142"/>
          </a:xfrm>
          <a:prstGeom prst="rect">
            <a:avLst/>
          </a:prstGeom>
        </p:spPr>
        <p:txBody>
          <a:bodyPr>
            <a:normAutofit/>
          </a:bodyPr>
          <a:lstStyle/>
          <a:p>
            <a:r>
              <a:rPr lang="en-US" sz="2000" dirty="0" smtClean="0"/>
              <a:t>Captures individual LEP Requests which have been fulfilled</a:t>
            </a:r>
          </a:p>
        </p:txBody>
      </p:sp>
      <p:sp>
        <p:nvSpPr>
          <p:cNvPr id="5" name="Slide Number Placeholder 4"/>
          <p:cNvSpPr>
            <a:spLocks noGrp="1"/>
          </p:cNvSpPr>
          <p:nvPr>
            <p:ph type="sldNum" sz="quarter" idx="12"/>
          </p:nvPr>
        </p:nvSpPr>
        <p:spPr/>
        <p:txBody>
          <a:bodyPr/>
          <a:lstStyle/>
          <a:p>
            <a:fld id="{525A3C56-E491-49B2-93F3-63532DF516BC}" type="slidenum">
              <a:rPr lang="en-US" smtClean="0"/>
              <a:pPr/>
              <a:t>81</a:t>
            </a:fld>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62" y="1328368"/>
            <a:ext cx="8859276" cy="4386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891036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304801" y="76200"/>
            <a:ext cx="8458200" cy="920750"/>
          </a:xfrm>
        </p:spPr>
        <p:txBody>
          <a:bodyPr>
            <a:noAutofit/>
          </a:bodyPr>
          <a:lstStyle/>
          <a:p>
            <a:pPr algn="ctr"/>
            <a:r>
              <a:rPr lang="en-US" sz="3200" dirty="0" smtClean="0"/>
              <a:t>Households Served by FRM/FRM-PHA/SSNHF (C2)</a:t>
            </a:r>
            <a:endParaRPr lang="en-US" sz="3200" dirty="0"/>
          </a:p>
        </p:txBody>
      </p:sp>
      <p:sp>
        <p:nvSpPr>
          <p:cNvPr id="4" name="Content Placeholder 3"/>
          <p:cNvSpPr>
            <a:spLocks noGrp="1"/>
          </p:cNvSpPr>
          <p:nvPr>
            <p:ph sz="quarter" idx="4294967295"/>
          </p:nvPr>
        </p:nvSpPr>
        <p:spPr>
          <a:xfrm>
            <a:off x="457200" y="901458"/>
            <a:ext cx="8250237" cy="5423142"/>
          </a:xfrm>
          <a:prstGeom prst="rect">
            <a:avLst/>
          </a:prstGeom>
        </p:spPr>
        <p:txBody>
          <a:bodyPr>
            <a:normAutofit/>
          </a:bodyPr>
          <a:lstStyle/>
          <a:p>
            <a:r>
              <a:rPr lang="en-US" sz="2000" dirty="0" smtClean="0"/>
              <a:t>Captures Race/Ethnicity, LEP Status, Language, and LMI Levels of households served by FRM, FRM-PHA, and SSNHF</a:t>
            </a:r>
          </a:p>
        </p:txBody>
      </p:sp>
      <p:sp>
        <p:nvSpPr>
          <p:cNvPr id="5" name="Slide Number Placeholder 4"/>
          <p:cNvSpPr>
            <a:spLocks noGrp="1"/>
          </p:cNvSpPr>
          <p:nvPr>
            <p:ph type="sldNum" sz="quarter" idx="12"/>
          </p:nvPr>
        </p:nvSpPr>
        <p:spPr/>
        <p:txBody>
          <a:bodyPr/>
          <a:lstStyle/>
          <a:p>
            <a:fld id="{525A3C56-E491-49B2-93F3-63532DF516BC}" type="slidenum">
              <a:rPr lang="en-US" smtClean="0"/>
              <a:pPr/>
              <a:t>82</a:t>
            </a:fld>
            <a:endParaRPr 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209" y="1671638"/>
            <a:ext cx="8781582" cy="4348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074909"/>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47675" y="76200"/>
            <a:ext cx="8239125" cy="920750"/>
          </a:xfrm>
        </p:spPr>
        <p:txBody>
          <a:bodyPr>
            <a:normAutofit/>
          </a:bodyPr>
          <a:lstStyle/>
          <a:p>
            <a:pPr algn="ctr"/>
            <a:r>
              <a:rPr lang="en-US" sz="3200" dirty="0" smtClean="0"/>
              <a:t>LMI Benefit by Municipality (C3)</a:t>
            </a:r>
            <a:endParaRPr lang="en-US" sz="3200" dirty="0"/>
          </a:p>
        </p:txBody>
      </p:sp>
      <p:sp>
        <p:nvSpPr>
          <p:cNvPr id="4" name="Content Placeholder 3"/>
          <p:cNvSpPr>
            <a:spLocks noGrp="1"/>
          </p:cNvSpPr>
          <p:nvPr>
            <p:ph sz="quarter" idx="4294967295"/>
          </p:nvPr>
        </p:nvSpPr>
        <p:spPr>
          <a:xfrm>
            <a:off x="457200" y="901458"/>
            <a:ext cx="8250237" cy="5423142"/>
          </a:xfrm>
          <a:prstGeom prst="rect">
            <a:avLst/>
          </a:prstGeom>
        </p:spPr>
        <p:txBody>
          <a:bodyPr>
            <a:normAutofit/>
          </a:bodyPr>
          <a:lstStyle/>
          <a:p>
            <a:r>
              <a:rPr lang="en-US" sz="2000" dirty="0" smtClean="0"/>
              <a:t>Captures the National Objectives fulfilled by each Program at the Municipality level</a:t>
            </a:r>
          </a:p>
          <a:p>
            <a:r>
              <a:rPr lang="en-US" sz="2000" dirty="0" smtClean="0"/>
              <a:t>Project Type only applicable to Supportive Services</a:t>
            </a:r>
          </a:p>
        </p:txBody>
      </p:sp>
      <p:sp>
        <p:nvSpPr>
          <p:cNvPr id="5" name="Slide Number Placeholder 4"/>
          <p:cNvSpPr>
            <a:spLocks noGrp="1"/>
          </p:cNvSpPr>
          <p:nvPr>
            <p:ph type="sldNum" sz="quarter" idx="12"/>
          </p:nvPr>
        </p:nvSpPr>
        <p:spPr/>
        <p:txBody>
          <a:bodyPr/>
          <a:lstStyle/>
          <a:p>
            <a:fld id="{525A3C56-E491-49B2-93F3-63532DF516BC}" type="slidenum">
              <a:rPr lang="en-US" smtClean="0"/>
              <a:pPr/>
              <a:t>83</a:t>
            </a:fld>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1" y="1981200"/>
            <a:ext cx="8839199" cy="43766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822609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Federal Reports</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84</a:t>
            </a:fld>
            <a:endParaRPr lang="en-US"/>
          </a:p>
        </p:txBody>
      </p:sp>
    </p:spTree>
    <p:extLst>
      <p:ext uri="{BB962C8B-B14F-4D97-AF65-F5344CB8AC3E}">
        <p14:creationId xmlns:p14="http://schemas.microsoft.com/office/powerpoint/2010/main" val="320171128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What is the Federal Report Module?</a:t>
            </a:r>
            <a:endParaRPr lang="en-US" sz="3200" dirty="0"/>
          </a:p>
        </p:txBody>
      </p:sp>
      <p:sp>
        <p:nvSpPr>
          <p:cNvPr id="3" name="Content Placeholder 2"/>
          <p:cNvSpPr>
            <a:spLocks noGrp="1"/>
          </p:cNvSpPr>
          <p:nvPr>
            <p:ph idx="1"/>
          </p:nvPr>
        </p:nvSpPr>
        <p:spPr>
          <a:xfrm>
            <a:off x="457200" y="1066800"/>
            <a:ext cx="8229600" cy="5257800"/>
          </a:xfrm>
        </p:spPr>
        <p:txBody>
          <a:bodyPr>
            <a:normAutofit fontScale="85000" lnSpcReduction="10000"/>
          </a:bodyPr>
          <a:lstStyle/>
          <a:p>
            <a:pPr marL="879475" lvl="2" indent="-342900">
              <a:buFont typeface="Wingdings" pitchFamily="2" charset="2"/>
              <a:buChar char="q"/>
            </a:pPr>
            <a:r>
              <a:rPr lang="en-US" dirty="0" smtClean="0">
                <a:solidFill>
                  <a:srgbClr val="C00000"/>
                </a:solidFill>
              </a:rPr>
              <a:t>Section 3:</a:t>
            </a:r>
          </a:p>
          <a:p>
            <a:pPr marL="1154113" lvl="3" indent="-342900">
              <a:buFont typeface="Arial" panose="020B0604020202020204" pitchFamily="34" charset="0"/>
              <a:buChar char="•"/>
            </a:pPr>
            <a:r>
              <a:rPr lang="en-US" sz="1900" dirty="0" smtClean="0">
                <a:latin typeface="+mn-lt"/>
              </a:rPr>
              <a:t>HUD funded CDBG-DR Program for Super storm Sandy is subject to Section 3. The Section 3 program requires that recipients of HUD CDBG-DR funds, provide (a) employment and training and (b) contracting opportunities for low- or very-low income residents in connection with construction projects in their neighborhoods.</a:t>
            </a:r>
          </a:p>
          <a:p>
            <a:pPr marL="1154113" lvl="3" indent="-342900">
              <a:buFont typeface="Arial" panose="020B0604020202020204" pitchFamily="34" charset="0"/>
              <a:buChar char="•"/>
            </a:pPr>
            <a:r>
              <a:rPr lang="en-US" sz="1900" dirty="0" smtClean="0">
                <a:latin typeface="+mn-lt"/>
              </a:rPr>
              <a:t>Each sub-recipient or contractor is required to provide a quarterly submission of their accomplishments related to Section 3.</a:t>
            </a:r>
          </a:p>
          <a:p>
            <a:pPr marL="879475" lvl="2" indent="-342900">
              <a:buFont typeface="Wingdings" pitchFamily="2" charset="2"/>
              <a:buChar char="q"/>
            </a:pPr>
            <a:r>
              <a:rPr lang="en-US" dirty="0" smtClean="0">
                <a:solidFill>
                  <a:srgbClr val="C00000"/>
                </a:solidFill>
              </a:rPr>
              <a:t>WMBE:</a:t>
            </a:r>
          </a:p>
          <a:p>
            <a:pPr marL="1154113" lvl="3" indent="-342900">
              <a:buFont typeface="Arial" panose="020B0604020202020204" pitchFamily="34" charset="0"/>
              <a:buChar char="•"/>
            </a:pPr>
            <a:r>
              <a:rPr lang="en-US" sz="1900" dirty="0"/>
              <a:t>The purpose of this report is to ensure that small and disadvantaged businesses, minority firms, and women-owned businesses can compete for and win a fair share of the contracts that are awarded by the Department of Community Affairs, its sub-recipients and contractors receiving funding under the CDBG-DR program.</a:t>
            </a:r>
          </a:p>
          <a:p>
            <a:pPr marL="879475" lvl="2" indent="-342900">
              <a:buFont typeface="Wingdings" pitchFamily="2" charset="2"/>
              <a:buChar char="q"/>
            </a:pPr>
            <a:r>
              <a:rPr lang="en-US" dirty="0" smtClean="0">
                <a:solidFill>
                  <a:srgbClr val="C00000"/>
                </a:solidFill>
              </a:rPr>
              <a:t>FFATA:</a:t>
            </a:r>
          </a:p>
          <a:p>
            <a:pPr marL="1154113" lvl="3" indent="-342900">
              <a:buFont typeface="Arial" panose="020B0604020202020204" pitchFamily="34" charset="0"/>
              <a:buChar char="•"/>
            </a:pPr>
            <a:r>
              <a:rPr lang="en-US" sz="1900" dirty="0" smtClean="0"/>
              <a:t>Prime grant recipients awarded a new Federal grant greater than or equal to $25,000 as of October 1, 2010 are subject to FFATA sub-award reporting requirements as outlined in the Office of Management and Budget guidance issued August 27, 2010. The prime awardee is required to file a FFATA sub-award report by the end of the month following the month in which the prime recipient awards any sub-grant greater than or equal to $25,000.</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85</a:t>
            </a:fld>
            <a:endParaRPr lang="en-US"/>
          </a:p>
        </p:txBody>
      </p:sp>
    </p:spTree>
    <p:extLst>
      <p:ext uri="{BB962C8B-B14F-4D97-AF65-F5344CB8AC3E}">
        <p14:creationId xmlns:p14="http://schemas.microsoft.com/office/powerpoint/2010/main" val="172406027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Federal Reporting BPM Process Flow</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86</a:t>
            </a:fld>
            <a:endParaRPr lang="en-US"/>
          </a:p>
        </p:txBody>
      </p:sp>
      <p:pic>
        <p:nvPicPr>
          <p:cNvPr id="1026" name="Picture 2"/>
          <p:cNvPicPr>
            <a:picLocks noGrp="1" noChangeAspect="1" noChangeArrowheads="1"/>
          </p:cNvPicPr>
          <p:nvPr>
            <p:ph sz="quarter" idx="4294967295"/>
          </p:nvPr>
        </p:nvPicPr>
        <p:blipFill>
          <a:blip r:embed="rId2" cstate="print"/>
          <a:srcRect r="30729"/>
          <a:stretch>
            <a:fillRect/>
          </a:stretch>
        </p:blipFill>
        <p:spPr bwMode="auto">
          <a:xfrm>
            <a:off x="1295400" y="1676400"/>
            <a:ext cx="5715000" cy="4068507"/>
          </a:xfrm>
          <a:prstGeom prst="rect">
            <a:avLst/>
          </a:prstGeom>
          <a:noFill/>
          <a:ln w="9525">
            <a:noFill/>
            <a:miter lim="800000"/>
            <a:headEnd/>
            <a:tailEnd/>
          </a:ln>
          <a:effectLst/>
        </p:spPr>
      </p:pic>
    </p:spTree>
    <p:extLst>
      <p:ext uri="{BB962C8B-B14F-4D97-AF65-F5344CB8AC3E}">
        <p14:creationId xmlns:p14="http://schemas.microsoft.com/office/powerpoint/2010/main" val="198601456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85739"/>
            <a:ext cx="8239125" cy="920750"/>
          </a:xfrm>
        </p:spPr>
        <p:txBody>
          <a:bodyPr>
            <a:normAutofit/>
          </a:bodyPr>
          <a:lstStyle/>
          <a:p>
            <a:pPr algn="ctr"/>
            <a:r>
              <a:rPr lang="en-US" sz="3200" dirty="0" smtClean="0"/>
              <a:t>Section 3 Reporting</a:t>
            </a:r>
            <a:endParaRPr lang="en-US" sz="3200" dirty="0"/>
          </a:p>
        </p:txBody>
      </p:sp>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87</a:t>
            </a:fld>
            <a:endParaRPr lang="en-US" dirty="0"/>
          </a:p>
        </p:txBody>
      </p:sp>
      <p:pic>
        <p:nvPicPr>
          <p:cNvPr id="1331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65" t="7961" r="1795" b="5243"/>
          <a:stretch/>
        </p:blipFill>
        <p:spPr bwMode="auto">
          <a:xfrm>
            <a:off x="76199" y="1219200"/>
            <a:ext cx="8898523"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167624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85739"/>
            <a:ext cx="8239125" cy="920750"/>
          </a:xfrm>
        </p:spPr>
        <p:txBody>
          <a:bodyPr>
            <a:normAutofit/>
          </a:bodyPr>
          <a:lstStyle/>
          <a:p>
            <a:pPr algn="ctr"/>
            <a:r>
              <a:rPr lang="en-US" sz="3200" dirty="0" smtClean="0"/>
              <a:t>WMBE Reporting</a:t>
            </a:r>
            <a:endParaRPr lang="en-US" sz="3200" dirty="0"/>
          </a:p>
        </p:txBody>
      </p:sp>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88</a:t>
            </a:fld>
            <a:endParaRPr lang="en-US" dirty="0"/>
          </a:p>
        </p:txBody>
      </p:sp>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46" t="6537" r="1518" b="3167"/>
          <a:stretch/>
        </p:blipFill>
        <p:spPr bwMode="auto">
          <a:xfrm>
            <a:off x="76200" y="990600"/>
            <a:ext cx="8956775"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875879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5" y="185739"/>
            <a:ext cx="8239125" cy="920750"/>
          </a:xfrm>
        </p:spPr>
        <p:txBody>
          <a:bodyPr>
            <a:normAutofit/>
          </a:bodyPr>
          <a:lstStyle/>
          <a:p>
            <a:pPr algn="ctr"/>
            <a:r>
              <a:rPr lang="en-US" sz="3200" dirty="0" smtClean="0"/>
              <a:t>FFATA Reporting</a:t>
            </a:r>
            <a:endParaRPr lang="en-US" sz="3200" dirty="0"/>
          </a:p>
        </p:txBody>
      </p:sp>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89</a:t>
            </a:fld>
            <a:endParaRPr lang="en-US" dirty="0"/>
          </a:p>
        </p:txBody>
      </p:sp>
      <p:pic>
        <p:nvPicPr>
          <p:cNvPr id="1536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55" t="8356" r="1946" b="5177"/>
          <a:stretch/>
        </p:blipFill>
        <p:spPr bwMode="auto">
          <a:xfrm>
            <a:off x="1295400" y="914400"/>
            <a:ext cx="7048500" cy="5359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872318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Technical Assistance Monitoring</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90</a:t>
            </a:fld>
            <a:endParaRPr lang="en-US"/>
          </a:p>
        </p:txBody>
      </p:sp>
    </p:spTree>
    <p:extLst>
      <p:ext uri="{BB962C8B-B14F-4D97-AF65-F5344CB8AC3E}">
        <p14:creationId xmlns:p14="http://schemas.microsoft.com/office/powerpoint/2010/main" val="279458627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TAM</a:t>
            </a:r>
            <a:r>
              <a:rPr lang="en-US" sz="3200" dirty="0"/>
              <a:t> </a:t>
            </a:r>
            <a:r>
              <a:rPr lang="en-US" sz="3200" dirty="0" smtClean="0"/>
              <a:t>Module?</a:t>
            </a:r>
            <a:endParaRPr lang="en-US" sz="3200" dirty="0"/>
          </a:p>
        </p:txBody>
      </p:sp>
      <p:sp>
        <p:nvSpPr>
          <p:cNvPr id="3" name="Content Placeholder 2"/>
          <p:cNvSpPr>
            <a:spLocks noGrp="1"/>
          </p:cNvSpPr>
          <p:nvPr>
            <p:ph idx="1"/>
          </p:nvPr>
        </p:nvSpPr>
        <p:spPr>
          <a:xfrm>
            <a:off x="457200" y="1295400"/>
            <a:ext cx="8229600" cy="4830763"/>
          </a:xfrm>
        </p:spPr>
        <p:txBody>
          <a:bodyPr>
            <a:normAutofit/>
          </a:bodyPr>
          <a:lstStyle/>
          <a:p>
            <a:r>
              <a:rPr lang="en-US" sz="2400" dirty="0" smtClean="0"/>
              <a:t>The Technical Assistance and Monitoring (TAM) module captures all Technical Assistance, Technical Assistance with Monitoring and Monitoring events that have been provided within a given quarter. </a:t>
            </a:r>
          </a:p>
          <a:p>
            <a:endParaRPr lang="en-US" sz="2400" dirty="0" smtClean="0"/>
          </a:p>
          <a:p>
            <a:r>
              <a:rPr lang="en-US" sz="2400" dirty="0" smtClean="0"/>
              <a:t>TAM efforts can be provided by the Department of Community Affairs to partnering agencies as well as partnering agencies to their sub-recipients</a:t>
            </a:r>
          </a:p>
        </p:txBody>
      </p:sp>
      <p:sp>
        <p:nvSpPr>
          <p:cNvPr id="4" name="Slide Number Placeholder 3"/>
          <p:cNvSpPr>
            <a:spLocks noGrp="1"/>
          </p:cNvSpPr>
          <p:nvPr>
            <p:ph type="sldNum" sz="quarter" idx="12"/>
          </p:nvPr>
        </p:nvSpPr>
        <p:spPr/>
        <p:txBody>
          <a:bodyPr/>
          <a:lstStyle/>
          <a:p>
            <a:fld id="{CCD708A9-029A-4873-8902-A470072A7B49}" type="slidenum">
              <a:rPr lang="en-US" smtClean="0"/>
              <a:t>91</a:t>
            </a:fld>
            <a:endParaRPr lang="en-US"/>
          </a:p>
        </p:txBody>
      </p:sp>
    </p:spTree>
    <p:extLst>
      <p:ext uri="{BB962C8B-B14F-4D97-AF65-F5344CB8AC3E}">
        <p14:creationId xmlns:p14="http://schemas.microsoft.com/office/powerpoint/2010/main" val="272781820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92</a:t>
            </a:fld>
            <a:endParaRPr lang="en-US" dirty="0"/>
          </a:p>
        </p:txBody>
      </p:sp>
      <p:sp>
        <p:nvSpPr>
          <p:cNvPr id="5" name="Title 4"/>
          <p:cNvSpPr>
            <a:spLocks noGrp="1"/>
          </p:cNvSpPr>
          <p:nvPr>
            <p:ph type="title"/>
          </p:nvPr>
        </p:nvSpPr>
        <p:spPr>
          <a:xfrm>
            <a:off x="457200" y="76200"/>
            <a:ext cx="8229600" cy="685800"/>
          </a:xfrm>
        </p:spPr>
        <p:txBody>
          <a:bodyPr>
            <a:normAutofit/>
          </a:bodyPr>
          <a:lstStyle/>
          <a:p>
            <a:r>
              <a:rPr lang="en-US" sz="3200" dirty="0" smtClean="0"/>
              <a:t>Technical Assistance</a:t>
            </a:r>
            <a:endParaRPr lang="en-US" sz="32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713861"/>
            <a:ext cx="5562600" cy="5991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4950011"/>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93</a:t>
            </a:fld>
            <a:endParaRPr lang="en-US" dirty="0"/>
          </a:p>
        </p:txBody>
      </p:sp>
      <p:sp>
        <p:nvSpPr>
          <p:cNvPr id="5" name="Title 4"/>
          <p:cNvSpPr>
            <a:spLocks noGrp="1"/>
          </p:cNvSpPr>
          <p:nvPr>
            <p:ph type="title"/>
          </p:nvPr>
        </p:nvSpPr>
        <p:spPr>
          <a:xfrm>
            <a:off x="457200" y="274638"/>
            <a:ext cx="8229600" cy="715962"/>
          </a:xfrm>
        </p:spPr>
        <p:txBody>
          <a:bodyPr>
            <a:normAutofit/>
          </a:bodyPr>
          <a:lstStyle/>
          <a:p>
            <a:r>
              <a:rPr lang="en-US" sz="3200" dirty="0" smtClean="0"/>
              <a:t>Monitoring</a:t>
            </a:r>
            <a:endParaRPr lang="en-US" sz="32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872756"/>
            <a:ext cx="5791200" cy="5909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355129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Dashboard Reports</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94</a:t>
            </a:fld>
            <a:endParaRPr lang="en-US"/>
          </a:p>
        </p:txBody>
      </p:sp>
    </p:spTree>
    <p:extLst>
      <p:ext uri="{BB962C8B-B14F-4D97-AF65-F5344CB8AC3E}">
        <p14:creationId xmlns:p14="http://schemas.microsoft.com/office/powerpoint/2010/main" val="342735442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RREM Executive Financial Dashboard</a:t>
            </a:r>
            <a:endParaRPr lang="en-US" sz="3200" dirty="0"/>
          </a:p>
        </p:txBody>
      </p:sp>
      <p:sp>
        <p:nvSpPr>
          <p:cNvPr id="3" name="Content Placeholder 2"/>
          <p:cNvSpPr>
            <a:spLocks noGrp="1"/>
          </p:cNvSpPr>
          <p:nvPr>
            <p:ph idx="1"/>
          </p:nvPr>
        </p:nvSpPr>
        <p:spPr>
          <a:xfrm>
            <a:off x="457200" y="1219200"/>
            <a:ext cx="8229600" cy="4906963"/>
          </a:xfrm>
        </p:spPr>
        <p:txBody>
          <a:bodyPr/>
          <a:lstStyle/>
          <a:p>
            <a:r>
              <a:rPr lang="en-US" sz="2000" dirty="0" smtClean="0"/>
              <a:t>The RREM Executive Financial Dashboard provides the overview of the financials by obligations and disbursements by phases. </a:t>
            </a:r>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8" y="2107486"/>
            <a:ext cx="9083805" cy="4064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lstStyle/>
          <a:p>
            <a:fld id="{CCD708A9-029A-4873-8902-A470072A7B49}" type="slidenum">
              <a:rPr lang="en-US" smtClean="0"/>
              <a:t>95</a:t>
            </a:fld>
            <a:endParaRPr lang="en-US"/>
          </a:p>
        </p:txBody>
      </p:sp>
    </p:spTree>
    <p:extLst>
      <p:ext uri="{BB962C8B-B14F-4D97-AF65-F5344CB8AC3E}">
        <p14:creationId xmlns:p14="http://schemas.microsoft.com/office/powerpoint/2010/main" val="1455403983"/>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RREM Program Management Dashboard</a:t>
            </a:r>
            <a:endParaRPr lang="en-US" sz="3200" dirty="0"/>
          </a:p>
        </p:txBody>
      </p:sp>
      <p:sp>
        <p:nvSpPr>
          <p:cNvPr id="3" name="Content Placeholder 2"/>
          <p:cNvSpPr>
            <a:spLocks noGrp="1"/>
          </p:cNvSpPr>
          <p:nvPr>
            <p:ph idx="1"/>
          </p:nvPr>
        </p:nvSpPr>
        <p:spPr>
          <a:xfrm>
            <a:off x="419090" y="1243012"/>
            <a:ext cx="8229600" cy="4525963"/>
          </a:xfrm>
        </p:spPr>
        <p:txBody>
          <a:bodyPr/>
          <a:lstStyle/>
          <a:p>
            <a:r>
              <a:rPr lang="en-US" sz="2000" dirty="0" smtClean="0"/>
              <a:t>The RREM Program Management Dashboard provides overview on the application processing by phases. </a:t>
            </a:r>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6622" y="2057400"/>
            <a:ext cx="6850756" cy="4708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5"/>
          <p:cNvSpPr>
            <a:spLocks noGrp="1"/>
          </p:cNvSpPr>
          <p:nvPr>
            <p:ph type="sldNum" sz="quarter" idx="12"/>
          </p:nvPr>
        </p:nvSpPr>
        <p:spPr/>
        <p:txBody>
          <a:bodyPr/>
          <a:lstStyle/>
          <a:p>
            <a:fld id="{CCD708A9-029A-4873-8902-A470072A7B49}" type="slidenum">
              <a:rPr lang="en-US" smtClean="0"/>
              <a:t>96</a:t>
            </a:fld>
            <a:endParaRPr lang="en-US"/>
          </a:p>
        </p:txBody>
      </p:sp>
    </p:spTree>
    <p:extLst>
      <p:ext uri="{BB962C8B-B14F-4D97-AF65-F5344CB8AC3E}">
        <p14:creationId xmlns:p14="http://schemas.microsoft.com/office/powerpoint/2010/main" val="372790527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RREM Daily Dashboard</a:t>
            </a:r>
            <a:endParaRPr lang="en-US" sz="3200" dirty="0"/>
          </a:p>
        </p:txBody>
      </p:sp>
      <p:sp>
        <p:nvSpPr>
          <p:cNvPr id="3" name="Content Placeholder 2"/>
          <p:cNvSpPr>
            <a:spLocks noGrp="1"/>
          </p:cNvSpPr>
          <p:nvPr>
            <p:ph idx="1"/>
          </p:nvPr>
        </p:nvSpPr>
        <p:spPr>
          <a:xfrm>
            <a:off x="457200" y="1219200"/>
            <a:ext cx="8229600" cy="4525963"/>
          </a:xfrm>
        </p:spPr>
        <p:txBody>
          <a:bodyPr>
            <a:normAutofit/>
          </a:bodyPr>
          <a:lstStyle/>
          <a:p>
            <a:r>
              <a:rPr lang="en-US" sz="2000" dirty="0" smtClean="0"/>
              <a:t>The RREM Daily Dashboard provides overview on the application processing by phases at a granular level. </a:t>
            </a:r>
          </a:p>
          <a:p>
            <a:endParaRPr lang="en-US" sz="2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66" y="2133600"/>
            <a:ext cx="8932268" cy="4406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lstStyle/>
          <a:p>
            <a:fld id="{CCD708A9-029A-4873-8902-A470072A7B49}" type="slidenum">
              <a:rPr lang="en-US" smtClean="0"/>
              <a:t>97</a:t>
            </a:fld>
            <a:endParaRPr lang="en-US"/>
          </a:p>
        </p:txBody>
      </p:sp>
    </p:spTree>
    <p:extLst>
      <p:ext uri="{BB962C8B-B14F-4D97-AF65-F5344CB8AC3E}">
        <p14:creationId xmlns:p14="http://schemas.microsoft.com/office/powerpoint/2010/main" val="174413278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200" dirty="0" smtClean="0"/>
              <a:t>Other RREM Reports </a:t>
            </a:r>
            <a:endParaRPr lang="en-US" sz="3200" dirty="0"/>
          </a:p>
        </p:txBody>
      </p:sp>
      <p:sp>
        <p:nvSpPr>
          <p:cNvPr id="3" name="Content Placeholder 2"/>
          <p:cNvSpPr>
            <a:spLocks noGrp="1"/>
          </p:cNvSpPr>
          <p:nvPr>
            <p:ph idx="1"/>
          </p:nvPr>
        </p:nvSpPr>
        <p:spPr>
          <a:xfrm>
            <a:off x="457200" y="1143000"/>
            <a:ext cx="8229600" cy="4983163"/>
          </a:xfrm>
        </p:spPr>
        <p:txBody>
          <a:bodyPr>
            <a:normAutofit fontScale="70000" lnSpcReduction="20000"/>
          </a:bodyPr>
          <a:lstStyle/>
          <a:p>
            <a:r>
              <a:rPr lang="en-US" dirty="0" smtClean="0"/>
              <a:t>Aging Reports </a:t>
            </a:r>
          </a:p>
          <a:p>
            <a:pPr marL="606425" lvl="1" indent="-342900"/>
            <a:r>
              <a:rPr lang="en-US" dirty="0" smtClean="0"/>
              <a:t>RREM Accounts Receivable aging report </a:t>
            </a:r>
          </a:p>
          <a:p>
            <a:pPr marL="606425" lvl="1" indent="-342900"/>
            <a:r>
              <a:rPr lang="en-US" dirty="0" smtClean="0"/>
              <a:t>RREM Compliance and Monitoring Report </a:t>
            </a:r>
          </a:p>
          <a:p>
            <a:pPr marL="606425" lvl="1" indent="-342900"/>
            <a:r>
              <a:rPr lang="en-US" dirty="0" smtClean="0"/>
              <a:t>RREM Deficiency Report </a:t>
            </a:r>
          </a:p>
          <a:p>
            <a:pPr marL="606425" lvl="1" indent="-342900"/>
            <a:r>
              <a:rPr lang="en-US" dirty="0" smtClean="0"/>
              <a:t>RREM Funds Request Aging Report </a:t>
            </a:r>
          </a:p>
          <a:p>
            <a:r>
              <a:rPr lang="en-US" dirty="0" smtClean="0"/>
              <a:t>Contractor Reports </a:t>
            </a:r>
          </a:p>
          <a:p>
            <a:pPr marL="606425" lvl="1" indent="-342900"/>
            <a:r>
              <a:rPr lang="en-US" dirty="0" smtClean="0"/>
              <a:t>RREM CBI Funds Request Report </a:t>
            </a:r>
          </a:p>
          <a:p>
            <a:pPr marL="606425" lvl="1" indent="-342900"/>
            <a:r>
              <a:rPr lang="en-US" dirty="0" smtClean="0"/>
              <a:t>RREM </a:t>
            </a:r>
            <a:r>
              <a:rPr lang="en-US" dirty="0" err="1" smtClean="0"/>
              <a:t>Gilbane</a:t>
            </a:r>
            <a:r>
              <a:rPr lang="en-US" dirty="0" smtClean="0"/>
              <a:t> Funds Request Report </a:t>
            </a:r>
          </a:p>
          <a:p>
            <a:pPr marL="606425" lvl="1" indent="-342900"/>
            <a:r>
              <a:rPr lang="en-US" dirty="0" smtClean="0"/>
              <a:t>RREM </a:t>
            </a:r>
            <a:r>
              <a:rPr lang="en-US" dirty="0" err="1" smtClean="0"/>
              <a:t>Gilbane</a:t>
            </a:r>
            <a:r>
              <a:rPr lang="en-US" dirty="0" smtClean="0"/>
              <a:t> Constituent Services </a:t>
            </a:r>
          </a:p>
          <a:p>
            <a:r>
              <a:rPr lang="en-US" dirty="0" smtClean="0"/>
              <a:t>Other Reports </a:t>
            </a:r>
          </a:p>
          <a:p>
            <a:pPr marL="606425" lvl="1" indent="-342900"/>
            <a:r>
              <a:rPr lang="en-US" dirty="0" smtClean="0"/>
              <a:t>RREM Average Grant Size by Phases </a:t>
            </a:r>
          </a:p>
          <a:p>
            <a:pPr marL="606425" lvl="1" indent="-342900"/>
            <a:r>
              <a:rPr lang="en-US" dirty="0" smtClean="0"/>
              <a:t>RREM Funding status Report </a:t>
            </a:r>
          </a:p>
          <a:p>
            <a:pPr marL="606425" lvl="1" indent="-342900"/>
            <a:r>
              <a:rPr lang="en-US" dirty="0" smtClean="0"/>
              <a:t>RREM Homeowner Private Funds Report </a:t>
            </a:r>
          </a:p>
          <a:p>
            <a:pPr marL="606425" lvl="1" indent="-342900"/>
            <a:r>
              <a:rPr lang="en-US" dirty="0" smtClean="0"/>
              <a:t>RREM Construction Extension Report </a:t>
            </a:r>
          </a:p>
          <a:p>
            <a:pPr marL="606425" lvl="1" indent="-342900"/>
            <a:r>
              <a:rPr lang="en-US" dirty="0" smtClean="0"/>
              <a:t>RREM Project Closeout Report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98</a:t>
            </a:fld>
            <a:endParaRPr lang="en-US"/>
          </a:p>
        </p:txBody>
      </p:sp>
    </p:spTree>
    <p:extLst>
      <p:ext uri="{BB962C8B-B14F-4D97-AF65-F5344CB8AC3E}">
        <p14:creationId xmlns:p14="http://schemas.microsoft.com/office/powerpoint/2010/main" val="762423910"/>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GORR</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99</a:t>
            </a:fld>
            <a:endParaRPr lang="en-US"/>
          </a:p>
        </p:txBody>
      </p:sp>
    </p:spTree>
    <p:extLst>
      <p:ext uri="{BB962C8B-B14F-4D97-AF65-F5344CB8AC3E}">
        <p14:creationId xmlns:p14="http://schemas.microsoft.com/office/powerpoint/2010/main" val="2103654889"/>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GORR Report</a:t>
            </a:r>
            <a:endParaRPr lang="en-US" sz="3200" dirty="0"/>
          </a:p>
        </p:txBody>
      </p:sp>
      <p:sp>
        <p:nvSpPr>
          <p:cNvPr id="3" name="Content Placeholder 2"/>
          <p:cNvSpPr>
            <a:spLocks noGrp="1"/>
          </p:cNvSpPr>
          <p:nvPr>
            <p:ph idx="1"/>
          </p:nvPr>
        </p:nvSpPr>
        <p:spPr>
          <a:xfrm>
            <a:off x="457200" y="1295400"/>
            <a:ext cx="8229600" cy="4525963"/>
          </a:xfrm>
        </p:spPr>
        <p:txBody>
          <a:bodyPr>
            <a:normAutofit fontScale="62500" lnSpcReduction="20000"/>
          </a:bodyPr>
          <a:lstStyle/>
          <a:p>
            <a:r>
              <a:rPr lang="en-US" dirty="0" smtClean="0"/>
              <a:t>The GORR report is a monthly report that provides transparency of the dollars obligated and disbursed across all Sandy Recovery programs</a:t>
            </a:r>
          </a:p>
          <a:p>
            <a:endParaRPr lang="en-US" dirty="0" smtClean="0"/>
          </a:p>
          <a:p>
            <a:r>
              <a:rPr lang="en-US" dirty="0" smtClean="0"/>
              <a:t>Data will be pulled from SIROMS Grant Management and SIROMS Funds Request/Return Funds for the programs which are currently managed and tracked within SGM</a:t>
            </a:r>
          </a:p>
          <a:p>
            <a:endParaRPr lang="en-US" dirty="0" smtClean="0"/>
          </a:p>
          <a:p>
            <a:r>
              <a:rPr lang="en-US" dirty="0" smtClean="0"/>
              <a:t>The Housing and Mortgage Finance Agency (HMFA), Economic Development Authority (EDA), and New Jersey Redevelopment Authority (NJRA) provide data for their respective programs to meet the transparency reporting requirements from the GORR</a:t>
            </a:r>
          </a:p>
          <a:p>
            <a:endParaRPr lang="en-US" dirty="0" smtClean="0"/>
          </a:p>
          <a:p>
            <a:r>
              <a:rPr lang="en-US" dirty="0" smtClean="0"/>
              <a:t>The GORR report is transmitted to OIT to update the NJ Comptroller and is also utilized the update the New Jersey Rebuild and </a:t>
            </a:r>
            <a:r>
              <a:rPr lang="en-US" dirty="0" err="1" smtClean="0"/>
              <a:t>ReNewJersey</a:t>
            </a:r>
            <a:r>
              <a:rPr lang="en-US" dirty="0" smtClean="0"/>
              <a:t> Stronger web portals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100</a:t>
            </a:fld>
            <a:endParaRPr lang="en-US"/>
          </a:p>
        </p:txBody>
      </p:sp>
    </p:spTree>
    <p:extLst>
      <p:ext uri="{BB962C8B-B14F-4D97-AF65-F5344CB8AC3E}">
        <p14:creationId xmlns:p14="http://schemas.microsoft.com/office/powerpoint/2010/main" val="275613336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GORR Report</a:t>
            </a:r>
            <a:endParaRPr lang="en-US" sz="3200" dirty="0"/>
          </a:p>
        </p:txBody>
      </p:sp>
      <p:sp>
        <p:nvSpPr>
          <p:cNvPr id="3" name="Content Placeholder 2"/>
          <p:cNvSpPr>
            <a:spLocks noGrp="1"/>
          </p:cNvSpPr>
          <p:nvPr>
            <p:ph idx="1"/>
          </p:nvPr>
        </p:nvSpPr>
        <p:spPr>
          <a:xfrm>
            <a:off x="473075" y="1265237"/>
            <a:ext cx="8229600" cy="4525963"/>
          </a:xfrm>
        </p:spPr>
        <p:txBody>
          <a:bodyPr/>
          <a:lstStyle/>
          <a:p>
            <a:r>
              <a:rPr lang="en-US" sz="2400" dirty="0" smtClean="0"/>
              <a:t>Summary level output</a:t>
            </a:r>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75" y="2057400"/>
            <a:ext cx="9112250" cy="3733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p:txBody>
          <a:bodyPr/>
          <a:lstStyle/>
          <a:p>
            <a:fld id="{CCD708A9-029A-4873-8902-A470072A7B49}" type="slidenum">
              <a:rPr lang="en-US" smtClean="0"/>
              <a:t>101</a:t>
            </a:fld>
            <a:endParaRPr lang="en-US"/>
          </a:p>
        </p:txBody>
      </p:sp>
    </p:spTree>
    <p:extLst>
      <p:ext uri="{BB962C8B-B14F-4D97-AF65-F5344CB8AC3E}">
        <p14:creationId xmlns:p14="http://schemas.microsoft.com/office/powerpoint/2010/main" val="163813993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Grant management / SGM</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102</a:t>
            </a:fld>
            <a:endParaRPr lang="en-US"/>
          </a:p>
        </p:txBody>
      </p:sp>
    </p:spTree>
    <p:extLst>
      <p:ext uri="{BB962C8B-B14F-4D97-AF65-F5344CB8AC3E}">
        <p14:creationId xmlns:p14="http://schemas.microsoft.com/office/powerpoint/2010/main" val="348368949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SIROMS Grant Management (SGM) Module?</a:t>
            </a:r>
            <a:endParaRPr lang="en-US" sz="3200" dirty="0"/>
          </a:p>
        </p:txBody>
      </p:sp>
      <p:sp>
        <p:nvSpPr>
          <p:cNvPr id="3" name="Content Placeholder 2"/>
          <p:cNvSpPr>
            <a:spLocks noGrp="1"/>
          </p:cNvSpPr>
          <p:nvPr>
            <p:ph idx="1"/>
          </p:nvPr>
        </p:nvSpPr>
        <p:spPr/>
        <p:txBody>
          <a:bodyPr>
            <a:normAutofit/>
          </a:bodyPr>
          <a:lstStyle/>
          <a:p>
            <a:r>
              <a:rPr lang="en-US" sz="2000" dirty="0" smtClean="0"/>
              <a:t>SGM is a comprehensive management system designed to provide custom grant/program workflow functionality specifically targeting disaster recovery programs.</a:t>
            </a:r>
          </a:p>
          <a:p>
            <a:endParaRPr lang="en-US" sz="2000" dirty="0"/>
          </a:p>
          <a:p>
            <a:r>
              <a:rPr lang="en-US" sz="2000" dirty="0" smtClean="0"/>
              <a:t>SGM Provides full end-to-end program workflow tracking and management functionality including:</a:t>
            </a:r>
          </a:p>
          <a:p>
            <a:pPr lvl="1">
              <a:buFont typeface="Wingdings" panose="05000000000000000000" pitchFamily="2" charset="2"/>
              <a:buChar char="Ø"/>
            </a:pPr>
            <a:r>
              <a:rPr lang="en-US" sz="1900" dirty="0" smtClean="0"/>
              <a:t>Application Intake</a:t>
            </a:r>
          </a:p>
          <a:p>
            <a:pPr lvl="1">
              <a:buFont typeface="Wingdings" panose="05000000000000000000" pitchFamily="2" charset="2"/>
              <a:buChar char="Ø"/>
            </a:pPr>
            <a:r>
              <a:rPr lang="en-US" sz="1900" dirty="0" smtClean="0"/>
              <a:t>Eligibility</a:t>
            </a:r>
          </a:p>
          <a:p>
            <a:pPr lvl="1">
              <a:buFont typeface="Wingdings" panose="05000000000000000000" pitchFamily="2" charset="2"/>
              <a:buChar char="Ø"/>
            </a:pPr>
            <a:r>
              <a:rPr lang="en-US" sz="1900" dirty="0" smtClean="0"/>
              <a:t>Duplication of Benefits Analysis</a:t>
            </a:r>
          </a:p>
          <a:p>
            <a:pPr lvl="1">
              <a:buFont typeface="Wingdings" panose="05000000000000000000" pitchFamily="2" charset="2"/>
              <a:buChar char="Ø"/>
            </a:pPr>
            <a:r>
              <a:rPr lang="en-US" sz="1900" dirty="0" smtClean="0"/>
              <a:t>Award Calculation</a:t>
            </a:r>
          </a:p>
          <a:p>
            <a:pPr lvl="1">
              <a:buFont typeface="Wingdings" panose="05000000000000000000" pitchFamily="2" charset="2"/>
              <a:buChar char="Ø"/>
            </a:pPr>
            <a:r>
              <a:rPr lang="en-US" sz="1900" dirty="0" smtClean="0"/>
              <a:t>Award Agreement</a:t>
            </a:r>
          </a:p>
          <a:p>
            <a:pPr lvl="1">
              <a:buFont typeface="Wingdings" panose="05000000000000000000" pitchFamily="2" charset="2"/>
              <a:buChar char="Ø"/>
            </a:pPr>
            <a:r>
              <a:rPr lang="en-US" sz="1900" dirty="0" smtClean="0"/>
              <a:t>Disbursements</a:t>
            </a:r>
          </a:p>
          <a:p>
            <a:endParaRPr lang="en-US" sz="2000" dirty="0"/>
          </a:p>
        </p:txBody>
      </p:sp>
      <p:sp>
        <p:nvSpPr>
          <p:cNvPr id="4" name="Slide Number Placeholder 3"/>
          <p:cNvSpPr>
            <a:spLocks noGrp="1"/>
          </p:cNvSpPr>
          <p:nvPr>
            <p:ph type="sldNum" sz="quarter" idx="12"/>
          </p:nvPr>
        </p:nvSpPr>
        <p:spPr/>
        <p:txBody>
          <a:bodyPr/>
          <a:lstStyle/>
          <a:p>
            <a:fld id="{CCD708A9-029A-4873-8902-A470072A7B49}" type="slidenum">
              <a:rPr lang="en-US" smtClean="0"/>
              <a:t>103</a:t>
            </a:fld>
            <a:endParaRPr lang="en-US"/>
          </a:p>
        </p:txBody>
      </p:sp>
    </p:spTree>
    <p:extLst>
      <p:ext uri="{BB962C8B-B14F-4D97-AF65-F5344CB8AC3E}">
        <p14:creationId xmlns:p14="http://schemas.microsoft.com/office/powerpoint/2010/main" val="4055111844"/>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639762"/>
          </a:xfrm>
        </p:spPr>
        <p:txBody>
          <a:bodyPr>
            <a:normAutofit/>
          </a:bodyPr>
          <a:lstStyle/>
          <a:p>
            <a:r>
              <a:rPr lang="en-US" sz="3200" dirty="0" smtClean="0"/>
              <a:t>Grant Management /  SGM</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0941434"/>
              </p:ext>
            </p:extLst>
          </p:nvPr>
        </p:nvGraphicFramePr>
        <p:xfrm>
          <a:off x="76201" y="685810"/>
          <a:ext cx="8991600" cy="6096003"/>
        </p:xfrm>
        <a:graphic>
          <a:graphicData uri="http://schemas.openxmlformats.org/drawingml/2006/table">
            <a:tbl>
              <a:tblPr firstRow="1" firstCol="1" bandRow="1">
                <a:tableStyleId>{5C22544A-7EE6-4342-B048-85BDC9FD1C3A}</a:tableStyleId>
              </a:tblPr>
              <a:tblGrid>
                <a:gridCol w="1814590"/>
                <a:gridCol w="3751193"/>
                <a:gridCol w="641365"/>
                <a:gridCol w="1204509"/>
                <a:gridCol w="1579943"/>
              </a:tblGrid>
              <a:tr h="210207">
                <a:tc>
                  <a:txBody>
                    <a:bodyPr/>
                    <a:lstStyle/>
                    <a:p>
                      <a:pPr marL="0" marR="0">
                        <a:spcBef>
                          <a:spcPts val="0"/>
                        </a:spcBef>
                        <a:spcAft>
                          <a:spcPts val="0"/>
                        </a:spcAft>
                      </a:pPr>
                      <a:r>
                        <a:rPr lang="en-US" sz="1000" dirty="0">
                          <a:effectLst/>
                        </a:rPr>
                        <a:t>Program Type</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SIROMS Grant Management- Q1 2017 Forecast</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Agency</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Total Records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Active Records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Budget Tracking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Program Income Receipting</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15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5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Easement Acquisition</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Flood Hazard Risk Reduction Program - Acquisition</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DEP</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3,613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3,613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Financial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CIM - Contracts</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5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5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Financial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CIM - Invoices</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2,036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152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Financial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CIM - Purchase Orders</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1,614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152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Financial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Finance Management</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209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Financial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Funds Requests</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35,647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1,184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Financial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Return Funds</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1,401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73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Housing Construction</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LMI Homeowners Rebuilding Program</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1,007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312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Housing Construction</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RREM</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16,605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7,690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Housing Construction</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Unsafe Structure Demolition</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891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129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Housing Residency</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Housing Resettlement Program</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23,994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18,547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Municipal</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Essential Public Services</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33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33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Municipal</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Local Planning Services</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33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33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Municipal</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Zoning Program</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33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21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Municipal</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Flood Hazard Risk Reduction Program - Infrastructure</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DEP</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69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14 </a:t>
                      </a:r>
                      <a:endParaRPr lang="en-US" sz="105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Policy Retention</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Policy Library</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267 </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267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Rental Construction</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Small Rental Properties (LRRP)</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2,585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514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FFATA Federal 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150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150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Forecast 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304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38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QPR 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3,258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528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Section 3 Federal 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452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66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Technical Assistance and Monitoring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133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133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VCA - LEP 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2,592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357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WMBE Federal Reporting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Multiple</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300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53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Resident Support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Constituent Services</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148,104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540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a:effectLst/>
                        </a:rPr>
                        <a:t>Resident Support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Housing Counseling</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3,242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134 </a:t>
                      </a:r>
                      <a:endParaRPr lang="en-US" sz="1050" dirty="0">
                        <a:effectLst/>
                        <a:latin typeface="Times New Roman"/>
                        <a:ea typeface="Calibri"/>
                      </a:endParaRPr>
                    </a:p>
                  </a:txBody>
                  <a:tcPr marL="31923" marR="31923" marT="0" marB="0" anchor="b"/>
                </a:tc>
              </a:tr>
              <a:tr h="210207">
                <a:tc>
                  <a:txBody>
                    <a:bodyPr/>
                    <a:lstStyle/>
                    <a:p>
                      <a:pPr marL="0" marR="0">
                        <a:spcBef>
                          <a:spcPts val="0"/>
                        </a:spcBef>
                        <a:spcAft>
                          <a:spcPts val="0"/>
                        </a:spcAft>
                      </a:pPr>
                      <a:r>
                        <a:rPr lang="en-US" sz="1000" dirty="0">
                          <a:effectLst/>
                        </a:rPr>
                        <a:t>SIROMS Change Mgmt.</a:t>
                      </a:r>
                      <a:endParaRPr lang="en-US" sz="1050" dirty="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SIROMS Change Management</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DCA</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a:effectLst/>
                        </a:rPr>
                        <a:t>                      876 </a:t>
                      </a:r>
                      <a:endParaRPr lang="en-US" sz="1050">
                        <a:effectLst/>
                        <a:latin typeface="Times New Roman"/>
                        <a:ea typeface="Calibri"/>
                      </a:endParaRPr>
                    </a:p>
                  </a:txBody>
                  <a:tcPr marL="31923" marR="31923" marT="0" marB="0" anchor="b"/>
                </a:tc>
                <a:tc>
                  <a:txBody>
                    <a:bodyPr/>
                    <a:lstStyle/>
                    <a:p>
                      <a:pPr marL="0" marR="0">
                        <a:spcBef>
                          <a:spcPts val="0"/>
                        </a:spcBef>
                        <a:spcAft>
                          <a:spcPts val="0"/>
                        </a:spcAft>
                      </a:pPr>
                      <a:r>
                        <a:rPr lang="en-US" sz="1000" dirty="0">
                          <a:effectLst/>
                        </a:rPr>
                        <a:t>                                   73 </a:t>
                      </a:r>
                      <a:endParaRPr lang="en-US" sz="1050" dirty="0">
                        <a:effectLst/>
                        <a:latin typeface="Times New Roman"/>
                        <a:ea typeface="Calibri"/>
                      </a:endParaRPr>
                    </a:p>
                  </a:txBody>
                  <a:tcPr marL="31923" marR="31923" marT="0" marB="0" anchor="b"/>
                </a:tc>
              </a:tr>
            </a:tbl>
          </a:graphicData>
        </a:graphic>
      </p:graphicFrame>
      <p:sp>
        <p:nvSpPr>
          <p:cNvPr id="5" name="Slide Number Placeholder 4"/>
          <p:cNvSpPr>
            <a:spLocks noGrp="1"/>
          </p:cNvSpPr>
          <p:nvPr>
            <p:ph type="sldNum" sz="quarter" idx="12"/>
          </p:nvPr>
        </p:nvSpPr>
        <p:spPr/>
        <p:txBody>
          <a:bodyPr/>
          <a:lstStyle/>
          <a:p>
            <a:fld id="{CCD708A9-029A-4873-8902-A470072A7B49}" type="slidenum">
              <a:rPr lang="en-US" smtClean="0"/>
              <a:t>104</a:t>
            </a:fld>
            <a:endParaRPr lang="en-US"/>
          </a:p>
        </p:txBody>
      </p:sp>
    </p:spTree>
    <p:extLst>
      <p:ext uri="{BB962C8B-B14F-4D97-AF65-F5344CB8AC3E}">
        <p14:creationId xmlns:p14="http://schemas.microsoft.com/office/powerpoint/2010/main" val="305027894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Housing</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105</a:t>
            </a:fld>
            <a:endParaRPr lang="en-US"/>
          </a:p>
        </p:txBody>
      </p:sp>
    </p:spTree>
    <p:extLst>
      <p:ext uri="{BB962C8B-B14F-4D97-AF65-F5344CB8AC3E}">
        <p14:creationId xmlns:p14="http://schemas.microsoft.com/office/powerpoint/2010/main" val="1493764988"/>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RREM?</a:t>
            </a:r>
            <a:endParaRPr lang="en-US" sz="3200" dirty="0"/>
          </a:p>
        </p:txBody>
      </p:sp>
      <p:sp>
        <p:nvSpPr>
          <p:cNvPr id="3" name="Content Placeholder 2"/>
          <p:cNvSpPr>
            <a:spLocks noGrp="1"/>
          </p:cNvSpPr>
          <p:nvPr>
            <p:ph idx="1"/>
          </p:nvPr>
        </p:nvSpPr>
        <p:spPr>
          <a:xfrm>
            <a:off x="457200" y="1219200"/>
            <a:ext cx="8229600" cy="4906963"/>
          </a:xfrm>
        </p:spPr>
        <p:txBody>
          <a:bodyPr>
            <a:normAutofit/>
          </a:bodyPr>
          <a:lstStyle/>
          <a:p>
            <a:r>
              <a:rPr lang="en-US" sz="2000" dirty="0" smtClean="0"/>
              <a:t>The RREM Program provides grant awards to the primary residences of homeowners for activities necessary to restore their storm-damaged homes, including reconstruction, rehabilitation, elevation and/or other mitigation activities.</a:t>
            </a:r>
          </a:p>
          <a:p>
            <a:endParaRPr lang="en-US" sz="2200" dirty="0" smtClean="0"/>
          </a:p>
          <a:p>
            <a:r>
              <a:rPr lang="en-US" sz="2000" dirty="0" smtClean="0"/>
              <a:t>A SGM RREM module is designed to provide a custom workflow to process applications in the RREM Program. </a:t>
            </a:r>
          </a:p>
          <a:p>
            <a:endParaRPr lang="en-US" sz="2200" dirty="0" smtClean="0"/>
          </a:p>
          <a:p>
            <a:r>
              <a:rPr lang="en-US" sz="2000" dirty="0" smtClean="0"/>
              <a:t>SGM RREM Module consists of </a:t>
            </a:r>
          </a:p>
          <a:p>
            <a:pPr marL="606425" lvl="1" indent="-342900">
              <a:buFont typeface="Wingdings" panose="05000000000000000000" pitchFamily="2" charset="2"/>
              <a:buChar char="Ø"/>
            </a:pPr>
            <a:r>
              <a:rPr lang="en-US" sz="1900" dirty="0" smtClean="0"/>
              <a:t>Application, Grant Details, Award Calculation, Payments, Recoupment along with other supporting features. </a:t>
            </a:r>
          </a:p>
          <a:p>
            <a:pPr marL="606425" lvl="1" indent="-342900">
              <a:buFont typeface="Wingdings" panose="05000000000000000000" pitchFamily="2" charset="2"/>
              <a:buChar char="Ø"/>
            </a:pPr>
            <a:r>
              <a:rPr lang="en-US" sz="1900" dirty="0" smtClean="0"/>
              <a:t>Interfaces that allow transmission of data and documents between RREM Contractors, DEP and DCA.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106</a:t>
            </a:fld>
            <a:endParaRPr lang="en-US"/>
          </a:p>
        </p:txBody>
      </p:sp>
    </p:spTree>
    <p:extLst>
      <p:ext uri="{BB962C8B-B14F-4D97-AF65-F5344CB8AC3E}">
        <p14:creationId xmlns:p14="http://schemas.microsoft.com/office/powerpoint/2010/main" val="3561226607"/>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92162"/>
          </a:xfrm>
        </p:spPr>
        <p:txBody>
          <a:bodyPr>
            <a:normAutofit/>
          </a:bodyPr>
          <a:lstStyle/>
          <a:p>
            <a:r>
              <a:rPr lang="en-US" sz="3200" dirty="0" smtClean="0"/>
              <a:t>RREM BPM Process Map</a:t>
            </a:r>
            <a:endParaRPr lang="en-US" sz="3200" dirty="0"/>
          </a:p>
        </p:txBody>
      </p:sp>
      <p:pic>
        <p:nvPicPr>
          <p:cNvPr id="4" name="Picture 2" descr="C:\RREM\RREM Maps\SIROMS_RREM_062916.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067844" y="685800"/>
            <a:ext cx="5780756" cy="6103539"/>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CCD708A9-029A-4873-8902-A470072A7B49}" type="slidenum">
              <a:rPr lang="en-US" smtClean="0"/>
              <a:t>107</a:t>
            </a:fld>
            <a:endParaRPr lang="en-US"/>
          </a:p>
        </p:txBody>
      </p:sp>
    </p:spTree>
    <p:extLst>
      <p:ext uri="{BB962C8B-B14F-4D97-AF65-F5344CB8AC3E}">
        <p14:creationId xmlns:p14="http://schemas.microsoft.com/office/powerpoint/2010/main" val="1117157618"/>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ctr"/>
            <a:r>
              <a:rPr lang="en-US" sz="3200" dirty="0" smtClean="0"/>
              <a:t>Workflow Status Tab</a:t>
            </a:r>
            <a:endParaRPr lang="en-US" sz="3200" dirty="0"/>
          </a:p>
        </p:txBody>
      </p:sp>
      <p:sp>
        <p:nvSpPr>
          <p:cNvPr id="3" name="Content Placeholder 2"/>
          <p:cNvSpPr>
            <a:spLocks noGrp="1"/>
          </p:cNvSpPr>
          <p:nvPr>
            <p:ph sz="quarter" idx="4294967295"/>
          </p:nvPr>
        </p:nvSpPr>
        <p:spPr>
          <a:xfrm>
            <a:off x="449263" y="990600"/>
            <a:ext cx="8250237" cy="5162550"/>
          </a:xfrm>
          <a:prstGeom prst="rect">
            <a:avLst/>
          </a:prstGeom>
        </p:spPr>
        <p:txBody>
          <a:bodyPr/>
          <a:lstStyle/>
          <a:p>
            <a:r>
              <a:rPr lang="en-US" sz="2000" dirty="0" smtClean="0"/>
              <a:t>The Workflow Status tab shows a high-level overview of the applicant’s progression through the RREM program.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108</a:t>
            </a:fld>
            <a:endParaRPr lang="en-US" dirty="0"/>
          </a:p>
        </p:txBody>
      </p:sp>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53" t="7589" r="1974"/>
          <a:stretch/>
        </p:blipFill>
        <p:spPr bwMode="auto">
          <a:xfrm>
            <a:off x="1062038" y="1676400"/>
            <a:ext cx="7019925" cy="4755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016479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ctr"/>
            <a:r>
              <a:rPr lang="en-US" sz="3200" dirty="0" smtClean="0"/>
              <a:t>Requirements Review Tab</a:t>
            </a:r>
            <a:endParaRPr lang="en-US" sz="3200" dirty="0"/>
          </a:p>
        </p:txBody>
      </p:sp>
      <p:sp>
        <p:nvSpPr>
          <p:cNvPr id="3" name="Content Placeholder 2"/>
          <p:cNvSpPr>
            <a:spLocks noGrp="1"/>
          </p:cNvSpPr>
          <p:nvPr>
            <p:ph sz="quarter" idx="4294967295"/>
          </p:nvPr>
        </p:nvSpPr>
        <p:spPr>
          <a:xfrm>
            <a:off x="449263" y="990600"/>
            <a:ext cx="8250237" cy="5162550"/>
          </a:xfrm>
          <a:prstGeom prst="rect">
            <a:avLst/>
          </a:prstGeom>
        </p:spPr>
        <p:txBody>
          <a:bodyPr/>
          <a:lstStyle/>
          <a:p>
            <a:r>
              <a:rPr lang="en-US" sz="2000" dirty="0" smtClean="0"/>
              <a:t>The Requirements Review tab displays the current requirements applicable to self-certify completion of a specific stage.</a:t>
            </a:r>
          </a:p>
          <a:p>
            <a:r>
              <a:rPr lang="en-US" sz="2000" dirty="0" smtClean="0"/>
              <a:t>Any applicable, uploaded, documents will also be displayed.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109</a:t>
            </a:fld>
            <a:endParaRPr lang="en-US" dirty="0"/>
          </a:p>
        </p:txBody>
      </p:sp>
      <p:pic>
        <p:nvPicPr>
          <p:cNvPr id="2048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7334"/>
          <a:stretch/>
        </p:blipFill>
        <p:spPr bwMode="auto">
          <a:xfrm>
            <a:off x="1438275" y="2117678"/>
            <a:ext cx="6267450" cy="43593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2254576"/>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ctr"/>
            <a:r>
              <a:rPr lang="en-US" sz="3200" dirty="0" smtClean="0"/>
              <a:t>Application Tab</a:t>
            </a:r>
            <a:endParaRPr lang="en-US" sz="3200" dirty="0"/>
          </a:p>
        </p:txBody>
      </p:sp>
      <p:sp>
        <p:nvSpPr>
          <p:cNvPr id="3" name="Content Placeholder 2"/>
          <p:cNvSpPr>
            <a:spLocks noGrp="1"/>
          </p:cNvSpPr>
          <p:nvPr>
            <p:ph sz="quarter" idx="4294967295"/>
          </p:nvPr>
        </p:nvSpPr>
        <p:spPr>
          <a:xfrm>
            <a:off x="449263" y="990600"/>
            <a:ext cx="8250237" cy="5162550"/>
          </a:xfrm>
          <a:prstGeom prst="rect">
            <a:avLst/>
          </a:prstGeom>
        </p:spPr>
        <p:txBody>
          <a:bodyPr/>
          <a:lstStyle/>
          <a:p>
            <a:pPr marL="342900" indent="-342900">
              <a:buFont typeface="Wingdings" panose="05000000000000000000" pitchFamily="2" charset="2"/>
              <a:buChar char="§"/>
            </a:pPr>
            <a:r>
              <a:rPr lang="en-US" sz="2000" dirty="0" smtClean="0"/>
              <a:t>The Application tab is a exact display of the applicant’s application into the RREM program.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110</a:t>
            </a:fld>
            <a:endParaRPr lang="en-US" dirty="0"/>
          </a:p>
        </p:txBody>
      </p:sp>
      <p:pic>
        <p:nvPicPr>
          <p:cNvPr id="2150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4" t="8491" r="1850"/>
          <a:stretch/>
        </p:blipFill>
        <p:spPr bwMode="auto">
          <a:xfrm>
            <a:off x="938450" y="1677598"/>
            <a:ext cx="7267101" cy="4799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4520153"/>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68362"/>
          </a:xfrm>
        </p:spPr>
        <p:txBody>
          <a:bodyPr>
            <a:normAutofit/>
          </a:bodyPr>
          <a:lstStyle/>
          <a:p>
            <a:pPr algn="ctr"/>
            <a:r>
              <a:rPr lang="en-US" sz="3200" dirty="0" smtClean="0"/>
              <a:t>Grant Details Tab</a:t>
            </a:r>
            <a:endParaRPr lang="en-US" sz="3200" dirty="0"/>
          </a:p>
        </p:txBody>
      </p:sp>
      <p:sp>
        <p:nvSpPr>
          <p:cNvPr id="3" name="Content Placeholder 2"/>
          <p:cNvSpPr>
            <a:spLocks noGrp="1"/>
          </p:cNvSpPr>
          <p:nvPr>
            <p:ph sz="quarter" idx="4294967295"/>
          </p:nvPr>
        </p:nvSpPr>
        <p:spPr>
          <a:xfrm>
            <a:off x="446881" y="762000"/>
            <a:ext cx="8250237" cy="5162550"/>
          </a:xfrm>
          <a:prstGeom prst="rect">
            <a:avLst/>
          </a:prstGeom>
        </p:spPr>
        <p:txBody>
          <a:bodyPr/>
          <a:lstStyle/>
          <a:p>
            <a:r>
              <a:rPr lang="en-US" sz="2000" dirty="0" smtClean="0"/>
              <a:t>The Grant Details tab captures applicable information specific to the applicant’s initial site inspection, environmental review, construction, </a:t>
            </a:r>
            <a:r>
              <a:rPr lang="en-US" sz="2000" dirty="0" err="1" smtClean="0"/>
              <a:t>etc</a:t>
            </a:r>
            <a:r>
              <a:rPr lang="en-US" sz="2000" dirty="0"/>
              <a:t> </a:t>
            </a:r>
            <a:r>
              <a:rPr lang="en-US" sz="2000" dirty="0" smtClean="0"/>
              <a:t>under different sections.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111</a:t>
            </a:fld>
            <a:endParaRPr lang="en-US" dirty="0"/>
          </a:p>
        </p:txBody>
      </p:sp>
      <p:pic>
        <p:nvPicPr>
          <p:cNvPr id="2048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58" t="8517" r="2885" b="4807"/>
          <a:stretch/>
        </p:blipFill>
        <p:spPr bwMode="auto">
          <a:xfrm>
            <a:off x="828676" y="1752600"/>
            <a:ext cx="7486649" cy="4728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1513961"/>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43000"/>
          </a:xfrm>
        </p:spPr>
        <p:txBody>
          <a:bodyPr>
            <a:noAutofit/>
          </a:bodyPr>
          <a:lstStyle/>
          <a:p>
            <a:r>
              <a:rPr lang="en-US" sz="3200" dirty="0" smtClean="0"/>
              <a:t>Grant Details Tab: Step 2 Meeting and Initial Site Inspection sections</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112</a:t>
            </a:fld>
            <a:endParaRPr lang="en-US"/>
          </a:p>
        </p:txBody>
      </p:sp>
      <p:pic>
        <p:nvPicPr>
          <p:cNvPr id="1026"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446882" y="2133600"/>
            <a:ext cx="8250237" cy="434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28600" y="1194137"/>
            <a:ext cx="8686800" cy="1015663"/>
          </a:xfrm>
          <a:prstGeom prst="rect">
            <a:avLst/>
          </a:prstGeom>
        </p:spPr>
        <p:txBody>
          <a:bodyPr wrap="square">
            <a:spAutoFit/>
          </a:bodyPr>
          <a:lstStyle/>
          <a:p>
            <a:pPr marL="342900" indent="-342900">
              <a:buFont typeface="Arial" panose="020B0604020202020204" pitchFamily="34" charset="0"/>
              <a:buChar char="•"/>
            </a:pPr>
            <a:r>
              <a:rPr lang="en-US" sz="2000" dirty="0" smtClean="0"/>
              <a:t>Step 2 Meeting section captures the information related to the Step 2 meeting </a:t>
            </a:r>
          </a:p>
          <a:p>
            <a:pPr marL="342900" indent="-342900">
              <a:buFont typeface="Arial" panose="020B0604020202020204" pitchFamily="34" charset="0"/>
              <a:buChar char="•"/>
            </a:pPr>
            <a:r>
              <a:rPr lang="en-US" sz="2000" dirty="0" smtClean="0"/>
              <a:t>Initial Site Inspection section contains the information related to the Initial Site Inspection</a:t>
            </a:r>
            <a:endParaRPr lang="en-US" sz="2000" dirty="0"/>
          </a:p>
        </p:txBody>
      </p:sp>
    </p:spTree>
    <p:extLst>
      <p:ext uri="{BB962C8B-B14F-4D97-AF65-F5344CB8AC3E}">
        <p14:creationId xmlns:p14="http://schemas.microsoft.com/office/powerpoint/2010/main" val="1987955745"/>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 y="10886"/>
            <a:ext cx="8839200" cy="1143000"/>
          </a:xfrm>
        </p:spPr>
        <p:txBody>
          <a:bodyPr>
            <a:noAutofit/>
          </a:bodyPr>
          <a:lstStyle/>
          <a:p>
            <a:r>
              <a:rPr lang="en-US" sz="3200" dirty="0"/>
              <a:t>Grant Details Tab: </a:t>
            </a:r>
            <a:r>
              <a:rPr lang="en-US" sz="3200" dirty="0" smtClean="0"/>
              <a:t>Environment Review, Step 5 Meeting and Pre-Construction sections</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113</a:t>
            </a:fld>
            <a:endParaRPr lang="en-US"/>
          </a:p>
        </p:txBody>
      </p:sp>
      <p:pic>
        <p:nvPicPr>
          <p:cNvPr id="2050"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1035050" y="2170476"/>
            <a:ext cx="7073900" cy="4687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81000" y="990600"/>
            <a:ext cx="8458200" cy="1323439"/>
          </a:xfrm>
          <a:prstGeom prst="rect">
            <a:avLst/>
          </a:prstGeom>
        </p:spPr>
        <p:txBody>
          <a:bodyPr wrap="square">
            <a:spAutoFit/>
          </a:bodyPr>
          <a:lstStyle/>
          <a:p>
            <a:pPr marL="342900" indent="-342900">
              <a:buFont typeface="Arial" panose="020B0604020202020204" pitchFamily="34" charset="0"/>
              <a:buChar char="•"/>
            </a:pPr>
            <a:r>
              <a:rPr lang="en-US" sz="2000" dirty="0" smtClean="0"/>
              <a:t>Environment Review section contains information related to the Environment Review.</a:t>
            </a:r>
          </a:p>
          <a:p>
            <a:pPr marL="342900" indent="-342900">
              <a:buFont typeface="Arial" panose="020B0604020202020204" pitchFamily="34" charset="0"/>
              <a:buChar char="•"/>
            </a:pPr>
            <a:r>
              <a:rPr lang="en-US" sz="2000" dirty="0" smtClean="0"/>
              <a:t>Step 5 Meeting section contains information related to the Step 5 Meeting.</a:t>
            </a:r>
          </a:p>
          <a:p>
            <a:pPr marL="342900" indent="-342900">
              <a:buFont typeface="Arial" panose="020B0604020202020204" pitchFamily="34" charset="0"/>
              <a:buChar char="•"/>
            </a:pPr>
            <a:r>
              <a:rPr lang="en-US" sz="2000" dirty="0" smtClean="0"/>
              <a:t>Pre-Construction section contains the builder related information. </a:t>
            </a:r>
            <a:endParaRPr lang="en-US" sz="2000" dirty="0"/>
          </a:p>
        </p:txBody>
      </p:sp>
    </p:spTree>
    <p:extLst>
      <p:ext uri="{BB962C8B-B14F-4D97-AF65-F5344CB8AC3E}">
        <p14:creationId xmlns:p14="http://schemas.microsoft.com/office/powerpoint/2010/main" val="398729625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Grant Details Tab</a:t>
            </a:r>
            <a:r>
              <a:rPr lang="en-US" sz="3200" dirty="0" smtClean="0"/>
              <a:t>: Pre-Construction Pathway C only and Construction Phase sections </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114</a:t>
            </a:fld>
            <a:endParaRPr lang="en-US"/>
          </a:p>
        </p:txBody>
      </p:sp>
      <p:pic>
        <p:nvPicPr>
          <p:cNvPr id="3074"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446882" y="2438400"/>
            <a:ext cx="8250237" cy="3972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2400" y="1267361"/>
            <a:ext cx="8458200" cy="1323439"/>
          </a:xfrm>
          <a:prstGeom prst="rect">
            <a:avLst/>
          </a:prstGeom>
        </p:spPr>
        <p:txBody>
          <a:bodyPr wrap="square">
            <a:spAutoFit/>
          </a:bodyPr>
          <a:lstStyle/>
          <a:p>
            <a:pPr marL="342900" indent="-342900">
              <a:buFont typeface="Wingdings" panose="05000000000000000000" pitchFamily="2" charset="2"/>
              <a:buChar char="§"/>
            </a:pPr>
            <a:r>
              <a:rPr lang="en-US" sz="2000" dirty="0" smtClean="0"/>
              <a:t>Pre-Construction –Pathway C only section contains information related to the Pathway C pre-construction. </a:t>
            </a:r>
          </a:p>
          <a:p>
            <a:pPr marL="342900" indent="-342900">
              <a:buFont typeface="Wingdings" panose="05000000000000000000" pitchFamily="2" charset="2"/>
              <a:buChar char="§"/>
            </a:pPr>
            <a:r>
              <a:rPr lang="en-US" sz="2000" dirty="0" smtClean="0"/>
              <a:t>Construction Phase – Construction Phase contains information related to the Construction status of the project.  </a:t>
            </a:r>
            <a:endParaRPr lang="en-US" sz="2000" dirty="0"/>
          </a:p>
        </p:txBody>
      </p:sp>
    </p:spTree>
    <p:extLst>
      <p:ext uri="{BB962C8B-B14F-4D97-AF65-F5344CB8AC3E}">
        <p14:creationId xmlns:p14="http://schemas.microsoft.com/office/powerpoint/2010/main" val="1273475493"/>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657"/>
            <a:ext cx="8229600" cy="1143000"/>
          </a:xfrm>
        </p:spPr>
        <p:txBody>
          <a:bodyPr>
            <a:normAutofit/>
          </a:bodyPr>
          <a:lstStyle/>
          <a:p>
            <a:r>
              <a:rPr lang="en-US" sz="3200" dirty="0"/>
              <a:t>Grant Details Tab: </a:t>
            </a:r>
            <a:r>
              <a:rPr lang="en-US" sz="3200" dirty="0" smtClean="0"/>
              <a:t>Construction Progress, Final Closeout Information and Appeals sections </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115</a:t>
            </a:fld>
            <a:endParaRPr lang="en-US"/>
          </a:p>
        </p:txBody>
      </p:sp>
      <p:pic>
        <p:nvPicPr>
          <p:cNvPr id="4098"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647700" y="2688162"/>
            <a:ext cx="7848600" cy="3788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28600" y="1143000"/>
            <a:ext cx="8305800" cy="1631216"/>
          </a:xfrm>
          <a:prstGeom prst="rect">
            <a:avLst/>
          </a:prstGeom>
        </p:spPr>
        <p:txBody>
          <a:bodyPr wrap="square">
            <a:spAutoFit/>
          </a:bodyPr>
          <a:lstStyle/>
          <a:p>
            <a:pPr marL="342900" indent="-342900">
              <a:buFont typeface="Arial" panose="020B0604020202020204" pitchFamily="34" charset="0"/>
              <a:buChar char="•"/>
            </a:pPr>
            <a:r>
              <a:rPr lang="en-US" sz="2000" dirty="0" smtClean="0"/>
              <a:t>Construction Progress – Construction progress section contains information related to the construction progress of the project. </a:t>
            </a:r>
            <a:endParaRPr lang="en-US" sz="2000" dirty="0"/>
          </a:p>
          <a:p>
            <a:pPr marL="342900" indent="-342900">
              <a:buFont typeface="Arial" panose="020B0604020202020204" pitchFamily="34" charset="0"/>
              <a:buChar char="•"/>
            </a:pPr>
            <a:r>
              <a:rPr lang="en-US" sz="2000" dirty="0" smtClean="0"/>
              <a:t>Final Closeout Information – Final contains information section contains the reason for reconciliation reason. </a:t>
            </a:r>
          </a:p>
          <a:p>
            <a:pPr marL="342900" indent="-342900">
              <a:buFont typeface="Arial" panose="020B0604020202020204" pitchFamily="34" charset="0"/>
              <a:buChar char="•"/>
            </a:pPr>
            <a:r>
              <a:rPr lang="en-US" sz="2000" dirty="0" smtClean="0"/>
              <a:t>Appeals – Appeals section contains information related to the appeals. </a:t>
            </a:r>
            <a:endParaRPr lang="en-US" sz="2000" dirty="0"/>
          </a:p>
        </p:txBody>
      </p:sp>
    </p:spTree>
    <p:extLst>
      <p:ext uri="{BB962C8B-B14F-4D97-AF65-F5344CB8AC3E}">
        <p14:creationId xmlns:p14="http://schemas.microsoft.com/office/powerpoint/2010/main" val="2865133233"/>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
            <a:ext cx="8719457" cy="1143000"/>
          </a:xfrm>
        </p:spPr>
        <p:txBody>
          <a:bodyPr>
            <a:noAutofit/>
          </a:bodyPr>
          <a:lstStyle/>
          <a:p>
            <a:r>
              <a:rPr lang="en-US" sz="3200" dirty="0"/>
              <a:t>Grant Details Tab: </a:t>
            </a:r>
            <a:r>
              <a:rPr lang="en-US" sz="3200" dirty="0" smtClean="0"/>
              <a:t>Uniform Relocation Act section</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116</a:t>
            </a:fld>
            <a:endParaRPr lang="en-US"/>
          </a:p>
        </p:txBody>
      </p:sp>
      <p:pic>
        <p:nvPicPr>
          <p:cNvPr id="5122"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919384" y="1600200"/>
            <a:ext cx="7305232" cy="488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81000" y="1143000"/>
            <a:ext cx="8153400" cy="400110"/>
          </a:xfrm>
          <a:prstGeom prst="rect">
            <a:avLst/>
          </a:prstGeom>
        </p:spPr>
        <p:txBody>
          <a:bodyPr wrap="square">
            <a:spAutoFit/>
          </a:bodyPr>
          <a:lstStyle/>
          <a:p>
            <a:pPr marL="342900" indent="-342900">
              <a:buFont typeface="Arial" panose="020B0604020202020204" pitchFamily="34" charset="0"/>
              <a:buChar char="•"/>
            </a:pPr>
            <a:r>
              <a:rPr lang="en-US" sz="2000" dirty="0" smtClean="0"/>
              <a:t>Uniform Relocation Act – URA section contains the tenant information. </a:t>
            </a:r>
            <a:endParaRPr lang="en-US" sz="2000" dirty="0"/>
          </a:p>
        </p:txBody>
      </p:sp>
    </p:spTree>
    <p:extLst>
      <p:ext uri="{BB962C8B-B14F-4D97-AF65-F5344CB8AC3E}">
        <p14:creationId xmlns:p14="http://schemas.microsoft.com/office/powerpoint/2010/main" val="1645929680"/>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60438"/>
          </a:xfrm>
        </p:spPr>
        <p:txBody>
          <a:bodyPr>
            <a:normAutofit/>
          </a:bodyPr>
          <a:lstStyle/>
          <a:p>
            <a:pPr algn="ctr"/>
            <a:r>
              <a:rPr lang="en-US" sz="3200" dirty="0" smtClean="0"/>
              <a:t>Award Calculation Tab</a:t>
            </a:r>
            <a:endParaRPr lang="en-US" sz="3200" dirty="0"/>
          </a:p>
        </p:txBody>
      </p:sp>
      <p:sp>
        <p:nvSpPr>
          <p:cNvPr id="3" name="Content Placeholder 2"/>
          <p:cNvSpPr>
            <a:spLocks noGrp="1"/>
          </p:cNvSpPr>
          <p:nvPr>
            <p:ph sz="quarter" idx="4294967295"/>
          </p:nvPr>
        </p:nvSpPr>
        <p:spPr>
          <a:xfrm>
            <a:off x="449263" y="990600"/>
            <a:ext cx="8250237" cy="5162550"/>
          </a:xfrm>
          <a:prstGeom prst="rect">
            <a:avLst/>
          </a:prstGeom>
        </p:spPr>
        <p:txBody>
          <a:bodyPr/>
          <a:lstStyle/>
          <a:p>
            <a:r>
              <a:rPr lang="en-US" sz="2000" dirty="0" smtClean="0"/>
              <a:t>The Award Calculation tab allows the user to capture detail financial values associated with the applicant’s construction. The values are applicable to funds available for disbursement.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117</a:t>
            </a:fld>
            <a:endParaRPr lang="en-US" dirty="0"/>
          </a:p>
        </p:txBody>
      </p:sp>
      <p:pic>
        <p:nvPicPr>
          <p:cNvPr id="2150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74" t="9615" r="2255" b="5082"/>
          <a:stretch/>
        </p:blipFill>
        <p:spPr bwMode="auto">
          <a:xfrm>
            <a:off x="990600" y="1981200"/>
            <a:ext cx="7162800" cy="4520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6241656"/>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normAutofit/>
          </a:bodyPr>
          <a:lstStyle/>
          <a:p>
            <a:r>
              <a:rPr lang="en-US" sz="3200" dirty="0" smtClean="0"/>
              <a:t>Award Calculator Versions</a:t>
            </a:r>
            <a:endParaRPr lang="en-US" sz="3200" dirty="0"/>
          </a:p>
        </p:txBody>
      </p:sp>
      <p:sp>
        <p:nvSpPr>
          <p:cNvPr id="3" name="Content Placeholder 2"/>
          <p:cNvSpPr>
            <a:spLocks noGrp="1"/>
          </p:cNvSpPr>
          <p:nvPr>
            <p:ph sz="quarter" idx="4294967295"/>
          </p:nvPr>
        </p:nvSpPr>
        <p:spPr>
          <a:xfrm>
            <a:off x="457200" y="914400"/>
            <a:ext cx="8250237" cy="5486400"/>
          </a:xfrm>
          <a:prstGeom prst="rect">
            <a:avLst/>
          </a:prstGeom>
        </p:spPr>
        <p:txBody>
          <a:bodyPr/>
          <a:lstStyle/>
          <a:p>
            <a:pPr marL="342900" indent="-342900">
              <a:buFont typeface="Arial" panose="020B0604020202020204" pitchFamily="34" charset="0"/>
              <a:buChar char="•"/>
            </a:pPr>
            <a:r>
              <a:rPr lang="en-US" sz="2000" dirty="0" smtClean="0"/>
              <a:t>There are different versions of the Award Calculators based the Application type. </a:t>
            </a:r>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r>
              <a:rPr lang="en-US" sz="2000" dirty="0" smtClean="0"/>
              <a:t>The Award Calculator is classified by: </a:t>
            </a:r>
          </a:p>
          <a:p>
            <a:pPr marL="606425" lvl="1" indent="-342900">
              <a:buFont typeface="Wingdings" panose="05000000000000000000" pitchFamily="2" charset="2"/>
              <a:buChar char="Ø"/>
            </a:pPr>
            <a:r>
              <a:rPr lang="en-US" sz="1900" dirty="0" smtClean="0"/>
              <a:t>Project Type – Reconstruction vs Rehabilitation </a:t>
            </a:r>
          </a:p>
          <a:p>
            <a:pPr marL="606425" lvl="1" indent="-342900">
              <a:buFont typeface="Wingdings" panose="05000000000000000000" pitchFamily="2" charset="2"/>
              <a:buChar char="Ø"/>
            </a:pPr>
            <a:r>
              <a:rPr lang="en-US" sz="1900" dirty="0" smtClean="0"/>
              <a:t>RREM Pathway – The RREM Pathway chosen by the applicant </a:t>
            </a:r>
          </a:p>
          <a:p>
            <a:pPr marL="606425" lvl="1" indent="-342900">
              <a:buFont typeface="Wingdings" panose="05000000000000000000" pitchFamily="2" charset="2"/>
              <a:buChar char="Ø"/>
            </a:pPr>
            <a:r>
              <a:rPr lang="en-US" sz="1900" dirty="0" smtClean="0"/>
              <a:t>Retainage – Pre vs Post Retainage </a:t>
            </a:r>
          </a:p>
          <a:p>
            <a:pPr marL="606425" lvl="1" indent="-342900">
              <a:buFont typeface="Wingdings" panose="05000000000000000000" pitchFamily="2" charset="2"/>
              <a:buChar char="Ø"/>
            </a:pPr>
            <a:r>
              <a:rPr lang="en-US" sz="1900" dirty="0" smtClean="0"/>
              <a:t>Closeout – Pre vs Post Closeout </a:t>
            </a:r>
          </a:p>
          <a:p>
            <a:pPr marL="606425" lvl="1" indent="-342900">
              <a:buFont typeface="Wingdings" panose="05000000000000000000" pitchFamily="2" charset="2"/>
              <a:buChar char="Ø"/>
            </a:pPr>
            <a:r>
              <a:rPr lang="en-US" sz="1900" dirty="0" smtClean="0"/>
              <a:t>Stage – Step 5 vs Step 8 </a:t>
            </a:r>
          </a:p>
          <a:p>
            <a:pPr marL="606425" lvl="1" indent="-342900">
              <a:buFont typeface="Wingdings" panose="05000000000000000000" pitchFamily="2" charset="2"/>
              <a:buChar char="Ø"/>
            </a:pPr>
            <a:endParaRPr lang="en-US" sz="1900" dirty="0" smtClean="0"/>
          </a:p>
          <a:p>
            <a:pPr marL="342900" indent="-342900">
              <a:buFont typeface="Arial" panose="020B0604020202020204" pitchFamily="34" charset="0"/>
              <a:buChar char="•"/>
            </a:pPr>
            <a:r>
              <a:rPr lang="en-US" sz="2000" dirty="0" smtClean="0"/>
              <a:t>There are total of 16 different calculator types defined in the system. </a:t>
            </a:r>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r>
              <a:rPr lang="en-US" sz="2000" dirty="0" smtClean="0"/>
              <a:t>The award calculator versions are created at different steps in the RREM Workflow mainly at Step 5, Step 8 and Amendment. </a:t>
            </a:r>
          </a:p>
          <a:p>
            <a:pPr marL="342900" indent="-342900">
              <a:buFont typeface="Arial" panose="020B0604020202020204" pitchFamily="34" charset="0"/>
              <a:buChar char="•"/>
            </a:pPr>
            <a:endParaRPr lang="en-US" sz="24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118</a:t>
            </a:fld>
            <a:endParaRPr lang="en-US"/>
          </a:p>
        </p:txBody>
      </p:sp>
    </p:spTree>
    <p:extLst>
      <p:ext uri="{BB962C8B-B14F-4D97-AF65-F5344CB8AC3E}">
        <p14:creationId xmlns:p14="http://schemas.microsoft.com/office/powerpoint/2010/main" val="2990690693"/>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ctr"/>
            <a:r>
              <a:rPr lang="en-US" sz="3200" dirty="0" smtClean="0"/>
              <a:t>Payments Tab</a:t>
            </a:r>
            <a:endParaRPr lang="en-US" sz="3200" dirty="0"/>
          </a:p>
        </p:txBody>
      </p:sp>
      <p:sp>
        <p:nvSpPr>
          <p:cNvPr id="3" name="Content Placeholder 2"/>
          <p:cNvSpPr>
            <a:spLocks noGrp="1"/>
          </p:cNvSpPr>
          <p:nvPr>
            <p:ph sz="quarter" idx="4294967295"/>
          </p:nvPr>
        </p:nvSpPr>
        <p:spPr>
          <a:xfrm>
            <a:off x="449263" y="781050"/>
            <a:ext cx="8250237" cy="5162550"/>
          </a:xfrm>
          <a:prstGeom prst="rect">
            <a:avLst/>
          </a:prstGeom>
        </p:spPr>
        <p:txBody>
          <a:bodyPr/>
          <a:lstStyle/>
          <a:p>
            <a:r>
              <a:rPr lang="en-US" sz="2000" dirty="0" smtClean="0"/>
              <a:t>The Payments tab displays all funds requests associated with the applicant.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119</a:t>
            </a:fld>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524000"/>
            <a:ext cx="7162800"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7867823"/>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ctr"/>
            <a:r>
              <a:rPr lang="en-US" sz="3200" dirty="0" smtClean="0"/>
              <a:t>Eligibility Tab</a:t>
            </a:r>
            <a:endParaRPr lang="en-US" sz="3200" dirty="0"/>
          </a:p>
        </p:txBody>
      </p:sp>
      <p:sp>
        <p:nvSpPr>
          <p:cNvPr id="3" name="Content Placeholder 2"/>
          <p:cNvSpPr>
            <a:spLocks noGrp="1"/>
          </p:cNvSpPr>
          <p:nvPr>
            <p:ph sz="quarter" idx="4294967295"/>
          </p:nvPr>
        </p:nvSpPr>
        <p:spPr>
          <a:xfrm>
            <a:off x="449263" y="990600"/>
            <a:ext cx="8250237" cy="5162550"/>
          </a:xfrm>
          <a:prstGeom prst="rect">
            <a:avLst/>
          </a:prstGeom>
        </p:spPr>
        <p:txBody>
          <a:bodyPr/>
          <a:lstStyle/>
          <a:p>
            <a:r>
              <a:rPr lang="en-US" sz="2000" dirty="0" smtClean="0"/>
              <a:t>The Eligibility tab captures the criteria associated with determining an applicant’s Eligibility with in the program.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120</a:t>
            </a:fld>
            <a:endParaRPr lang="en-US" dirty="0"/>
          </a:p>
        </p:txBody>
      </p:sp>
      <p:pic>
        <p:nvPicPr>
          <p:cNvPr id="2457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08" t="8841" r="2740"/>
          <a:stretch/>
        </p:blipFill>
        <p:spPr bwMode="auto">
          <a:xfrm>
            <a:off x="1066800" y="1828800"/>
            <a:ext cx="7010400" cy="4702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2294932"/>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007" y="76200"/>
            <a:ext cx="8229600" cy="715962"/>
          </a:xfrm>
        </p:spPr>
        <p:txBody>
          <a:bodyPr>
            <a:normAutofit/>
          </a:bodyPr>
          <a:lstStyle/>
          <a:p>
            <a:pPr algn="ctr"/>
            <a:r>
              <a:rPr lang="en-US" sz="3200" dirty="0" smtClean="0"/>
              <a:t>Applicant Interaction Tab</a:t>
            </a:r>
            <a:endParaRPr lang="en-US" sz="3200" dirty="0"/>
          </a:p>
        </p:txBody>
      </p:sp>
      <p:sp>
        <p:nvSpPr>
          <p:cNvPr id="3" name="Content Placeholder 2"/>
          <p:cNvSpPr>
            <a:spLocks noGrp="1"/>
          </p:cNvSpPr>
          <p:nvPr>
            <p:ph sz="quarter" idx="4294967295"/>
          </p:nvPr>
        </p:nvSpPr>
        <p:spPr>
          <a:xfrm>
            <a:off x="407370" y="762000"/>
            <a:ext cx="8250237" cy="5162550"/>
          </a:xfrm>
          <a:prstGeom prst="rect">
            <a:avLst/>
          </a:prstGeom>
        </p:spPr>
        <p:txBody>
          <a:bodyPr/>
          <a:lstStyle/>
          <a:p>
            <a:r>
              <a:rPr lang="en-US" sz="2000" dirty="0" smtClean="0"/>
              <a:t>The Applicant Interaction tab captures all interactions between the Program and the Applicant including meeting scheduled and completion dates, phone calls and email. The Application interaction is integrated with Constituent Services and HCS.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121</a:t>
            </a:fld>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022" y="2100943"/>
            <a:ext cx="7239956" cy="4604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1803897"/>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pPr algn="ctr"/>
            <a:r>
              <a:rPr lang="en-US" sz="3200" dirty="0" smtClean="0"/>
              <a:t>Case Log Tab</a:t>
            </a:r>
            <a:endParaRPr lang="en-US" sz="3200" dirty="0"/>
          </a:p>
        </p:txBody>
      </p:sp>
      <p:sp>
        <p:nvSpPr>
          <p:cNvPr id="3" name="Content Placeholder 2"/>
          <p:cNvSpPr>
            <a:spLocks noGrp="1"/>
          </p:cNvSpPr>
          <p:nvPr>
            <p:ph sz="quarter" idx="4294967295"/>
          </p:nvPr>
        </p:nvSpPr>
        <p:spPr>
          <a:xfrm>
            <a:off x="381000" y="762000"/>
            <a:ext cx="8250237" cy="5162550"/>
          </a:xfrm>
          <a:prstGeom prst="rect">
            <a:avLst/>
          </a:prstGeom>
        </p:spPr>
        <p:txBody>
          <a:bodyPr/>
          <a:lstStyle/>
          <a:p>
            <a:r>
              <a:rPr lang="en-US" sz="2000" dirty="0" smtClean="0"/>
              <a:t>The Case Log tab captures applicable notes associated with the application process. </a:t>
            </a:r>
            <a:endParaRPr lang="en-US" sz="4000"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122</a:t>
            </a:fld>
            <a:endParaRPr lang="en-US" dirty="0"/>
          </a:p>
        </p:txBody>
      </p:sp>
      <p:pic>
        <p:nvPicPr>
          <p:cNvPr id="266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983"/>
          <a:stretch/>
        </p:blipFill>
        <p:spPr bwMode="auto">
          <a:xfrm>
            <a:off x="800100" y="1564842"/>
            <a:ext cx="7543800" cy="4835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27712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sz="quarter" idx="4294967295"/>
          </p:nvPr>
        </p:nvSpPr>
        <p:spPr>
          <a:xfrm>
            <a:off x="446881" y="685800"/>
            <a:ext cx="8250237" cy="5162550"/>
          </a:xfrm>
          <a:prstGeom prst="rect">
            <a:avLst/>
          </a:prstGeom>
        </p:spPr>
        <p:txBody>
          <a:bodyPr/>
          <a:lstStyle/>
          <a:p>
            <a:pPr marL="342900" indent="-342900">
              <a:buFont typeface="Wingdings" panose="05000000000000000000" pitchFamily="2" charset="2"/>
              <a:buChar char="§"/>
            </a:pPr>
            <a:r>
              <a:rPr lang="en-US" sz="2000" dirty="0" smtClean="0"/>
              <a:t>The Attachments tab displays all documents associated with the application. Users are able to manually upload or scan in documents to the RREM application. The documents can be uploaded through interfaces. The document validation checks for certain documents to be present for some stage moves. </a:t>
            </a:r>
          </a:p>
          <a:p>
            <a:pPr marL="342900" indent="-342900">
              <a:buFont typeface="Wingdings" panose="05000000000000000000" pitchFamily="2" charset="2"/>
              <a:buChar char="§"/>
            </a:pPr>
            <a:endParaRPr lang="en-US" dirty="0" smtClean="0"/>
          </a:p>
        </p:txBody>
      </p:sp>
      <p:sp>
        <p:nvSpPr>
          <p:cNvPr id="2" name="Title 1"/>
          <p:cNvSpPr>
            <a:spLocks noGrp="1"/>
          </p:cNvSpPr>
          <p:nvPr>
            <p:ph type="title"/>
          </p:nvPr>
        </p:nvSpPr>
        <p:spPr>
          <a:xfrm>
            <a:off x="419100" y="10886"/>
            <a:ext cx="8229600" cy="715962"/>
          </a:xfrm>
        </p:spPr>
        <p:txBody>
          <a:bodyPr>
            <a:normAutofit/>
          </a:bodyPr>
          <a:lstStyle/>
          <a:p>
            <a:pPr algn="ctr"/>
            <a:r>
              <a:rPr lang="en-US" sz="3200" dirty="0" smtClean="0"/>
              <a:t>Attachments Tab</a:t>
            </a:r>
            <a:endParaRPr lang="en-US" sz="3200" dirty="0"/>
          </a:p>
        </p:txBody>
      </p:sp>
      <p:pic>
        <p:nvPicPr>
          <p:cNvPr id="2253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0280" r="980"/>
          <a:stretch/>
        </p:blipFill>
        <p:spPr bwMode="auto">
          <a:xfrm>
            <a:off x="1104900" y="2344917"/>
            <a:ext cx="6934200" cy="4360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3"/>
          <p:cNvSpPr>
            <a:spLocks noGrp="1"/>
          </p:cNvSpPr>
          <p:nvPr>
            <p:ph type="sldNum" sz="quarter" idx="12"/>
          </p:nvPr>
        </p:nvSpPr>
        <p:spPr>
          <a:xfrm>
            <a:off x="6553200" y="6356350"/>
            <a:ext cx="2133600" cy="365125"/>
          </a:xfrm>
        </p:spPr>
        <p:txBody>
          <a:bodyPr/>
          <a:lstStyle/>
          <a:p>
            <a:fld id="{525A3C56-E491-49B2-93F3-63532DF516BC}" type="slidenum">
              <a:rPr lang="en-US" smtClean="0"/>
              <a:pPr/>
              <a:t>123</a:t>
            </a:fld>
            <a:endParaRPr lang="en-US" dirty="0"/>
          </a:p>
        </p:txBody>
      </p:sp>
    </p:spTree>
    <p:extLst>
      <p:ext uri="{BB962C8B-B14F-4D97-AF65-F5344CB8AC3E}">
        <p14:creationId xmlns:p14="http://schemas.microsoft.com/office/powerpoint/2010/main" val="2139500419"/>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657"/>
            <a:ext cx="8229600" cy="715962"/>
          </a:xfrm>
        </p:spPr>
        <p:txBody>
          <a:bodyPr>
            <a:normAutofit/>
          </a:bodyPr>
          <a:lstStyle/>
          <a:p>
            <a:pPr algn="ctr"/>
            <a:r>
              <a:rPr lang="en-US" sz="3200" dirty="0" smtClean="0"/>
              <a:t>Status &amp; History Tab</a:t>
            </a:r>
            <a:endParaRPr lang="en-US" sz="3200" dirty="0"/>
          </a:p>
        </p:txBody>
      </p:sp>
      <p:sp>
        <p:nvSpPr>
          <p:cNvPr id="5" name="Content Placeholder 2"/>
          <p:cNvSpPr>
            <a:spLocks noGrp="1"/>
          </p:cNvSpPr>
          <p:nvPr>
            <p:ph sz="quarter" idx="4294967295"/>
          </p:nvPr>
        </p:nvSpPr>
        <p:spPr>
          <a:xfrm>
            <a:off x="449263" y="762000"/>
            <a:ext cx="8250237" cy="5391150"/>
          </a:xfrm>
          <a:prstGeom prst="rect">
            <a:avLst/>
          </a:prstGeom>
        </p:spPr>
        <p:txBody>
          <a:bodyPr/>
          <a:lstStyle/>
          <a:p>
            <a:r>
              <a:rPr lang="en-US" sz="2000" dirty="0" smtClean="0"/>
              <a:t>The </a:t>
            </a:r>
            <a:r>
              <a:rPr lang="en-US" sz="2000" dirty="0"/>
              <a:t>Status and History tab displays </a:t>
            </a:r>
            <a:r>
              <a:rPr lang="en-US" sz="2000" dirty="0" smtClean="0"/>
              <a:t>event history associated with the applicant’s progression through the program. </a:t>
            </a:r>
          </a:p>
          <a:p>
            <a:r>
              <a:rPr lang="en-US" sz="2000" dirty="0" smtClean="0"/>
              <a:t>Based on stage roles, the To Do List/Watch will display specific users(s)</a:t>
            </a:r>
            <a:endParaRPr lang="en-US" sz="2000" dirty="0"/>
          </a:p>
        </p:txBody>
      </p:sp>
      <p:pic>
        <p:nvPicPr>
          <p:cNvPr id="286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26" t="8734" r="1334"/>
          <a:stretch/>
        </p:blipFill>
        <p:spPr bwMode="auto">
          <a:xfrm>
            <a:off x="992830" y="1909762"/>
            <a:ext cx="7158341" cy="4414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3"/>
          <p:cNvSpPr>
            <a:spLocks noGrp="1"/>
          </p:cNvSpPr>
          <p:nvPr>
            <p:ph type="sldNum" sz="quarter" idx="12"/>
          </p:nvPr>
        </p:nvSpPr>
        <p:spPr>
          <a:xfrm>
            <a:off x="6553200" y="6356350"/>
            <a:ext cx="2133600" cy="365125"/>
          </a:xfrm>
        </p:spPr>
        <p:txBody>
          <a:bodyPr/>
          <a:lstStyle/>
          <a:p>
            <a:fld id="{525A3C56-E491-49B2-93F3-63532DF516BC}" type="slidenum">
              <a:rPr lang="en-US" smtClean="0"/>
              <a:pPr/>
              <a:t>124</a:t>
            </a:fld>
            <a:endParaRPr lang="en-US" dirty="0"/>
          </a:p>
        </p:txBody>
      </p:sp>
    </p:spTree>
    <p:extLst>
      <p:ext uri="{BB962C8B-B14F-4D97-AF65-F5344CB8AC3E}">
        <p14:creationId xmlns:p14="http://schemas.microsoft.com/office/powerpoint/2010/main" val="2706276393"/>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LMI</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125</a:t>
            </a:fld>
            <a:endParaRPr lang="en-US"/>
          </a:p>
        </p:txBody>
      </p:sp>
    </p:spTree>
    <p:extLst>
      <p:ext uri="{BB962C8B-B14F-4D97-AF65-F5344CB8AC3E}">
        <p14:creationId xmlns:p14="http://schemas.microsoft.com/office/powerpoint/2010/main" val="924524712"/>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Low to Moderate Income (LMI) Module?</a:t>
            </a:r>
            <a:endParaRPr lang="en-US" sz="3200" dirty="0"/>
          </a:p>
        </p:txBody>
      </p:sp>
      <p:sp>
        <p:nvSpPr>
          <p:cNvPr id="3" name="Content Placeholder 2"/>
          <p:cNvSpPr>
            <a:spLocks noGrp="1"/>
          </p:cNvSpPr>
          <p:nvPr>
            <p:ph idx="1"/>
          </p:nvPr>
        </p:nvSpPr>
        <p:spPr/>
        <p:txBody>
          <a:bodyPr>
            <a:normAutofit fontScale="62500" lnSpcReduction="20000"/>
          </a:bodyPr>
          <a:lstStyle/>
          <a:p>
            <a:r>
              <a:rPr lang="en-US" dirty="0" smtClean="0"/>
              <a:t>The LMI module allowed users to manage an applicant record from initial Intake, an online application process, through eligibility, grant signing, construction, final grant reconciliation and closeout. </a:t>
            </a:r>
          </a:p>
          <a:p>
            <a:endParaRPr lang="en-US" dirty="0" smtClean="0"/>
          </a:p>
          <a:p>
            <a:r>
              <a:rPr lang="en-US" dirty="0" smtClean="0"/>
              <a:t>The LMI modules allows users to initiate a Funds Request, Return of Funds, Accounts Receivable and process applicants through Recoupment, Ineligibility and Withdrawal. </a:t>
            </a:r>
          </a:p>
          <a:p>
            <a:pPr lvl="0"/>
            <a:endParaRPr lang="en-US" dirty="0" smtClean="0"/>
          </a:p>
          <a:p>
            <a:pPr lvl="0"/>
            <a:r>
              <a:rPr lang="en-US" dirty="0" smtClean="0"/>
              <a:t>The LMI Module also allows users to capture and view detailed information about the applicant record through the following:</a:t>
            </a:r>
          </a:p>
          <a:p>
            <a:pPr lvl="1">
              <a:buFont typeface="Wingdings" panose="05000000000000000000" pitchFamily="2" charset="2"/>
              <a:buChar char="Ø"/>
            </a:pPr>
            <a:r>
              <a:rPr lang="en-US" sz="3000" dirty="0" smtClean="0"/>
              <a:t>Applicant Information</a:t>
            </a:r>
          </a:p>
          <a:p>
            <a:pPr lvl="1">
              <a:buFont typeface="Wingdings" panose="05000000000000000000" pitchFamily="2" charset="2"/>
              <a:buChar char="Ø"/>
            </a:pPr>
            <a:r>
              <a:rPr lang="en-US" sz="3000" dirty="0" smtClean="0"/>
              <a:t>Grant Details </a:t>
            </a:r>
          </a:p>
          <a:p>
            <a:pPr lvl="1">
              <a:buFont typeface="Wingdings" panose="05000000000000000000" pitchFamily="2" charset="2"/>
              <a:buChar char="Ø"/>
            </a:pPr>
            <a:r>
              <a:rPr lang="en-US" sz="3000" dirty="0" smtClean="0"/>
              <a:t>Payments</a:t>
            </a:r>
          </a:p>
          <a:p>
            <a:pPr lvl="1">
              <a:buFont typeface="Wingdings" panose="05000000000000000000" pitchFamily="2" charset="2"/>
              <a:buChar char="Ø"/>
            </a:pPr>
            <a:r>
              <a:rPr lang="en-US" sz="3000" dirty="0" smtClean="0"/>
              <a:t>Applicant Interactions</a:t>
            </a:r>
          </a:p>
          <a:p>
            <a:pPr lvl="1">
              <a:buFont typeface="Wingdings" panose="05000000000000000000" pitchFamily="2" charset="2"/>
              <a:buChar char="Ø"/>
            </a:pPr>
            <a:r>
              <a:rPr lang="en-US" sz="3000" dirty="0" smtClean="0"/>
              <a:t>Case Notes</a:t>
            </a:r>
          </a:p>
          <a:p>
            <a:pPr lvl="1">
              <a:buFont typeface="Wingdings" panose="05000000000000000000" pitchFamily="2" charset="2"/>
              <a:buChar char="Ø"/>
            </a:pPr>
            <a:r>
              <a:rPr lang="en-US" sz="3000" dirty="0" smtClean="0"/>
              <a:t>Attachments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126</a:t>
            </a:fld>
            <a:endParaRPr lang="en-US"/>
          </a:p>
        </p:txBody>
      </p:sp>
    </p:spTree>
    <p:extLst>
      <p:ext uri="{BB962C8B-B14F-4D97-AF65-F5344CB8AC3E}">
        <p14:creationId xmlns:p14="http://schemas.microsoft.com/office/powerpoint/2010/main" val="1113329442"/>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015" y="79294"/>
            <a:ext cx="8229600" cy="792162"/>
          </a:xfrm>
        </p:spPr>
        <p:txBody>
          <a:bodyPr>
            <a:normAutofit/>
          </a:bodyPr>
          <a:lstStyle/>
          <a:p>
            <a:r>
              <a:rPr lang="en-US" sz="3200" dirty="0" smtClean="0"/>
              <a:t>LMI BPM Process Map</a:t>
            </a:r>
            <a:endParaRPr lang="en-US" sz="3200" dirty="0"/>
          </a:p>
        </p:txBody>
      </p:sp>
      <p:pic>
        <p:nvPicPr>
          <p:cNvPr id="4" name="Picture 2" descr="C:\Users\natasha.acoff\Desktop\Process Maps\SIROMS_LMI_July2016.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696644"/>
            <a:ext cx="8077200" cy="6161355"/>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CCD708A9-029A-4873-8902-A470072A7B49}" type="slidenum">
              <a:rPr lang="en-US" smtClean="0"/>
              <a:t>127</a:t>
            </a:fld>
            <a:endParaRPr lang="en-US"/>
          </a:p>
        </p:txBody>
      </p:sp>
    </p:spTree>
    <p:extLst>
      <p:ext uri="{BB962C8B-B14F-4D97-AF65-F5344CB8AC3E}">
        <p14:creationId xmlns:p14="http://schemas.microsoft.com/office/powerpoint/2010/main" val="2017486628"/>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Landlord Rental Repair Program Module (LRRP)?</a:t>
            </a:r>
            <a:endParaRPr lang="en-US" sz="3200" dirty="0"/>
          </a:p>
        </p:txBody>
      </p:sp>
      <p:sp>
        <p:nvSpPr>
          <p:cNvPr id="3" name="Content Placeholder 2"/>
          <p:cNvSpPr>
            <a:spLocks noGrp="1"/>
          </p:cNvSpPr>
          <p:nvPr>
            <p:ph idx="1"/>
          </p:nvPr>
        </p:nvSpPr>
        <p:spPr/>
        <p:txBody>
          <a:bodyPr>
            <a:normAutofit/>
          </a:bodyPr>
          <a:lstStyle/>
          <a:p>
            <a:pPr marL="593725" lvl="1" indent="-457200">
              <a:buFont typeface="Arial" panose="020B0604020202020204" pitchFamily="34" charset="0"/>
              <a:buChar char="•"/>
            </a:pPr>
            <a:r>
              <a:rPr lang="en-US" sz="2000" dirty="0" smtClean="0"/>
              <a:t>The Landlord Rental &amp; Repair Program (LRRP) enables users to process a landlord’s application through the program.</a:t>
            </a:r>
          </a:p>
          <a:p>
            <a:pPr marL="593725" lvl="1" indent="-457200">
              <a:buFont typeface="Arial" panose="020B0604020202020204" pitchFamily="34" charset="0"/>
              <a:buChar char="•"/>
            </a:pPr>
            <a:endParaRPr lang="en-US" sz="2000" dirty="0" smtClean="0"/>
          </a:p>
          <a:p>
            <a:pPr marL="593725" lvl="1" indent="-457200">
              <a:buFont typeface="Arial" panose="020B0604020202020204" pitchFamily="34" charset="0"/>
              <a:buChar char="•"/>
            </a:pPr>
            <a:r>
              <a:rPr lang="en-US" sz="2000" dirty="0" smtClean="0"/>
              <a:t>The LRRP module captures specific details associated about the damaged and undamaged units of the property. </a:t>
            </a:r>
          </a:p>
          <a:p>
            <a:pPr marL="593725" lvl="1" indent="-457200">
              <a:buFont typeface="Arial" panose="020B0604020202020204" pitchFamily="34" charset="0"/>
              <a:buChar char="•"/>
            </a:pPr>
            <a:endParaRPr lang="en-US" sz="2000" dirty="0" smtClean="0"/>
          </a:p>
          <a:p>
            <a:pPr marL="593725" lvl="1" indent="-457200">
              <a:buFont typeface="Arial" panose="020B0604020202020204" pitchFamily="34" charset="0"/>
              <a:buChar char="•"/>
            </a:pPr>
            <a:r>
              <a:rPr lang="en-US" sz="2000" dirty="0" smtClean="0"/>
              <a:t>The LRRP module captures important dates for Initial Occupancy, Closeout, and Historical Property Information. </a:t>
            </a:r>
          </a:p>
          <a:p>
            <a:pPr marL="593725" lvl="1" indent="-457200">
              <a:buFont typeface="Arial" panose="020B0604020202020204" pitchFamily="34" charset="0"/>
              <a:buChar char="•"/>
            </a:pPr>
            <a:endParaRPr lang="en-US" sz="2000" dirty="0" smtClean="0"/>
          </a:p>
          <a:p>
            <a:pPr marL="593725" lvl="1" indent="-457200">
              <a:buFont typeface="Arial" panose="020B0604020202020204" pitchFamily="34" charset="0"/>
              <a:buChar char="•"/>
            </a:pPr>
            <a:r>
              <a:rPr lang="en-US" sz="2000" dirty="0" smtClean="0"/>
              <a:t>The LRRP module allows the user to capture individual values associated with the award calculation. SGM calculates a cumulative value.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128</a:t>
            </a:fld>
            <a:endParaRPr lang="en-US"/>
          </a:p>
        </p:txBody>
      </p:sp>
    </p:spTree>
    <p:extLst>
      <p:ext uri="{BB962C8B-B14F-4D97-AF65-F5344CB8AC3E}">
        <p14:creationId xmlns:p14="http://schemas.microsoft.com/office/powerpoint/2010/main" val="757547124"/>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rmAutofit/>
          </a:bodyPr>
          <a:lstStyle/>
          <a:p>
            <a:r>
              <a:rPr lang="en-US" sz="3200" dirty="0" smtClean="0"/>
              <a:t>LRRP BPM Process Map</a:t>
            </a:r>
            <a:endParaRPr lang="en-US" sz="3200" dirty="0"/>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71" y="736938"/>
            <a:ext cx="4474029" cy="6121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599247"/>
            <a:ext cx="4648200" cy="38633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CCD708A9-029A-4873-8902-A470072A7B49}" type="slidenum">
              <a:rPr lang="en-US" smtClean="0"/>
              <a:t>129</a:t>
            </a:fld>
            <a:endParaRPr lang="en-US"/>
          </a:p>
        </p:txBody>
      </p:sp>
    </p:spTree>
    <p:extLst>
      <p:ext uri="{BB962C8B-B14F-4D97-AF65-F5344CB8AC3E}">
        <p14:creationId xmlns:p14="http://schemas.microsoft.com/office/powerpoint/2010/main" val="2733670034"/>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Municipal/Local</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130</a:t>
            </a:fld>
            <a:endParaRPr lang="en-US"/>
          </a:p>
        </p:txBody>
      </p:sp>
    </p:spTree>
    <p:extLst>
      <p:ext uri="{BB962C8B-B14F-4D97-AF65-F5344CB8AC3E}">
        <p14:creationId xmlns:p14="http://schemas.microsoft.com/office/powerpoint/2010/main" val="2721614297"/>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Unsafe Structure Demolition</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131</a:t>
            </a:fld>
            <a:endParaRPr lang="en-US"/>
          </a:p>
        </p:txBody>
      </p:sp>
    </p:spTree>
    <p:extLst>
      <p:ext uri="{BB962C8B-B14F-4D97-AF65-F5344CB8AC3E}">
        <p14:creationId xmlns:p14="http://schemas.microsoft.com/office/powerpoint/2010/main" val="2159051713"/>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What is the Unsafe Structure Demolition (USD) Module?</a:t>
            </a:r>
            <a:endParaRPr lang="en-US" sz="3200" dirty="0"/>
          </a:p>
        </p:txBody>
      </p:sp>
      <p:sp>
        <p:nvSpPr>
          <p:cNvPr id="3" name="Content Placeholder 2"/>
          <p:cNvSpPr>
            <a:spLocks noGrp="1"/>
          </p:cNvSpPr>
          <p:nvPr>
            <p:ph idx="1"/>
          </p:nvPr>
        </p:nvSpPr>
        <p:spPr/>
        <p:txBody>
          <a:bodyPr>
            <a:normAutofit/>
          </a:bodyPr>
          <a:lstStyle/>
          <a:p>
            <a:pPr marL="593725" lvl="1" indent="-457200">
              <a:buFont typeface="Arial" panose="020B0604020202020204" pitchFamily="34" charset="0"/>
              <a:buChar char="•"/>
            </a:pPr>
            <a:r>
              <a:rPr lang="en-US" sz="2400" dirty="0" smtClean="0"/>
              <a:t>The Unsafe Structure Demolition Program (USD) enables users to process a nomination of buildings that have been determined as eligible for demolition. </a:t>
            </a:r>
            <a:r>
              <a:rPr lang="en-US" sz="2000" dirty="0" smtClean="0"/>
              <a:t/>
            </a:r>
            <a:br>
              <a:rPr lang="en-US" sz="2000" dirty="0" smtClean="0"/>
            </a:br>
            <a:endParaRPr lang="en-US" sz="2000" dirty="0" smtClean="0"/>
          </a:p>
          <a:p>
            <a:pPr marL="593725" lvl="1" indent="-457200">
              <a:buFont typeface="Arial" panose="020B0604020202020204" pitchFamily="34" charset="0"/>
              <a:buChar char="•"/>
            </a:pPr>
            <a:r>
              <a:rPr lang="en-US" sz="2400" dirty="0" smtClean="0"/>
              <a:t>The USD modules allows the program to document the following information:</a:t>
            </a:r>
          </a:p>
          <a:p>
            <a:pPr marL="1154113" lvl="3" indent="-342900">
              <a:buFont typeface="Wingdings" panose="05000000000000000000" pitchFamily="2" charset="2"/>
              <a:buChar char="Ø"/>
            </a:pPr>
            <a:r>
              <a:rPr lang="en-US" dirty="0" smtClean="0"/>
              <a:t>Eligibility Inspections</a:t>
            </a:r>
          </a:p>
          <a:p>
            <a:pPr marL="1154113" lvl="3" indent="-342900">
              <a:buFont typeface="Wingdings" panose="05000000000000000000" pitchFamily="2" charset="2"/>
              <a:buChar char="Ø"/>
            </a:pPr>
            <a:r>
              <a:rPr lang="en-US" dirty="0" smtClean="0"/>
              <a:t>Title Search</a:t>
            </a:r>
          </a:p>
          <a:p>
            <a:pPr marL="1154113" lvl="3" indent="-342900">
              <a:buFont typeface="Wingdings" panose="05000000000000000000" pitchFamily="2" charset="2"/>
              <a:buChar char="Ø"/>
            </a:pPr>
            <a:r>
              <a:rPr lang="en-US" dirty="0" smtClean="0"/>
              <a:t>Contractor Bids</a:t>
            </a:r>
          </a:p>
          <a:p>
            <a:pPr marL="1154113" lvl="3" indent="-342900">
              <a:buFont typeface="Wingdings" panose="05000000000000000000" pitchFamily="2" charset="2"/>
              <a:buChar char="Ø"/>
            </a:pPr>
            <a:r>
              <a:rPr lang="en-US" dirty="0" smtClean="0"/>
              <a:t>Demolition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132</a:t>
            </a:fld>
            <a:endParaRPr lang="en-US"/>
          </a:p>
        </p:txBody>
      </p:sp>
    </p:spTree>
    <p:extLst>
      <p:ext uri="{BB962C8B-B14F-4D97-AF65-F5344CB8AC3E}">
        <p14:creationId xmlns:p14="http://schemas.microsoft.com/office/powerpoint/2010/main" val="1775633945"/>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5119" r="2248"/>
          <a:stretch/>
        </p:blipFill>
        <p:spPr bwMode="auto">
          <a:xfrm>
            <a:off x="1164199" y="1698069"/>
            <a:ext cx="6815602" cy="47027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7"/>
          <p:cNvSpPr>
            <a:spLocks noGrp="1"/>
          </p:cNvSpPr>
          <p:nvPr>
            <p:ph type="title"/>
          </p:nvPr>
        </p:nvSpPr>
        <p:spPr>
          <a:xfrm>
            <a:off x="457200" y="274638"/>
            <a:ext cx="8229600" cy="792162"/>
          </a:xfrm>
        </p:spPr>
        <p:txBody>
          <a:bodyPr>
            <a:normAutofit/>
          </a:bodyPr>
          <a:lstStyle/>
          <a:p>
            <a:pPr algn="ctr"/>
            <a:r>
              <a:rPr lang="en-US" sz="3200" dirty="0" smtClean="0"/>
              <a:t>Nomination</a:t>
            </a:r>
            <a:endParaRPr lang="en-US" sz="3200" dirty="0"/>
          </a:p>
        </p:txBody>
      </p:sp>
      <p:sp>
        <p:nvSpPr>
          <p:cNvPr id="4" name="Content Placeholder 3"/>
          <p:cNvSpPr>
            <a:spLocks noGrp="1"/>
          </p:cNvSpPr>
          <p:nvPr>
            <p:ph sz="quarter" idx="4294967295"/>
          </p:nvPr>
        </p:nvSpPr>
        <p:spPr>
          <a:xfrm>
            <a:off x="509299" y="930899"/>
            <a:ext cx="8250237" cy="451092"/>
          </a:xfrm>
          <a:prstGeom prst="rect">
            <a:avLst/>
          </a:prstGeom>
        </p:spPr>
        <p:txBody>
          <a:bodyPr>
            <a:noAutofit/>
          </a:bodyPr>
          <a:lstStyle/>
          <a:p>
            <a:pPr marL="342900" indent="-342900">
              <a:buFont typeface="Arial" panose="020B0604020202020204" pitchFamily="34" charset="0"/>
              <a:buChar char="•"/>
            </a:pPr>
            <a:r>
              <a:rPr lang="en-US" sz="2000" dirty="0" smtClean="0"/>
              <a:t>Information about the property (Damaged Address, Owners/Lien Holders) as captured by the nominating municipality.</a:t>
            </a:r>
          </a:p>
        </p:txBody>
      </p:sp>
      <p:sp>
        <p:nvSpPr>
          <p:cNvPr id="5" name="Slide Number Placeholder 4"/>
          <p:cNvSpPr>
            <a:spLocks noGrp="1"/>
          </p:cNvSpPr>
          <p:nvPr>
            <p:ph type="sldNum" sz="quarter" idx="12"/>
          </p:nvPr>
        </p:nvSpPr>
        <p:spPr/>
        <p:txBody>
          <a:bodyPr/>
          <a:lstStyle/>
          <a:p>
            <a:fld id="{525A3C56-E491-49B2-93F3-63532DF516BC}" type="slidenum">
              <a:rPr lang="en-US" smtClean="0"/>
              <a:pPr/>
              <a:t>133</a:t>
            </a:fld>
            <a:endParaRPr lang="en-US" dirty="0"/>
          </a:p>
        </p:txBody>
      </p:sp>
    </p:spTree>
    <p:extLst>
      <p:ext uri="{BB962C8B-B14F-4D97-AF65-F5344CB8AC3E}">
        <p14:creationId xmlns:p14="http://schemas.microsoft.com/office/powerpoint/2010/main" val="1025693538"/>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045" t="5862" r="2009" b="1844"/>
          <a:stretch/>
        </p:blipFill>
        <p:spPr bwMode="auto">
          <a:xfrm>
            <a:off x="653234" y="1524000"/>
            <a:ext cx="7837532"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7"/>
          <p:cNvSpPr>
            <a:spLocks noGrp="1"/>
          </p:cNvSpPr>
          <p:nvPr>
            <p:ph type="title"/>
          </p:nvPr>
        </p:nvSpPr>
        <p:spPr>
          <a:xfrm>
            <a:off x="457200" y="274638"/>
            <a:ext cx="8229600" cy="715962"/>
          </a:xfrm>
        </p:spPr>
        <p:txBody>
          <a:bodyPr>
            <a:normAutofit/>
          </a:bodyPr>
          <a:lstStyle/>
          <a:p>
            <a:pPr algn="ctr"/>
            <a:r>
              <a:rPr lang="en-US" sz="3200" dirty="0" smtClean="0"/>
              <a:t>Structure Details</a:t>
            </a:r>
            <a:endParaRPr lang="en-US" sz="3200" dirty="0"/>
          </a:p>
        </p:txBody>
      </p:sp>
      <p:sp>
        <p:nvSpPr>
          <p:cNvPr id="4" name="Content Placeholder 3"/>
          <p:cNvSpPr>
            <a:spLocks noGrp="1"/>
          </p:cNvSpPr>
          <p:nvPr>
            <p:ph sz="quarter" idx="4294967295"/>
          </p:nvPr>
        </p:nvSpPr>
        <p:spPr>
          <a:xfrm>
            <a:off x="509299" y="930899"/>
            <a:ext cx="8250237" cy="451092"/>
          </a:xfrm>
          <a:prstGeom prst="rect">
            <a:avLst/>
          </a:prstGeom>
        </p:spPr>
        <p:txBody>
          <a:bodyPr>
            <a:normAutofit/>
          </a:bodyPr>
          <a:lstStyle/>
          <a:p>
            <a:pPr marL="342900" indent="-342900">
              <a:buFont typeface="Arial" panose="020B0604020202020204" pitchFamily="34" charset="0"/>
              <a:buChar char="•"/>
            </a:pPr>
            <a:r>
              <a:rPr lang="en-US" sz="2000" dirty="0" smtClean="0"/>
              <a:t>Information about the inspections, title search, demolition, etc.</a:t>
            </a:r>
          </a:p>
        </p:txBody>
      </p:sp>
      <p:sp>
        <p:nvSpPr>
          <p:cNvPr id="5" name="Slide Number Placeholder 4"/>
          <p:cNvSpPr>
            <a:spLocks noGrp="1"/>
          </p:cNvSpPr>
          <p:nvPr>
            <p:ph type="sldNum" sz="quarter" idx="12"/>
          </p:nvPr>
        </p:nvSpPr>
        <p:spPr/>
        <p:txBody>
          <a:bodyPr/>
          <a:lstStyle/>
          <a:p>
            <a:fld id="{525A3C56-E491-49B2-93F3-63532DF516BC}" type="slidenum">
              <a:rPr lang="en-US" smtClean="0"/>
              <a:pPr/>
              <a:t>134</a:t>
            </a:fld>
            <a:endParaRPr lang="en-US" dirty="0"/>
          </a:p>
        </p:txBody>
      </p:sp>
    </p:spTree>
    <p:extLst>
      <p:ext uri="{BB962C8B-B14F-4D97-AF65-F5344CB8AC3E}">
        <p14:creationId xmlns:p14="http://schemas.microsoft.com/office/powerpoint/2010/main" val="419206327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ESGA</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135</a:t>
            </a:fld>
            <a:endParaRPr lang="en-US"/>
          </a:p>
        </p:txBody>
      </p:sp>
    </p:spTree>
    <p:extLst>
      <p:ext uri="{BB962C8B-B14F-4D97-AF65-F5344CB8AC3E}">
        <p14:creationId xmlns:p14="http://schemas.microsoft.com/office/powerpoint/2010/main" val="2283246536"/>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pPr algn="ctr"/>
            <a:r>
              <a:rPr lang="en-US" sz="3200" dirty="0" smtClean="0"/>
              <a:t>What is the ESGA Module?</a:t>
            </a:r>
            <a:endParaRPr lang="en-US" sz="3200" dirty="0"/>
          </a:p>
        </p:txBody>
      </p:sp>
      <p:sp>
        <p:nvSpPr>
          <p:cNvPr id="5" name="Slide Number Placeholder 4"/>
          <p:cNvSpPr>
            <a:spLocks noGrp="1"/>
          </p:cNvSpPr>
          <p:nvPr>
            <p:ph type="sldNum" sz="quarter" idx="12"/>
          </p:nvPr>
        </p:nvSpPr>
        <p:spPr/>
        <p:txBody>
          <a:bodyPr/>
          <a:lstStyle/>
          <a:p>
            <a:fld id="{525A3C56-E491-49B2-93F3-63532DF516BC}" type="slidenum">
              <a:rPr lang="en-US" smtClean="0"/>
              <a:pPr/>
              <a:t>136</a:t>
            </a:fld>
            <a:endParaRPr lang="en-US" dirty="0"/>
          </a:p>
        </p:txBody>
      </p:sp>
      <p:sp>
        <p:nvSpPr>
          <p:cNvPr id="6" name="Content Placeholder 3"/>
          <p:cNvSpPr>
            <a:spLocks noGrp="1"/>
          </p:cNvSpPr>
          <p:nvPr>
            <p:ph sz="quarter" idx="4294967295"/>
          </p:nvPr>
        </p:nvSpPr>
        <p:spPr>
          <a:xfrm>
            <a:off x="449263" y="1263408"/>
            <a:ext cx="8250237" cy="4889742"/>
          </a:xfrm>
          <a:prstGeom prst="rect">
            <a:avLst/>
          </a:prstGeom>
        </p:spPr>
        <p:txBody>
          <a:bodyPr>
            <a:normAutofit/>
          </a:bodyPr>
          <a:lstStyle/>
          <a:p>
            <a:r>
              <a:rPr lang="en-US" sz="2400" dirty="0" smtClean="0"/>
              <a:t>The ESGA module allows users to submit an Essential Services Grant Application for both Local Government and School Districts through various rounds of funding/policies. </a:t>
            </a:r>
          </a:p>
          <a:p>
            <a:pPr lvl="0"/>
            <a:endParaRPr lang="en-US" sz="2400" dirty="0"/>
          </a:p>
          <a:p>
            <a:pPr lvl="0"/>
            <a:r>
              <a:rPr lang="en-US" sz="2400" dirty="0" smtClean="0"/>
              <a:t>The ESGA module allows the user to track the application through the process as well as initiate a request for funds upon grant approval and capture applicable notes. </a:t>
            </a:r>
          </a:p>
        </p:txBody>
      </p:sp>
    </p:spTree>
    <p:extLst>
      <p:ext uri="{BB962C8B-B14F-4D97-AF65-F5344CB8AC3E}">
        <p14:creationId xmlns:p14="http://schemas.microsoft.com/office/powerpoint/2010/main" val="1987203593"/>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ESGA BPM Process Map</a:t>
            </a:r>
            <a:endParaRPr lang="en-US" sz="3200" dirty="0"/>
          </a:p>
        </p:txBody>
      </p:sp>
      <p:pic>
        <p:nvPicPr>
          <p:cNvPr id="5122" name="Picture 2" descr="C:\New Jersey\SIROMS\ESGA Essential Services Grant Application\SIROMS_ESGAI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8011" y="1066800"/>
            <a:ext cx="6687978" cy="559728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CD708A9-029A-4873-8902-A470072A7B49}" type="slidenum">
              <a:rPr lang="en-US" smtClean="0"/>
              <a:t>137</a:t>
            </a:fld>
            <a:endParaRPr lang="en-US"/>
          </a:p>
        </p:txBody>
      </p:sp>
    </p:spTree>
    <p:extLst>
      <p:ext uri="{BB962C8B-B14F-4D97-AF65-F5344CB8AC3E}">
        <p14:creationId xmlns:p14="http://schemas.microsoft.com/office/powerpoint/2010/main" val="268972150"/>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138</a:t>
            </a:fld>
            <a:endParaRPr lang="en-US" dirty="0"/>
          </a:p>
        </p:txBody>
      </p:sp>
      <p:sp>
        <p:nvSpPr>
          <p:cNvPr id="5" name="Title 4"/>
          <p:cNvSpPr>
            <a:spLocks noGrp="1"/>
          </p:cNvSpPr>
          <p:nvPr>
            <p:ph type="title"/>
          </p:nvPr>
        </p:nvSpPr>
        <p:spPr>
          <a:xfrm>
            <a:off x="457200" y="274638"/>
            <a:ext cx="8229600" cy="868362"/>
          </a:xfrm>
        </p:spPr>
        <p:txBody>
          <a:bodyPr>
            <a:normAutofit/>
          </a:bodyPr>
          <a:lstStyle/>
          <a:p>
            <a:r>
              <a:rPr lang="en-US" sz="3200" dirty="0" smtClean="0"/>
              <a:t>ESGA – Local Government</a:t>
            </a:r>
            <a:endParaRPr lang="en-US" sz="32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413" y="1219200"/>
            <a:ext cx="7877175"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3843612"/>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127405" y="1263408"/>
            <a:ext cx="8893954" cy="4889742"/>
          </a:xfrm>
          <a:prstGeom prst="rect">
            <a:avLst/>
          </a:prstGeom>
        </p:spPr>
        <p:txBody>
          <a:bodyPr/>
          <a:lstStyle/>
          <a:p>
            <a:pPr marL="342900" indent="-342900">
              <a:buFont typeface="Arial" pitchFamily="34" charset="0"/>
              <a:buChar char="•"/>
            </a:pPr>
            <a:endParaRPr lang="en-US" dirty="0"/>
          </a:p>
          <a:p>
            <a:pPr marL="342900" indent="-342900">
              <a:buFont typeface="Arial" pitchFamily="34" charset="0"/>
              <a:buChar char="•"/>
            </a:pPr>
            <a:endParaRPr lang="en-US" dirty="0" smtClean="0"/>
          </a:p>
          <a:p>
            <a:pPr marL="342900" indent="-342900">
              <a:buFont typeface="Arial" pitchFamily="34" charset="0"/>
              <a:buChar char="•"/>
            </a:pPr>
            <a:endParaRPr lang="en-US" dirty="0"/>
          </a:p>
          <a:p>
            <a:pPr marL="342900" indent="-342900">
              <a:buFont typeface="Arial" pitchFamily="34" charset="0"/>
              <a:buChar char="•"/>
            </a:pP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139</a:t>
            </a:fld>
            <a:endParaRPr lang="en-US" dirty="0"/>
          </a:p>
        </p:txBody>
      </p:sp>
      <p:sp>
        <p:nvSpPr>
          <p:cNvPr id="5" name="Title 4"/>
          <p:cNvSpPr>
            <a:spLocks noGrp="1"/>
          </p:cNvSpPr>
          <p:nvPr>
            <p:ph type="title"/>
          </p:nvPr>
        </p:nvSpPr>
        <p:spPr>
          <a:xfrm>
            <a:off x="457200" y="46038"/>
            <a:ext cx="8229600" cy="868362"/>
          </a:xfrm>
        </p:spPr>
        <p:txBody>
          <a:bodyPr>
            <a:normAutofit/>
          </a:bodyPr>
          <a:lstStyle/>
          <a:p>
            <a:r>
              <a:rPr lang="en-US" sz="3200" dirty="0" smtClean="0"/>
              <a:t>ESGA – School District</a:t>
            </a:r>
            <a:endParaRPr lang="en-US" sz="32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838200"/>
            <a:ext cx="7858125" cy="556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5961041"/>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SRPR Module?</a:t>
            </a:r>
            <a:endParaRPr lang="en-US" sz="3200" dirty="0"/>
          </a:p>
        </p:txBody>
      </p:sp>
      <p:sp>
        <p:nvSpPr>
          <p:cNvPr id="3" name="Content Placeholder 2"/>
          <p:cNvSpPr>
            <a:spLocks noGrp="1"/>
          </p:cNvSpPr>
          <p:nvPr>
            <p:ph idx="1"/>
          </p:nvPr>
        </p:nvSpPr>
        <p:spPr>
          <a:xfrm>
            <a:off x="457200" y="1219200"/>
            <a:ext cx="8229600" cy="4953000"/>
          </a:xfrm>
        </p:spPr>
        <p:txBody>
          <a:bodyPr/>
          <a:lstStyle/>
          <a:p>
            <a:r>
              <a:rPr lang="en-US" sz="2400" dirty="0" smtClean="0"/>
              <a:t>The Strategic Recovery Planning Report (SRPR) module supports the submission and management of SRPR grant applications </a:t>
            </a:r>
          </a:p>
          <a:p>
            <a:pPr marL="285750" indent="-285750">
              <a:buFont typeface="Wingdings" panose="05000000000000000000" pitchFamily="2" charset="2"/>
              <a:buChar char="§"/>
            </a:pPr>
            <a:endParaRPr lang="en-US" sz="1800" dirty="0" smtClean="0"/>
          </a:p>
          <a:p>
            <a:r>
              <a:rPr lang="en-US" sz="2400" dirty="0" smtClean="0"/>
              <a:t>The SRPR module:</a:t>
            </a:r>
          </a:p>
          <a:p>
            <a:pPr marL="549275" lvl="1">
              <a:buFont typeface="Wingdings" panose="05000000000000000000" pitchFamily="2" charset="2"/>
              <a:buChar char="Ø"/>
            </a:pPr>
            <a:r>
              <a:rPr lang="en-US" sz="2000" dirty="0" smtClean="0"/>
              <a:t>Allows municipalities to electronically submit applications for funding</a:t>
            </a:r>
          </a:p>
          <a:p>
            <a:pPr marL="549275" lvl="1">
              <a:buFont typeface="Wingdings" panose="05000000000000000000" pitchFamily="2" charset="2"/>
              <a:buChar char="Ø"/>
            </a:pPr>
            <a:r>
              <a:rPr lang="en-US" sz="2000" dirty="0" smtClean="0"/>
              <a:t>Supports the review and approval (or rejection) of applications</a:t>
            </a:r>
          </a:p>
          <a:p>
            <a:pPr marL="822325" lvl="2" indent="-285750"/>
            <a:r>
              <a:rPr lang="en-US" sz="1800" dirty="0" smtClean="0"/>
              <a:t>Approved applications result in the electronic signature of sub-recipient agreements</a:t>
            </a:r>
          </a:p>
          <a:p>
            <a:pPr marL="822325" lvl="2" indent="-285750"/>
            <a:endParaRPr lang="en-US" sz="1800" dirty="0" smtClean="0"/>
          </a:p>
          <a:p>
            <a:pPr marL="285750" lvl="1">
              <a:buFont typeface="Arial" panose="020B0604020202020204" pitchFamily="34" charset="0"/>
              <a:buChar char="•"/>
            </a:pPr>
            <a:r>
              <a:rPr lang="en-US" sz="2400" dirty="0"/>
              <a:t>Captures the submission of invoices and reports by funded municipalities and enables the review and approval (or rejection) of invoices and reports </a:t>
            </a:r>
          </a:p>
        </p:txBody>
      </p:sp>
      <p:sp>
        <p:nvSpPr>
          <p:cNvPr id="4" name="Slide Number Placeholder 3"/>
          <p:cNvSpPr>
            <a:spLocks noGrp="1"/>
          </p:cNvSpPr>
          <p:nvPr>
            <p:ph type="sldNum" sz="quarter" idx="12"/>
          </p:nvPr>
        </p:nvSpPr>
        <p:spPr/>
        <p:txBody>
          <a:bodyPr/>
          <a:lstStyle/>
          <a:p>
            <a:fld id="{CCD708A9-029A-4873-8902-A470072A7B49}" type="slidenum">
              <a:rPr lang="en-US" smtClean="0"/>
              <a:t>140</a:t>
            </a:fld>
            <a:endParaRPr lang="en-US"/>
          </a:p>
        </p:txBody>
      </p:sp>
    </p:spTree>
    <p:extLst>
      <p:ext uri="{BB962C8B-B14F-4D97-AF65-F5344CB8AC3E}">
        <p14:creationId xmlns:p14="http://schemas.microsoft.com/office/powerpoint/2010/main" val="2471640448"/>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SRPR BPM Process Map</a:t>
            </a:r>
            <a:endParaRPr lang="en-US" sz="32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0238" y="875510"/>
            <a:ext cx="4723525" cy="5906290"/>
          </a:xfrm>
          <a:prstGeom prst="rect">
            <a:avLst/>
          </a:prstGeom>
        </p:spPr>
      </p:pic>
      <p:sp>
        <p:nvSpPr>
          <p:cNvPr id="5" name="Slide Number Placeholder 4"/>
          <p:cNvSpPr>
            <a:spLocks noGrp="1"/>
          </p:cNvSpPr>
          <p:nvPr>
            <p:ph type="sldNum" sz="quarter" idx="12"/>
          </p:nvPr>
        </p:nvSpPr>
        <p:spPr/>
        <p:txBody>
          <a:bodyPr/>
          <a:lstStyle/>
          <a:p>
            <a:fld id="{CCD708A9-029A-4873-8902-A470072A7B49}" type="slidenum">
              <a:rPr lang="en-US" smtClean="0"/>
              <a:t>141</a:t>
            </a:fld>
            <a:endParaRPr lang="en-US"/>
          </a:p>
        </p:txBody>
      </p:sp>
    </p:spTree>
    <p:extLst>
      <p:ext uri="{BB962C8B-B14F-4D97-AF65-F5344CB8AC3E}">
        <p14:creationId xmlns:p14="http://schemas.microsoft.com/office/powerpoint/2010/main" val="13101055"/>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LPS Phase II Module?</a:t>
            </a:r>
            <a:endParaRPr lang="en-US" sz="3200" dirty="0"/>
          </a:p>
        </p:txBody>
      </p:sp>
      <p:sp>
        <p:nvSpPr>
          <p:cNvPr id="3" name="Content Placeholder 2"/>
          <p:cNvSpPr>
            <a:spLocks noGrp="1"/>
          </p:cNvSpPr>
          <p:nvPr>
            <p:ph idx="1"/>
          </p:nvPr>
        </p:nvSpPr>
        <p:spPr>
          <a:xfrm>
            <a:off x="457200" y="1295400"/>
            <a:ext cx="8229600" cy="5105400"/>
          </a:xfrm>
        </p:spPr>
        <p:txBody>
          <a:bodyPr>
            <a:normAutofit lnSpcReduction="10000"/>
          </a:bodyPr>
          <a:lstStyle/>
          <a:p>
            <a:r>
              <a:rPr lang="en-US" sz="2400" dirty="0" smtClean="0"/>
              <a:t>The Local Planning Services (LPS Phase II) module supports the submission and management of LPS Phase II grant applications  </a:t>
            </a:r>
          </a:p>
          <a:p>
            <a:pPr marL="549275" lvl="1">
              <a:buFont typeface="Wingdings" panose="05000000000000000000" pitchFamily="2" charset="2"/>
              <a:buChar char="Ø"/>
            </a:pPr>
            <a:r>
              <a:rPr lang="en-US" sz="2000" dirty="0" smtClean="0"/>
              <a:t>NOTE: municipalities are only eligible to receive an LPS Phase II grant if they were previously awarded an SRPR grant</a:t>
            </a:r>
          </a:p>
          <a:p>
            <a:endParaRPr lang="en-US" sz="1800" dirty="0" smtClean="0"/>
          </a:p>
          <a:p>
            <a:r>
              <a:rPr lang="en-US" sz="2400" dirty="0" smtClean="0"/>
              <a:t>The LPS Phase II module:</a:t>
            </a:r>
          </a:p>
          <a:p>
            <a:pPr marL="549275" lvl="1">
              <a:buFont typeface="Wingdings" panose="05000000000000000000" pitchFamily="2" charset="2"/>
              <a:buChar char="Ø"/>
            </a:pPr>
            <a:r>
              <a:rPr lang="en-US" sz="2000" dirty="0" smtClean="0"/>
              <a:t>Allows municipalities to electronically submit applications for funding</a:t>
            </a:r>
          </a:p>
          <a:p>
            <a:pPr marL="549275" lvl="1">
              <a:buFont typeface="Wingdings" panose="05000000000000000000" pitchFamily="2" charset="2"/>
              <a:buChar char="Ø"/>
            </a:pPr>
            <a:r>
              <a:rPr lang="en-US" sz="2000" dirty="0" smtClean="0"/>
              <a:t>Supports the review and approval (or rejection) of applications</a:t>
            </a:r>
          </a:p>
          <a:p>
            <a:pPr marL="822325" lvl="2" indent="-285750"/>
            <a:r>
              <a:rPr lang="en-US" sz="1800" dirty="0" smtClean="0"/>
              <a:t>Approved applications result in the electronic signature of sub-recipient agreements</a:t>
            </a:r>
          </a:p>
          <a:p>
            <a:pPr marL="822325" lvl="2" indent="-285750"/>
            <a:endParaRPr lang="en-US" sz="1800" dirty="0" smtClean="0"/>
          </a:p>
          <a:p>
            <a:pPr marL="320675" indent="-457200"/>
            <a:r>
              <a:rPr lang="en-US" sz="2400" dirty="0" smtClean="0"/>
              <a:t>Captures the submission of invoices and reports by funded municipalities and enables the review and approval (or rejection) of invoices and reports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142</a:t>
            </a:fld>
            <a:endParaRPr lang="en-US"/>
          </a:p>
        </p:txBody>
      </p:sp>
    </p:spTree>
    <p:extLst>
      <p:ext uri="{BB962C8B-B14F-4D97-AF65-F5344CB8AC3E}">
        <p14:creationId xmlns:p14="http://schemas.microsoft.com/office/powerpoint/2010/main" val="1070174305"/>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3962"/>
          </a:xfrm>
        </p:spPr>
        <p:txBody>
          <a:bodyPr>
            <a:normAutofit/>
          </a:bodyPr>
          <a:lstStyle/>
          <a:p>
            <a:r>
              <a:rPr lang="en-US" sz="3200" dirty="0" smtClean="0"/>
              <a:t>LPS Phase II BPM Process Map</a:t>
            </a:r>
            <a:endParaRPr lang="en-US" sz="32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5720" y="888600"/>
            <a:ext cx="5192560" cy="5969400"/>
          </a:xfrm>
          <a:prstGeom prst="rect">
            <a:avLst/>
          </a:prstGeom>
        </p:spPr>
      </p:pic>
      <p:sp>
        <p:nvSpPr>
          <p:cNvPr id="5" name="Slide Number Placeholder 4"/>
          <p:cNvSpPr>
            <a:spLocks noGrp="1"/>
          </p:cNvSpPr>
          <p:nvPr>
            <p:ph type="sldNum" sz="quarter" idx="12"/>
          </p:nvPr>
        </p:nvSpPr>
        <p:spPr/>
        <p:txBody>
          <a:bodyPr/>
          <a:lstStyle/>
          <a:p>
            <a:fld id="{CCD708A9-029A-4873-8902-A470072A7B49}" type="slidenum">
              <a:rPr lang="en-US" smtClean="0"/>
              <a:t>143</a:t>
            </a:fld>
            <a:endParaRPr lang="en-US"/>
          </a:p>
        </p:txBody>
      </p:sp>
    </p:spTree>
    <p:extLst>
      <p:ext uri="{BB962C8B-B14F-4D97-AF65-F5344CB8AC3E}">
        <p14:creationId xmlns:p14="http://schemas.microsoft.com/office/powerpoint/2010/main" val="2281492536"/>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Zoning Module?</a:t>
            </a:r>
            <a:endParaRPr lang="en-US" sz="3200" dirty="0"/>
          </a:p>
        </p:txBody>
      </p:sp>
      <p:sp>
        <p:nvSpPr>
          <p:cNvPr id="3" name="Content Placeholder 2"/>
          <p:cNvSpPr>
            <a:spLocks noGrp="1"/>
          </p:cNvSpPr>
          <p:nvPr>
            <p:ph idx="1"/>
          </p:nvPr>
        </p:nvSpPr>
        <p:spPr>
          <a:xfrm>
            <a:off x="457200" y="1295400"/>
            <a:ext cx="8229600" cy="4830763"/>
          </a:xfrm>
        </p:spPr>
        <p:txBody>
          <a:bodyPr>
            <a:normAutofit/>
          </a:bodyPr>
          <a:lstStyle/>
          <a:p>
            <a:r>
              <a:rPr lang="en-US" sz="2400" dirty="0" smtClean="0"/>
              <a:t>The Zoning module supports the submission and management of Zoning applications  </a:t>
            </a:r>
          </a:p>
          <a:p>
            <a:endParaRPr lang="en-US" sz="2400" dirty="0" smtClean="0"/>
          </a:p>
          <a:p>
            <a:r>
              <a:rPr lang="en-US" sz="2400" dirty="0" smtClean="0"/>
              <a:t>The Zoning module:</a:t>
            </a:r>
          </a:p>
          <a:p>
            <a:pPr marL="549275" lvl="1">
              <a:buFont typeface="Wingdings" panose="05000000000000000000" pitchFamily="2" charset="2"/>
              <a:buChar char="Ø"/>
            </a:pPr>
            <a:r>
              <a:rPr lang="en-US" sz="2000" dirty="0" smtClean="0"/>
              <a:t>Allows municipalities to electronically submit applications for funding</a:t>
            </a:r>
          </a:p>
          <a:p>
            <a:pPr marL="549275" lvl="1">
              <a:buFont typeface="Wingdings" panose="05000000000000000000" pitchFamily="2" charset="2"/>
              <a:buChar char="Ø"/>
            </a:pPr>
            <a:r>
              <a:rPr lang="en-US" sz="2000" dirty="0" smtClean="0"/>
              <a:t>Supports the review and approval (or rejection) of applications</a:t>
            </a:r>
          </a:p>
          <a:p>
            <a:pPr marL="822325" lvl="2" indent="-285750"/>
            <a:r>
              <a:rPr lang="en-US" sz="1800" dirty="0" smtClean="0"/>
              <a:t>Approved applications result in the electronic signature of sub-recipient agreements</a:t>
            </a:r>
          </a:p>
          <a:p>
            <a:pPr marL="822325" lvl="2" indent="-285750"/>
            <a:endParaRPr lang="en-US" sz="1800" dirty="0" smtClean="0"/>
          </a:p>
          <a:p>
            <a:pPr marL="320675" indent="-457200"/>
            <a:r>
              <a:rPr lang="en-US" sz="2400" dirty="0" smtClean="0"/>
              <a:t>Captures the submission of invoices and reports by funded municipalities and enables the review and approval (or rejection) of invoices and reports </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144</a:t>
            </a:fld>
            <a:endParaRPr lang="en-US" dirty="0"/>
          </a:p>
        </p:txBody>
      </p:sp>
    </p:spTree>
    <p:extLst>
      <p:ext uri="{BB962C8B-B14F-4D97-AF65-F5344CB8AC3E}">
        <p14:creationId xmlns:p14="http://schemas.microsoft.com/office/powerpoint/2010/main" val="786876854"/>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Zoning BPM Process Map</a:t>
            </a:r>
            <a:endParaRPr lang="en-US" sz="32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6577" y="990600"/>
            <a:ext cx="4150847" cy="5752096"/>
          </a:xfrm>
          <a:prstGeom prst="rect">
            <a:avLst/>
          </a:prstGeom>
        </p:spPr>
      </p:pic>
      <p:sp>
        <p:nvSpPr>
          <p:cNvPr id="5" name="Slide Number Placeholder 4"/>
          <p:cNvSpPr>
            <a:spLocks noGrp="1"/>
          </p:cNvSpPr>
          <p:nvPr>
            <p:ph type="sldNum" sz="quarter" idx="12"/>
          </p:nvPr>
        </p:nvSpPr>
        <p:spPr/>
        <p:txBody>
          <a:bodyPr/>
          <a:lstStyle/>
          <a:p>
            <a:fld id="{CCD708A9-029A-4873-8902-A470072A7B49}" type="slidenum">
              <a:rPr lang="en-US" smtClean="0"/>
              <a:t>145</a:t>
            </a:fld>
            <a:endParaRPr lang="en-US"/>
          </a:p>
        </p:txBody>
      </p:sp>
    </p:spTree>
    <p:extLst>
      <p:ext uri="{BB962C8B-B14F-4D97-AF65-F5344CB8AC3E}">
        <p14:creationId xmlns:p14="http://schemas.microsoft.com/office/powerpoint/2010/main" val="365374709"/>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Partner Programs</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146</a:t>
            </a:fld>
            <a:endParaRPr lang="en-US"/>
          </a:p>
        </p:txBody>
      </p:sp>
    </p:spTree>
    <p:extLst>
      <p:ext uri="{BB962C8B-B14F-4D97-AF65-F5344CB8AC3E}">
        <p14:creationId xmlns:p14="http://schemas.microsoft.com/office/powerpoint/2010/main" val="2618383601"/>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FHRRR Module?</a:t>
            </a:r>
            <a:endParaRPr lang="en-US" sz="3200" dirty="0"/>
          </a:p>
        </p:txBody>
      </p:sp>
      <p:sp>
        <p:nvSpPr>
          <p:cNvPr id="3" name="Content Placeholder 2"/>
          <p:cNvSpPr>
            <a:spLocks noGrp="1"/>
          </p:cNvSpPr>
          <p:nvPr>
            <p:ph idx="1"/>
          </p:nvPr>
        </p:nvSpPr>
        <p:spPr>
          <a:xfrm>
            <a:off x="457200" y="1143000"/>
            <a:ext cx="8229600" cy="5257800"/>
          </a:xfrm>
        </p:spPr>
        <p:txBody>
          <a:bodyPr>
            <a:normAutofit fontScale="77500" lnSpcReduction="20000"/>
          </a:bodyPr>
          <a:lstStyle/>
          <a:p>
            <a:pPr marL="593725" lvl="1" indent="-457200">
              <a:buFont typeface="Arial" panose="020B0604020202020204" pitchFamily="34" charset="0"/>
              <a:buChar char="•"/>
            </a:pPr>
            <a:r>
              <a:rPr lang="en-US" sz="3100" dirty="0" smtClean="0"/>
              <a:t>The FHRRR module was developed to track the workflow process of the applications which were submitted by the municipalities through an online web based system seeking reimbursement for the projects associated with the Flood Hazard Risk Reduction and Resiliency projects as a part of the State’s post-Superstorm Sandy reconstruction efforts. </a:t>
            </a:r>
          </a:p>
          <a:p>
            <a:pPr marL="593725" lvl="1" indent="-457200">
              <a:buFont typeface="Arial" panose="020B0604020202020204" pitchFamily="34" charset="0"/>
              <a:buChar char="•"/>
            </a:pPr>
            <a:endParaRPr lang="en-US" sz="2900" dirty="0" smtClean="0"/>
          </a:p>
          <a:p>
            <a:pPr marL="593725" lvl="1" indent="-457200">
              <a:buFont typeface="Arial" panose="020B0604020202020204" pitchFamily="34" charset="0"/>
              <a:buChar char="•"/>
            </a:pPr>
            <a:r>
              <a:rPr lang="en-US" sz="3100" dirty="0" smtClean="0"/>
              <a:t>The FHRRR module provides an interface to the SharePoint Document Library system to move the supporting documents needed to reimburse the grants funded by the municipalities.</a:t>
            </a:r>
          </a:p>
          <a:p>
            <a:pPr marL="593725" lvl="1" indent="-457200">
              <a:buFont typeface="Arial" panose="020B0604020202020204" pitchFamily="34" charset="0"/>
              <a:buChar char="•"/>
            </a:pPr>
            <a:endParaRPr lang="en-US" sz="2900" dirty="0" smtClean="0"/>
          </a:p>
          <a:p>
            <a:pPr marL="593725" lvl="1" indent="-457200">
              <a:buFont typeface="Arial" panose="020B0604020202020204" pitchFamily="34" charset="0"/>
              <a:buChar char="•"/>
            </a:pPr>
            <a:r>
              <a:rPr lang="en-US" sz="3100" dirty="0" smtClean="0"/>
              <a:t>This module allows the user to edit/update and score the applications, add the attachments, enter the applicant’s interactions, and case logs during the application approval and tracking process.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147</a:t>
            </a:fld>
            <a:endParaRPr lang="en-US"/>
          </a:p>
        </p:txBody>
      </p:sp>
    </p:spTree>
    <p:extLst>
      <p:ext uri="{BB962C8B-B14F-4D97-AF65-F5344CB8AC3E}">
        <p14:creationId xmlns:p14="http://schemas.microsoft.com/office/powerpoint/2010/main" val="3083056593"/>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FHRRR BPM Process Map</a:t>
            </a:r>
            <a:endParaRPr lang="en-US" sz="32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892708"/>
            <a:ext cx="8382000" cy="581289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 name="Slide Number Placeholder 4"/>
          <p:cNvSpPr>
            <a:spLocks noGrp="1"/>
          </p:cNvSpPr>
          <p:nvPr>
            <p:ph type="sldNum" sz="quarter" idx="12"/>
          </p:nvPr>
        </p:nvSpPr>
        <p:spPr/>
        <p:txBody>
          <a:bodyPr/>
          <a:lstStyle/>
          <a:p>
            <a:fld id="{CCD708A9-029A-4873-8902-A470072A7B49}" type="slidenum">
              <a:rPr lang="en-US" smtClean="0"/>
              <a:t>148</a:t>
            </a:fld>
            <a:endParaRPr lang="en-US"/>
          </a:p>
        </p:txBody>
      </p:sp>
    </p:spTree>
    <p:extLst>
      <p:ext uri="{BB962C8B-B14F-4D97-AF65-F5344CB8AC3E}">
        <p14:creationId xmlns:p14="http://schemas.microsoft.com/office/powerpoint/2010/main" val="1791454660"/>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What is the FHE module?</a:t>
            </a:r>
            <a:endParaRPr lang="en-US" sz="3200" dirty="0"/>
          </a:p>
        </p:txBody>
      </p:sp>
      <p:sp>
        <p:nvSpPr>
          <p:cNvPr id="3" name="Content Placeholder 2"/>
          <p:cNvSpPr>
            <a:spLocks noGrp="1"/>
          </p:cNvSpPr>
          <p:nvPr>
            <p:ph idx="1"/>
          </p:nvPr>
        </p:nvSpPr>
        <p:spPr>
          <a:xfrm>
            <a:off x="457200" y="1066800"/>
            <a:ext cx="8229600" cy="5334000"/>
          </a:xfrm>
        </p:spPr>
        <p:txBody>
          <a:bodyPr>
            <a:normAutofit fontScale="70000" lnSpcReduction="20000"/>
          </a:bodyPr>
          <a:lstStyle/>
          <a:p>
            <a:pPr marL="593725" lvl="1" indent="-457200">
              <a:buFont typeface="Arial" panose="020B0604020202020204" pitchFamily="34" charset="0"/>
              <a:buChar char="•"/>
            </a:pPr>
            <a:r>
              <a:rPr lang="en-US" sz="3400" dirty="0" smtClean="0"/>
              <a:t>The Flood Hazard Easements (FHE) module provides an ability to track the fund reimbursement for acquiring of easements for the beach erosion, shore damage reduction and flood control projects in partnership with the U.S. Army Corp of Engineers and New Jersey Department of Environment Protection.</a:t>
            </a:r>
          </a:p>
          <a:p>
            <a:pPr marL="593725" lvl="1" indent="-457200">
              <a:buFont typeface="Arial" panose="020B0604020202020204" pitchFamily="34" charset="0"/>
              <a:buChar char="•"/>
            </a:pPr>
            <a:endParaRPr lang="en-US" sz="3100" dirty="0" smtClean="0"/>
          </a:p>
          <a:p>
            <a:pPr marL="593725" lvl="1" indent="-457200">
              <a:buFont typeface="Arial" panose="020B0604020202020204" pitchFamily="34" charset="0"/>
              <a:buChar char="•"/>
            </a:pPr>
            <a:r>
              <a:rPr lang="en-US" sz="3400" dirty="0" smtClean="0"/>
              <a:t>The FHE module provides the DEP with an ability to review the applications, manage the workflow process and track the funds reimbursed on evaluation (Survey &amp; Title verifications, Legal details, and Appraisals) of the projects till the easement is obtained. </a:t>
            </a:r>
          </a:p>
          <a:p>
            <a:pPr marL="593725" lvl="1" indent="-457200">
              <a:buFont typeface="Arial" panose="020B0604020202020204" pitchFamily="34" charset="0"/>
              <a:buChar char="•"/>
            </a:pPr>
            <a:endParaRPr lang="en-US" sz="3100" dirty="0" smtClean="0"/>
          </a:p>
          <a:p>
            <a:pPr marL="593725" lvl="1" indent="-457200">
              <a:buFont typeface="Arial" panose="020B0604020202020204" pitchFamily="34" charset="0"/>
              <a:buChar char="•"/>
            </a:pPr>
            <a:r>
              <a:rPr lang="en-US" sz="3400" dirty="0" smtClean="0"/>
              <a:t>This module allows the user to edit/update the applications, initiate the funds requests, enter the applicant’s interactions and case logs during the acquisition of easements.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149</a:t>
            </a:fld>
            <a:endParaRPr lang="en-US"/>
          </a:p>
        </p:txBody>
      </p:sp>
    </p:spTree>
    <p:extLst>
      <p:ext uri="{BB962C8B-B14F-4D97-AF65-F5344CB8AC3E}">
        <p14:creationId xmlns:p14="http://schemas.microsoft.com/office/powerpoint/2010/main" val="3569681294"/>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FHE BPM Process Map</a:t>
            </a:r>
            <a:endParaRPr lang="en-US" sz="3200"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 y="1143000"/>
            <a:ext cx="8305800" cy="5257800"/>
          </a:xfrm>
          <a:prstGeom prst="rect">
            <a:avLst/>
          </a:prstGeom>
          <a:solidFill>
            <a:schemeClr val="tx1"/>
          </a:solidFill>
          <a:ln>
            <a:solidFill>
              <a:schemeClr val="tx1"/>
            </a:solidFill>
          </a:ln>
        </p:spPr>
      </p:pic>
      <p:sp>
        <p:nvSpPr>
          <p:cNvPr id="5" name="Slide Number Placeholder 4"/>
          <p:cNvSpPr>
            <a:spLocks noGrp="1"/>
          </p:cNvSpPr>
          <p:nvPr>
            <p:ph type="sldNum" sz="quarter" idx="12"/>
          </p:nvPr>
        </p:nvSpPr>
        <p:spPr/>
        <p:txBody>
          <a:bodyPr/>
          <a:lstStyle/>
          <a:p>
            <a:fld id="{CCD708A9-029A-4873-8902-A470072A7B49}" type="slidenum">
              <a:rPr lang="en-US" smtClean="0"/>
              <a:t>150</a:t>
            </a:fld>
            <a:endParaRPr lang="en-US"/>
          </a:p>
        </p:txBody>
      </p:sp>
    </p:spTree>
    <p:extLst>
      <p:ext uri="{BB962C8B-B14F-4D97-AF65-F5344CB8AC3E}">
        <p14:creationId xmlns:p14="http://schemas.microsoft.com/office/powerpoint/2010/main" val="3286252084"/>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Change Management</a:t>
            </a:r>
            <a:endParaRPr lang="en-US" sz="3600" dirty="0"/>
          </a:p>
        </p:txBody>
      </p:sp>
      <p:sp>
        <p:nvSpPr>
          <p:cNvPr id="3" name="Text Placeholder 2"/>
          <p:cNvSpPr>
            <a:spLocks noGrp="1"/>
          </p:cNvSpPr>
          <p:nvPr>
            <p:ph type="body" idx="1"/>
          </p:nvPr>
        </p:nvSpPr>
        <p:spPr/>
        <p:txBody>
          <a:bodyPr/>
          <a:lstStyle/>
          <a:p>
            <a:r>
              <a:rPr lang="en-US" dirty="0" smtClean="0"/>
              <a:t>Business Process Management (BPM)</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151</a:t>
            </a:fld>
            <a:endParaRPr lang="en-US"/>
          </a:p>
        </p:txBody>
      </p:sp>
    </p:spTree>
    <p:extLst>
      <p:ext uri="{BB962C8B-B14F-4D97-AF65-F5344CB8AC3E}">
        <p14:creationId xmlns:p14="http://schemas.microsoft.com/office/powerpoint/2010/main" val="628400297"/>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What is the Change Request module?</a:t>
            </a:r>
            <a:endParaRPr lang="en-US" sz="3200" dirty="0"/>
          </a:p>
        </p:txBody>
      </p:sp>
      <p:sp>
        <p:nvSpPr>
          <p:cNvPr id="3" name="Content Placeholder 2"/>
          <p:cNvSpPr>
            <a:spLocks noGrp="1"/>
          </p:cNvSpPr>
          <p:nvPr>
            <p:ph idx="1"/>
          </p:nvPr>
        </p:nvSpPr>
        <p:spPr>
          <a:xfrm>
            <a:off x="457200" y="1143000"/>
            <a:ext cx="8229600" cy="5334000"/>
          </a:xfrm>
        </p:spPr>
        <p:txBody>
          <a:bodyPr>
            <a:normAutofit/>
          </a:bodyPr>
          <a:lstStyle/>
          <a:p>
            <a:pPr marL="593725" lvl="1" indent="-457200">
              <a:buFont typeface="Arial" panose="020B0604020202020204" pitchFamily="34" charset="0"/>
              <a:buChar char="•"/>
            </a:pPr>
            <a:r>
              <a:rPr lang="en-US" sz="2400" dirty="0" smtClean="0"/>
              <a:t>The Change Request module streamlines business process for requesting changes that alter the previously agreed upon scope of a particular deliverable.</a:t>
            </a:r>
          </a:p>
          <a:p>
            <a:pPr marL="593725" lvl="1" indent="-457200">
              <a:buFont typeface="Arial" panose="020B0604020202020204" pitchFamily="34" charset="0"/>
              <a:buChar char="•"/>
            </a:pPr>
            <a:endParaRPr lang="en-US" sz="2400" dirty="0" smtClean="0"/>
          </a:p>
          <a:p>
            <a:pPr marL="593725" lvl="1" indent="-457200">
              <a:buFont typeface="Arial" panose="020B0604020202020204" pitchFamily="34" charset="0"/>
              <a:buChar char="•"/>
            </a:pPr>
            <a:r>
              <a:rPr lang="en-US" sz="2400" dirty="0" smtClean="0"/>
              <a:t>The CR module tracks the workflow and approval process needed to design, develop, and deploy the requested system or reporting change.</a:t>
            </a:r>
          </a:p>
          <a:p>
            <a:pPr marL="593725" lvl="1" indent="-457200">
              <a:buFont typeface="Arial" panose="020B0604020202020204" pitchFamily="34" charset="0"/>
              <a:buChar char="•"/>
            </a:pPr>
            <a:endParaRPr lang="en-US" sz="2400" dirty="0" smtClean="0"/>
          </a:p>
          <a:p>
            <a:pPr marL="593725" lvl="1" indent="-457200">
              <a:buFont typeface="Arial" panose="020B0604020202020204" pitchFamily="34" charset="0"/>
              <a:buChar char="•"/>
            </a:pPr>
            <a:r>
              <a:rPr lang="en-US" sz="2400" dirty="0" smtClean="0"/>
              <a:t>The CR module also allows the user to edit/update the requested change details, add attachments, remove attachments and add notes.</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152</a:t>
            </a:fld>
            <a:endParaRPr lang="en-US"/>
          </a:p>
        </p:txBody>
      </p:sp>
    </p:spTree>
    <p:extLst>
      <p:ext uri="{BB962C8B-B14F-4D97-AF65-F5344CB8AC3E}">
        <p14:creationId xmlns:p14="http://schemas.microsoft.com/office/powerpoint/2010/main" val="3902117292"/>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CR BPM Process Map</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153</a:t>
            </a:fld>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167998"/>
            <a:ext cx="8229600" cy="5385202"/>
          </a:xfrm>
          <a:prstGeom prst="rect">
            <a:avLst/>
          </a:prstGeom>
          <a:solidFill>
            <a:schemeClr val="tx1"/>
          </a:solidFill>
          <a:ln>
            <a:solidFill>
              <a:schemeClr val="tx1"/>
            </a:solidFill>
          </a:ln>
        </p:spPr>
      </p:pic>
    </p:spTree>
    <p:extLst>
      <p:ext uri="{BB962C8B-B14F-4D97-AF65-F5344CB8AC3E}">
        <p14:creationId xmlns:p14="http://schemas.microsoft.com/office/powerpoint/2010/main" val="1749415347"/>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Integration</a:t>
            </a:r>
            <a:endParaRPr lang="en-US" sz="3600" dirty="0"/>
          </a:p>
        </p:txBody>
      </p:sp>
      <p:sp>
        <p:nvSpPr>
          <p:cNvPr id="3" name="Text Placeholder 2"/>
          <p:cNvSpPr>
            <a:spLocks noGrp="1"/>
          </p:cNvSpPr>
          <p:nvPr>
            <p:ph type="body" idx="1"/>
          </p:nvPr>
        </p:nvSpPr>
        <p:spPr/>
        <p:txBody>
          <a:bodyPr/>
          <a:lstStyle/>
          <a:p>
            <a:r>
              <a:rPr lang="en-US" dirty="0" smtClean="0"/>
              <a:t>SIROMS</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154</a:t>
            </a:fld>
            <a:endParaRPr lang="en-US"/>
          </a:p>
        </p:txBody>
      </p:sp>
    </p:spTree>
    <p:extLst>
      <p:ext uri="{BB962C8B-B14F-4D97-AF65-F5344CB8AC3E}">
        <p14:creationId xmlns:p14="http://schemas.microsoft.com/office/powerpoint/2010/main" val="759272007"/>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Background</a:t>
            </a:r>
            <a:endParaRPr lang="en-US" dirty="0"/>
          </a:p>
        </p:txBody>
      </p:sp>
      <p:sp>
        <p:nvSpPr>
          <p:cNvPr id="3" name="Slide Number Placeholder 2"/>
          <p:cNvSpPr>
            <a:spLocks noGrp="1"/>
          </p:cNvSpPr>
          <p:nvPr>
            <p:ph type="sldNum" sz="quarter" idx="12"/>
          </p:nvPr>
        </p:nvSpPr>
        <p:spPr/>
        <p:txBody>
          <a:bodyPr/>
          <a:lstStyle/>
          <a:p>
            <a:fld id="{CCD708A9-029A-4873-8902-A470072A7B49}" type="slidenum">
              <a:rPr lang="en-US" smtClean="0"/>
              <a:t>155</a:t>
            </a:fld>
            <a:endParaRPr lang="en-US"/>
          </a:p>
        </p:txBody>
      </p:sp>
    </p:spTree>
    <p:extLst>
      <p:ext uri="{BB962C8B-B14F-4D97-AF65-F5344CB8AC3E}">
        <p14:creationId xmlns:p14="http://schemas.microsoft.com/office/powerpoint/2010/main" val="930953134"/>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 Overall Solution</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156</a:t>
            </a:fld>
            <a:endParaRPr 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3184" y="1360714"/>
            <a:ext cx="8557633" cy="4953000"/>
          </a:xfrm>
          <a:prstGeom prst="rect">
            <a:avLst/>
          </a:prstGeom>
        </p:spPr>
      </p:pic>
    </p:spTree>
    <p:extLst>
      <p:ext uri="{BB962C8B-B14F-4D97-AF65-F5344CB8AC3E}">
        <p14:creationId xmlns:p14="http://schemas.microsoft.com/office/powerpoint/2010/main" val="3384980408"/>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Solution : Integration</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157</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956395132"/>
              </p:ext>
            </p:extLst>
          </p:nvPr>
        </p:nvGraphicFramePr>
        <p:xfrm>
          <a:off x="304800" y="1371600"/>
          <a:ext cx="8534400" cy="4853940"/>
        </p:xfrm>
        <a:graphic>
          <a:graphicData uri="http://schemas.openxmlformats.org/drawingml/2006/table">
            <a:tbl>
              <a:tblPr>
                <a:effectLst>
                  <a:outerShdw blurRad="50800" dist="38100" dir="5400000" algn="t" rotWithShape="0">
                    <a:prstClr val="black">
                      <a:alpha val="40000"/>
                    </a:prstClr>
                  </a:outerShdw>
                </a:effectLst>
              </a:tblPr>
              <a:tblGrid>
                <a:gridCol w="8534400"/>
              </a:tblGrid>
              <a:tr h="373380">
                <a:tc>
                  <a:txBody>
                    <a:bodyPr/>
                    <a:lstStyle/>
                    <a:p>
                      <a:pPr algn="ctr" rtl="0" fontAlgn="t"/>
                      <a:r>
                        <a:rPr lang="en-US" sz="1300" b="1" i="0" u="none" strike="noStrike" dirty="0">
                          <a:solidFill>
                            <a:srgbClr val="FFFFFF"/>
                          </a:solidFill>
                          <a:latin typeface="Cambria"/>
                        </a:rPr>
                        <a:t>SIROMS Components</a:t>
                      </a:r>
                      <a:r>
                        <a:rPr lang="en-US" sz="1300" b="1" i="0" u="none" strike="noStrike" dirty="0">
                          <a:solidFill>
                            <a:srgbClr val="FFFFFF"/>
                          </a:solidFill>
                          <a:latin typeface="Calibri"/>
                        </a:rPr>
                        <a:t> </a:t>
                      </a:r>
                      <a:endParaRPr lang="en-US" sz="1300" b="1" i="0" u="none" strike="noStrike" dirty="0">
                        <a:solidFill>
                          <a:srgbClr val="FFFFFF"/>
                        </a:solidFill>
                        <a:latin typeface="Cambria"/>
                      </a:endParaRPr>
                    </a:p>
                  </a:txBody>
                  <a:tcPr marL="2423" marR="2423" marT="242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1937"/>
                    </a:solidFill>
                  </a:tcPr>
                </a:tc>
              </a:tr>
              <a:tr h="373380">
                <a:tc>
                  <a:txBody>
                    <a:bodyPr/>
                    <a:lstStyle/>
                    <a:p>
                      <a:pPr algn="l" fontAlgn="t"/>
                      <a:r>
                        <a:rPr lang="en-US" sz="1300" b="1" i="0" u="none" strike="noStrike" dirty="0">
                          <a:solidFill>
                            <a:srgbClr val="FFFFFF"/>
                          </a:solidFill>
                          <a:latin typeface="Calibri"/>
                        </a:rPr>
                        <a:t>SIROMS - Integration Layer:</a:t>
                      </a:r>
                    </a:p>
                  </a:txBody>
                  <a:tcPr marL="2423" marR="2423" marT="2423"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5BE97"/>
                    </a:solidFill>
                  </a:tcPr>
                </a:tc>
              </a:tr>
              <a:tr h="373380">
                <a:tc>
                  <a:txBody>
                    <a:bodyPr/>
                    <a:lstStyle/>
                    <a:p>
                      <a:pPr algn="l" fontAlgn="t"/>
                      <a:r>
                        <a:rPr lang="en-US" sz="1300" b="0" i="0" u="none" strike="noStrike" dirty="0" smtClean="0">
                          <a:solidFill>
                            <a:srgbClr val="000000"/>
                          </a:solidFill>
                          <a:latin typeface="Calibri"/>
                        </a:rPr>
                        <a:t>Treasury </a:t>
                      </a:r>
                      <a:r>
                        <a:rPr lang="en-US" sz="1300" b="0" i="0" u="none" strike="noStrike" dirty="0">
                          <a:solidFill>
                            <a:srgbClr val="000000"/>
                          </a:solidFill>
                          <a:latin typeface="Calibri"/>
                        </a:rPr>
                        <a:t>Integration </a:t>
                      </a:r>
                      <a:r>
                        <a:rPr lang="en-US" sz="1300" b="0" i="0" u="none" strike="noStrike" dirty="0" smtClean="0">
                          <a:solidFill>
                            <a:srgbClr val="000000"/>
                          </a:solidFill>
                          <a:latin typeface="Calibri"/>
                        </a:rPr>
                        <a:t>         </a:t>
                      </a:r>
                      <a:r>
                        <a:rPr lang="en-US" sz="1300" b="0" i="0" u="none" strike="noStrike" baseline="0" dirty="0" smtClean="0">
                          <a:solidFill>
                            <a:srgbClr val="000000"/>
                          </a:solidFill>
                          <a:latin typeface="Calibri"/>
                        </a:rPr>
                        <a:t>– </a:t>
                      </a:r>
                      <a:r>
                        <a:rPr lang="en-US" sz="1300" b="0" i="0" u="none" strike="noStrike" dirty="0" smtClean="0">
                          <a:solidFill>
                            <a:srgbClr val="000000"/>
                          </a:solidFill>
                          <a:latin typeface="Calibri"/>
                        </a:rPr>
                        <a:t>NJCFS</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a:solidFill>
                            <a:srgbClr val="000000"/>
                          </a:solidFill>
                          <a:latin typeface="Calibri"/>
                        </a:rPr>
                        <a:t>Sage </a:t>
                      </a:r>
                      <a:r>
                        <a:rPr lang="en-US" sz="1300" b="0" i="0" u="none" strike="noStrike" dirty="0" smtClean="0">
                          <a:solidFill>
                            <a:srgbClr val="000000"/>
                          </a:solidFill>
                          <a:latin typeface="Calibri"/>
                        </a:rPr>
                        <a:t>Integration                 </a:t>
                      </a:r>
                      <a:r>
                        <a:rPr lang="en-US" sz="1300" b="0" i="0" u="none" strike="noStrike" baseline="0" dirty="0" smtClean="0">
                          <a:solidFill>
                            <a:srgbClr val="000000"/>
                          </a:solidFill>
                          <a:latin typeface="Calibri"/>
                        </a:rPr>
                        <a:t>– Weekly LIP Funds Requests,  QPR</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a:solidFill>
                            <a:srgbClr val="000000"/>
                          </a:solidFill>
                          <a:latin typeface="Calibri"/>
                        </a:rPr>
                        <a:t>RREM Integration </a:t>
                      </a:r>
                      <a:r>
                        <a:rPr lang="en-US" sz="1300" b="0" i="0" u="none" strike="noStrike" dirty="0" smtClean="0">
                          <a:solidFill>
                            <a:srgbClr val="000000"/>
                          </a:solidFill>
                          <a:latin typeface="Calibri"/>
                        </a:rPr>
                        <a:t>              </a:t>
                      </a:r>
                      <a:r>
                        <a:rPr lang="en-US" sz="1300" b="0" i="0" u="none" strike="noStrike" baseline="0" dirty="0" smtClean="0">
                          <a:solidFill>
                            <a:srgbClr val="000000"/>
                          </a:solidFill>
                          <a:latin typeface="Calibri"/>
                        </a:rPr>
                        <a:t>– </a:t>
                      </a:r>
                      <a:r>
                        <a:rPr lang="en-US" sz="1300" b="0" i="0" u="none" strike="noStrike" dirty="0" smtClean="0">
                          <a:solidFill>
                            <a:srgbClr val="000000"/>
                          </a:solidFill>
                          <a:latin typeface="Calibri"/>
                        </a:rPr>
                        <a:t>Web Services (I1,</a:t>
                      </a:r>
                      <a:r>
                        <a:rPr lang="en-US" sz="1300" b="0" i="0" u="none" strike="noStrike" baseline="0" dirty="0" smtClean="0">
                          <a:solidFill>
                            <a:srgbClr val="000000"/>
                          </a:solidFill>
                          <a:latin typeface="Calibri"/>
                        </a:rPr>
                        <a:t> </a:t>
                      </a:r>
                      <a:r>
                        <a:rPr lang="en-US" sz="1300" b="0" i="0" u="none" strike="noStrike" dirty="0" smtClean="0">
                          <a:solidFill>
                            <a:srgbClr val="000000"/>
                          </a:solidFill>
                          <a:latin typeface="Calibri"/>
                        </a:rPr>
                        <a:t>I7, I8, </a:t>
                      </a:r>
                      <a:r>
                        <a:rPr lang="en-US" sz="1300" b="0" i="0" u="none" strike="noStrike" dirty="0" err="1" smtClean="0">
                          <a:solidFill>
                            <a:srgbClr val="000000"/>
                          </a:solidFill>
                          <a:latin typeface="Calibri"/>
                        </a:rPr>
                        <a:t>iDone</a:t>
                      </a:r>
                      <a:r>
                        <a:rPr lang="en-US" sz="1300" b="0" i="0" u="none" strike="noStrike" dirty="0" smtClean="0">
                          <a:solidFill>
                            <a:srgbClr val="000000"/>
                          </a:solidFill>
                          <a:latin typeface="Calibri"/>
                        </a:rPr>
                        <a:t>)        Gilbane,</a:t>
                      </a:r>
                      <a:r>
                        <a:rPr lang="en-US" sz="1300" b="0" i="0" u="none" strike="noStrike" baseline="0" dirty="0" smtClean="0">
                          <a:solidFill>
                            <a:srgbClr val="000000"/>
                          </a:solidFill>
                          <a:latin typeface="Calibri"/>
                        </a:rPr>
                        <a:t> </a:t>
                      </a:r>
                      <a:r>
                        <a:rPr lang="en-US" sz="1300" b="0" i="0" u="none" strike="noStrike" baseline="0" dirty="0" err="1" smtClean="0">
                          <a:solidFill>
                            <a:srgbClr val="000000"/>
                          </a:solidFill>
                          <a:latin typeface="Calibri"/>
                        </a:rPr>
                        <a:t>Cbi</a:t>
                      </a:r>
                      <a:r>
                        <a:rPr lang="en-US" sz="1300" b="0" i="0" u="none" strike="noStrike" baseline="0" dirty="0" smtClean="0">
                          <a:solidFill>
                            <a:srgbClr val="000000"/>
                          </a:solidFill>
                          <a:latin typeface="Calibri"/>
                        </a:rPr>
                        <a:t> Shaw</a:t>
                      </a:r>
                      <a:endParaRPr lang="en-US" sz="1300" b="0" i="0" u="none" strike="noStrike" dirty="0" smtClean="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smtClean="0">
                          <a:solidFill>
                            <a:srgbClr val="000000"/>
                          </a:solidFill>
                          <a:latin typeface="Calibri"/>
                        </a:rPr>
                        <a:t>LRRP</a:t>
                      </a:r>
                      <a:r>
                        <a:rPr lang="en-US" sz="1300" b="0" i="0" u="none" strike="noStrike" baseline="0" dirty="0" smtClean="0">
                          <a:solidFill>
                            <a:srgbClr val="000000"/>
                          </a:solidFill>
                          <a:latin typeface="Calibri"/>
                        </a:rPr>
                        <a:t> Integration                 – Web Services (I1, I7, </a:t>
                      </a:r>
                      <a:r>
                        <a:rPr lang="en-US" sz="1300" b="0" i="0" u="none" strike="noStrike" baseline="0" dirty="0" err="1" smtClean="0">
                          <a:solidFill>
                            <a:srgbClr val="000000"/>
                          </a:solidFill>
                          <a:latin typeface="Calibri"/>
                        </a:rPr>
                        <a:t>iDone</a:t>
                      </a:r>
                      <a:r>
                        <a:rPr lang="en-US" sz="1300" b="0" i="0" u="none" strike="noStrike" baseline="0" dirty="0" smtClean="0">
                          <a:solidFill>
                            <a:srgbClr val="000000"/>
                          </a:solidFill>
                          <a:latin typeface="Calibri"/>
                        </a:rPr>
                        <a:t>)              Gilbane</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smtClean="0">
                          <a:solidFill>
                            <a:srgbClr val="000000"/>
                          </a:solidFill>
                          <a:latin typeface="Calibri"/>
                        </a:rPr>
                        <a:t>LMI</a:t>
                      </a:r>
                      <a:r>
                        <a:rPr lang="en-US" sz="1300" b="0" i="0" u="none" strike="noStrike" baseline="0" dirty="0" smtClean="0">
                          <a:solidFill>
                            <a:srgbClr val="000000"/>
                          </a:solidFill>
                          <a:latin typeface="Calibri"/>
                        </a:rPr>
                        <a:t> Integration                   – Web Services (I1/I71,  I7, </a:t>
                      </a:r>
                      <a:r>
                        <a:rPr lang="en-US" sz="1300" b="0" i="0" u="none" strike="noStrike" baseline="0" dirty="0" err="1" smtClean="0">
                          <a:solidFill>
                            <a:srgbClr val="000000"/>
                          </a:solidFill>
                          <a:latin typeface="Calibri"/>
                        </a:rPr>
                        <a:t>iDone</a:t>
                      </a:r>
                      <a:r>
                        <a:rPr lang="en-US" sz="1300" b="0" i="0" u="none" strike="noStrike" baseline="0" dirty="0" smtClean="0">
                          <a:solidFill>
                            <a:srgbClr val="000000"/>
                          </a:solidFill>
                          <a:latin typeface="Calibri"/>
                        </a:rPr>
                        <a:t>)      </a:t>
                      </a:r>
                      <a:r>
                        <a:rPr lang="en-US" sz="1300" b="0" i="0" u="none" strike="noStrike" baseline="0" dirty="0" err="1" smtClean="0">
                          <a:solidFill>
                            <a:srgbClr val="000000"/>
                          </a:solidFill>
                          <a:latin typeface="Calibri"/>
                        </a:rPr>
                        <a:t>Cbi</a:t>
                      </a:r>
                      <a:r>
                        <a:rPr lang="en-US" sz="1300" b="0" i="0" u="none" strike="noStrike" baseline="0" dirty="0" smtClean="0">
                          <a:solidFill>
                            <a:srgbClr val="000000"/>
                          </a:solidFill>
                          <a:latin typeface="Calibri"/>
                        </a:rPr>
                        <a:t> Shaw</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a:solidFill>
                            <a:srgbClr val="000000"/>
                          </a:solidFill>
                          <a:latin typeface="Calibri"/>
                        </a:rPr>
                        <a:t>Escrow Integration </a:t>
                      </a:r>
                      <a:r>
                        <a:rPr lang="en-US" sz="1300" b="0" i="0" u="none" strike="noStrike" dirty="0" smtClean="0">
                          <a:solidFill>
                            <a:srgbClr val="000000"/>
                          </a:solidFill>
                          <a:latin typeface="Calibri"/>
                        </a:rPr>
                        <a:t>(ACH)  </a:t>
                      </a:r>
                      <a:r>
                        <a:rPr lang="en-US" sz="1300" b="0" i="0" u="none" strike="noStrike" baseline="0" dirty="0" smtClean="0">
                          <a:solidFill>
                            <a:srgbClr val="000000"/>
                          </a:solidFill>
                          <a:latin typeface="Calibri"/>
                        </a:rPr>
                        <a:t>– </a:t>
                      </a:r>
                      <a:r>
                        <a:rPr lang="en-US" sz="1300" b="0" i="0" u="none" strike="noStrike" dirty="0" smtClean="0">
                          <a:solidFill>
                            <a:srgbClr val="000000"/>
                          </a:solidFill>
                          <a:latin typeface="Calibri"/>
                        </a:rPr>
                        <a:t>Bank </a:t>
                      </a:r>
                      <a:r>
                        <a:rPr lang="en-US" sz="1300" b="0" i="0" u="none" strike="noStrike" dirty="0">
                          <a:solidFill>
                            <a:srgbClr val="000000"/>
                          </a:solidFill>
                          <a:latin typeface="Calibri"/>
                        </a:rPr>
                        <a:t>of America </a:t>
                      </a: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a:solidFill>
                            <a:srgbClr val="000000"/>
                          </a:solidFill>
                          <a:latin typeface="Calibri"/>
                        </a:rPr>
                        <a:t>EDA </a:t>
                      </a:r>
                      <a:r>
                        <a:rPr lang="en-US" sz="1300" b="0" i="0" u="none" strike="noStrike" dirty="0" smtClean="0">
                          <a:solidFill>
                            <a:srgbClr val="000000"/>
                          </a:solidFill>
                          <a:latin typeface="Calibri"/>
                        </a:rPr>
                        <a:t>Integration</a:t>
                      </a:r>
                      <a:r>
                        <a:rPr lang="en-US" sz="1300" b="0" i="0" u="none" strike="noStrike" baseline="0" dirty="0" smtClean="0">
                          <a:solidFill>
                            <a:srgbClr val="000000"/>
                          </a:solidFill>
                          <a:latin typeface="Calibri"/>
                        </a:rPr>
                        <a:t>                  – Document Transfers (FTP)</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US" sz="1300" b="0" i="0" u="none" strike="noStrike" dirty="0">
                          <a:solidFill>
                            <a:srgbClr val="000000"/>
                          </a:solidFill>
                          <a:latin typeface="Calibri"/>
                        </a:rPr>
                        <a:t>DEP </a:t>
                      </a:r>
                      <a:r>
                        <a:rPr lang="en-US" sz="1300" b="0" i="0" u="none" strike="noStrike" dirty="0" smtClean="0">
                          <a:solidFill>
                            <a:srgbClr val="000000"/>
                          </a:solidFill>
                          <a:latin typeface="Calibri"/>
                        </a:rPr>
                        <a:t>Integration                  </a:t>
                      </a:r>
                      <a:r>
                        <a:rPr lang="en-US" sz="1300" b="0" i="0" u="none" strike="noStrike" baseline="0" dirty="0" smtClean="0">
                          <a:solidFill>
                            <a:srgbClr val="000000"/>
                          </a:solidFill>
                          <a:latin typeface="Calibri"/>
                        </a:rPr>
                        <a:t>– Document Transfers (S3)                  RREM, LRRP, LMI, USD, FHRP, FHE, …</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smtClean="0">
                          <a:solidFill>
                            <a:srgbClr val="000000"/>
                          </a:solidFill>
                          <a:latin typeface="Calibri"/>
                        </a:rPr>
                        <a:t>Common Functions           </a:t>
                      </a:r>
                      <a:r>
                        <a:rPr lang="en-US" sz="1300" b="0" i="0" u="none" strike="noStrike" baseline="0" dirty="0" smtClean="0">
                          <a:solidFill>
                            <a:srgbClr val="000000"/>
                          </a:solidFill>
                          <a:latin typeface="Calibri"/>
                        </a:rPr>
                        <a:t>– Bulk Document Transfers (scanned, auto-generated)</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r>
                        <a:rPr lang="en-US" sz="1300" b="0" i="0" u="none" strike="noStrike" dirty="0" smtClean="0">
                          <a:solidFill>
                            <a:srgbClr val="000000"/>
                          </a:solidFill>
                          <a:latin typeface="Calibri"/>
                        </a:rPr>
                        <a:t>Common Functions           </a:t>
                      </a:r>
                      <a:r>
                        <a:rPr lang="en-US" sz="1300" b="0" i="0" u="none" strike="noStrike" baseline="0" dirty="0" smtClean="0">
                          <a:solidFill>
                            <a:srgbClr val="000000"/>
                          </a:solidFill>
                          <a:latin typeface="Calibri"/>
                        </a:rPr>
                        <a:t>– Bulk E-mail Notifications                   ACH, CEN, CSD, LMI…</a:t>
                      </a:r>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73380">
                <a:tc>
                  <a:txBody>
                    <a:bodyPr/>
                    <a:lstStyle/>
                    <a:p>
                      <a:pPr algn="l" fontAlgn="t"/>
                      <a:endParaRPr lang="en-US" sz="1300" b="0" i="0" u="none" strike="noStrike" dirty="0">
                        <a:solidFill>
                          <a:srgbClr val="000000"/>
                        </a:solidFill>
                        <a:latin typeface="Calibri"/>
                      </a:endParaRPr>
                    </a:p>
                  </a:txBody>
                  <a:tcPr marL="87241" marR="2423" marT="2423"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823734735"/>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Integration - NJCFS</a:t>
            </a:r>
            <a:endParaRPr lang="en-US" sz="3200" dirty="0"/>
          </a:p>
        </p:txBody>
      </p:sp>
      <p:sp>
        <p:nvSpPr>
          <p:cNvPr id="3" name="Content Placeholder 2"/>
          <p:cNvSpPr>
            <a:spLocks noGrp="1"/>
          </p:cNvSpPr>
          <p:nvPr>
            <p:ph idx="1"/>
          </p:nvPr>
        </p:nvSpPr>
        <p:spPr/>
        <p:txBody>
          <a:bodyPr>
            <a:normAutofit/>
          </a:bodyPr>
          <a:lstStyle/>
          <a:p>
            <a:r>
              <a:rPr lang="en-US" sz="2400" dirty="0" smtClean="0"/>
              <a:t>Download OPVLD, WRECD Files from NJCFS Server </a:t>
            </a:r>
            <a:r>
              <a:rPr lang="en-US"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6:30 AM M-F</a:t>
            </a:r>
          </a:p>
          <a:p>
            <a:endParaRPr lang="en-US" sz="2400" dirty="0" smtClean="0"/>
          </a:p>
          <a:p>
            <a:r>
              <a:rPr lang="en-US" sz="2400" dirty="0" smtClean="0"/>
              <a:t>Trigger SIROMS Process to Import Files Into SIROMS Database</a:t>
            </a:r>
          </a:p>
          <a:p>
            <a:endParaRPr lang="en-US" sz="2400" dirty="0" smtClean="0"/>
          </a:p>
          <a:p>
            <a:r>
              <a:rPr lang="en-US" sz="2400" i="1" dirty="0" smtClean="0"/>
              <a:t>SIROMS Process Generates A1 Transaction Files</a:t>
            </a:r>
          </a:p>
          <a:p>
            <a:endParaRPr lang="en-US" sz="2400" dirty="0" smtClean="0"/>
          </a:p>
          <a:p>
            <a:r>
              <a:rPr lang="en-US" sz="2400" dirty="0" smtClean="0"/>
              <a:t>Upload A1 Transaction File to NJCFS </a:t>
            </a:r>
            <a:r>
              <a:rPr lang="en-US"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5:30 PM M-F</a:t>
            </a:r>
            <a:endParaRPr lang="en-US" sz="2400" dirty="0" smtClean="0"/>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158</a:t>
            </a:fld>
            <a:endParaRPr lang="en-US"/>
          </a:p>
        </p:txBody>
      </p:sp>
    </p:spTree>
    <p:extLst>
      <p:ext uri="{BB962C8B-B14F-4D97-AF65-F5344CB8AC3E}">
        <p14:creationId xmlns:p14="http://schemas.microsoft.com/office/powerpoint/2010/main" val="2174794775"/>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Integration - SAGE</a:t>
            </a:r>
            <a:endParaRPr lang="en-US" sz="3200" dirty="0"/>
          </a:p>
        </p:txBody>
      </p:sp>
      <p:sp>
        <p:nvSpPr>
          <p:cNvPr id="3" name="Content Placeholder 2"/>
          <p:cNvSpPr>
            <a:spLocks noGrp="1"/>
          </p:cNvSpPr>
          <p:nvPr>
            <p:ph idx="1"/>
          </p:nvPr>
        </p:nvSpPr>
        <p:spPr>
          <a:xfrm>
            <a:off x="457200" y="1143000"/>
            <a:ext cx="8229600" cy="4983163"/>
          </a:xfrm>
        </p:spPr>
        <p:txBody>
          <a:bodyPr>
            <a:normAutofit/>
          </a:bodyPr>
          <a:lstStyle/>
          <a:p>
            <a:pPr>
              <a:buFont typeface="Wingdings" panose="05000000000000000000" pitchFamily="2" charset="2"/>
              <a:buChar char="§"/>
            </a:pPr>
            <a:r>
              <a:rPr lang="en-US" sz="2400" b="1" dirty="0" smtClean="0"/>
              <a:t>Funds Request</a:t>
            </a:r>
          </a:p>
          <a:p>
            <a:pPr marL="606425" lvl="1" indent="-342900"/>
            <a:r>
              <a:rPr lang="en-US" sz="1800" dirty="0" smtClean="0"/>
              <a:t>Query SAGE Database for new Funds Request at </a:t>
            </a:r>
            <a:r>
              <a:rPr lang="en-US" sz="1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3:00 PM Friday</a:t>
            </a:r>
          </a:p>
          <a:p>
            <a:pPr marL="606425" lvl="1" indent="-342900"/>
            <a:r>
              <a:rPr lang="en-US" sz="1800" dirty="0" smtClean="0"/>
              <a:t>Generate Funds Request CSV File</a:t>
            </a:r>
          </a:p>
          <a:p>
            <a:pPr marL="606425" lvl="1" indent="-342900"/>
            <a:r>
              <a:rPr lang="en-US" sz="1800" dirty="0" smtClean="0"/>
              <a:t>Save SAGE Data into LIP tables in SIROMSINT database</a:t>
            </a:r>
          </a:p>
          <a:p>
            <a:pPr marL="606425" lvl="1" indent="-342900"/>
            <a:r>
              <a:rPr lang="en-US" sz="1800" dirty="0" smtClean="0"/>
              <a:t>Generate Supporting DTL, MNC PDF Attachments for Funds Request</a:t>
            </a:r>
          </a:p>
          <a:p>
            <a:pPr marL="606425" lvl="1" indent="-342900"/>
            <a:r>
              <a:rPr lang="en-US" sz="1800" dirty="0" smtClean="0"/>
              <a:t>Trigger SIROMS Process to Create Funds Request Using Generated CSV File</a:t>
            </a:r>
          </a:p>
          <a:p>
            <a:pPr marL="606425" lvl="1" indent="-342900"/>
            <a:r>
              <a:rPr lang="en-US" sz="1800" dirty="0" smtClean="0"/>
              <a:t>Send E-mail Alert on Funds Request Creation Status</a:t>
            </a:r>
          </a:p>
          <a:p>
            <a:pPr marL="606425" lvl="1" indent="-342900"/>
            <a:r>
              <a:rPr lang="en-US" sz="1800" dirty="0" smtClean="0"/>
              <a:t>Send E-mail Alert (mid-week) on Funds Request Processing Status</a:t>
            </a:r>
          </a:p>
          <a:p>
            <a:pPr marL="606425" lvl="1" indent="-342900"/>
            <a:endParaRPr lang="en-US" dirty="0" smtClean="0"/>
          </a:p>
          <a:p>
            <a:pPr>
              <a:buFont typeface="Wingdings" panose="05000000000000000000" pitchFamily="2" charset="2"/>
              <a:buChar char="§"/>
            </a:pPr>
            <a:r>
              <a:rPr lang="en-US" sz="2400" b="1" dirty="0" smtClean="0"/>
              <a:t>QPR (Quarterly)</a:t>
            </a:r>
          </a:p>
          <a:p>
            <a:pPr marL="606425" lvl="1" indent="-342900"/>
            <a:r>
              <a:rPr lang="en-US" sz="1800" dirty="0" smtClean="0"/>
              <a:t>Download Monthly Information from SAGE Database for each Month in Quarter</a:t>
            </a:r>
          </a:p>
          <a:p>
            <a:pPr marL="606425" lvl="1" indent="-342900"/>
            <a:r>
              <a:rPr lang="en-US" sz="1800" dirty="0" smtClean="0"/>
              <a:t>Create Export File (.</a:t>
            </a:r>
            <a:r>
              <a:rPr lang="en-US" sz="1800" dirty="0" err="1" smtClean="0"/>
              <a:t>xlsx</a:t>
            </a:r>
            <a:r>
              <a:rPr lang="en-US" sz="1800" dirty="0" smtClean="0"/>
              <a:t>) – </a:t>
            </a:r>
            <a:r>
              <a:rPr lang="en-US" sz="1800" i="1" dirty="0" smtClean="0"/>
              <a:t>manual process</a:t>
            </a:r>
            <a:r>
              <a:rPr lang="en-US" sz="1800" dirty="0" smtClean="0"/>
              <a:t>.</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159</a:t>
            </a:fld>
            <a:endParaRPr lang="en-US"/>
          </a:p>
        </p:txBody>
      </p:sp>
    </p:spTree>
    <p:extLst>
      <p:ext uri="{BB962C8B-B14F-4D97-AF65-F5344CB8AC3E}">
        <p14:creationId xmlns:p14="http://schemas.microsoft.com/office/powerpoint/2010/main" val="2436074225"/>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Integration – RREM Web Services</a:t>
            </a:r>
            <a:endParaRPr lang="en-US" sz="3200" dirty="0"/>
          </a:p>
        </p:txBody>
      </p:sp>
      <p:sp>
        <p:nvSpPr>
          <p:cNvPr id="3" name="Content Placeholder 2"/>
          <p:cNvSpPr>
            <a:spLocks noGrp="1"/>
          </p:cNvSpPr>
          <p:nvPr>
            <p:ph idx="1"/>
          </p:nvPr>
        </p:nvSpPr>
        <p:spPr>
          <a:xfrm>
            <a:off x="457200" y="1143000"/>
            <a:ext cx="8229600" cy="5181600"/>
          </a:xfrm>
        </p:spPr>
        <p:txBody>
          <a:bodyPr>
            <a:normAutofit fontScale="92500" lnSpcReduction="10000"/>
          </a:bodyPr>
          <a:lstStyle/>
          <a:p>
            <a:r>
              <a:rPr lang="en-US" sz="2600" b="1" dirty="0" smtClean="0"/>
              <a:t>Incoming (ad-hoc) – I7, I8, </a:t>
            </a:r>
            <a:r>
              <a:rPr lang="en-US" sz="2600" b="1" dirty="0" err="1" smtClean="0"/>
              <a:t>iDone</a:t>
            </a:r>
            <a:endParaRPr lang="en-US" sz="2600" b="1" dirty="0" smtClean="0"/>
          </a:p>
          <a:p>
            <a:pPr marL="606425" lvl="1" indent="-342900">
              <a:buFont typeface="Arial" panose="020B0604020202020204" pitchFamily="34" charset="0"/>
              <a:buChar char="•"/>
            </a:pPr>
            <a:r>
              <a:rPr lang="en-US" sz="1700" dirty="0" smtClean="0"/>
              <a:t>CBI/</a:t>
            </a:r>
            <a:r>
              <a:rPr lang="en-US" sz="1700" dirty="0" err="1" smtClean="0"/>
              <a:t>Gilbane</a:t>
            </a:r>
            <a:r>
              <a:rPr lang="en-US" sz="1700" dirty="0" smtClean="0"/>
              <a:t> Upload Supporting Documentation to SIROMS Integration via SIROMS Int. Web Service</a:t>
            </a:r>
          </a:p>
          <a:p>
            <a:pPr marL="606425" lvl="1" indent="-342900">
              <a:buFont typeface="Arial" panose="020B0604020202020204" pitchFamily="34" charset="0"/>
              <a:buChar char="•"/>
            </a:pPr>
            <a:r>
              <a:rPr lang="en-US" sz="1700" dirty="0" smtClean="0"/>
              <a:t>CBI/</a:t>
            </a:r>
            <a:r>
              <a:rPr lang="en-US" sz="1700" dirty="0" err="1" smtClean="0"/>
              <a:t>Gilbane</a:t>
            </a:r>
            <a:r>
              <a:rPr lang="en-US" sz="1700" dirty="0" smtClean="0"/>
              <a:t> Upload Applicant Information to SIROMS Integration via Another SIROMS Int. Web Service:</a:t>
            </a:r>
          </a:p>
          <a:p>
            <a:pPr marL="879475" lvl="2" indent="-342900"/>
            <a:r>
              <a:rPr lang="en-US" sz="1600" dirty="0" smtClean="0"/>
              <a:t>I7 – Feasibility Report</a:t>
            </a:r>
          </a:p>
          <a:p>
            <a:pPr marL="879475" lvl="2" indent="-342900"/>
            <a:r>
              <a:rPr lang="en-US" sz="1600" dirty="0" smtClean="0"/>
              <a:t>I8 – TDC Report</a:t>
            </a:r>
          </a:p>
          <a:p>
            <a:pPr marL="879475" lvl="2" indent="-342900"/>
            <a:r>
              <a:rPr lang="en-US" sz="1600" dirty="0" err="1" smtClean="0"/>
              <a:t>iDone</a:t>
            </a:r>
            <a:r>
              <a:rPr lang="en-US" sz="1600" dirty="0" smtClean="0"/>
              <a:t> – Closeout Information</a:t>
            </a:r>
          </a:p>
          <a:p>
            <a:pPr marL="606425" lvl="1" indent="-342900">
              <a:buFont typeface="Arial" panose="020B0604020202020204" pitchFamily="34" charset="0"/>
              <a:buChar char="•"/>
            </a:pPr>
            <a:r>
              <a:rPr lang="en-US" sz="1700" dirty="0" smtClean="0"/>
              <a:t>CBI/</a:t>
            </a:r>
            <a:r>
              <a:rPr lang="en-US" sz="1700" dirty="0" err="1" smtClean="0"/>
              <a:t>Gilbane</a:t>
            </a:r>
            <a:r>
              <a:rPr lang="en-US" sz="1700" dirty="0" smtClean="0"/>
              <a:t> Receive Transaction Acknowledgement from SIROMS Integration</a:t>
            </a:r>
          </a:p>
          <a:p>
            <a:pPr marL="606425" lvl="1" indent="-342900">
              <a:buFont typeface="Arial" panose="020B0604020202020204" pitchFamily="34" charset="0"/>
              <a:buChar char="•"/>
            </a:pPr>
            <a:r>
              <a:rPr lang="en-US" sz="1700" dirty="0" smtClean="0"/>
              <a:t>SIROMS Integration Triggers SIROMS Process To Update Applicant Information in SIROMS Application.</a:t>
            </a:r>
          </a:p>
          <a:p>
            <a:pPr marL="606425" lvl="1" indent="-342900">
              <a:buFont typeface="Arial" panose="020B0604020202020204" pitchFamily="34" charset="0"/>
              <a:buChar char="•"/>
            </a:pPr>
            <a:endParaRPr lang="en-US" sz="1900" dirty="0" smtClean="0"/>
          </a:p>
          <a:p>
            <a:r>
              <a:rPr lang="en-US" sz="2600" b="1" dirty="0" smtClean="0"/>
              <a:t>Outgoing (ad-hoc) – I1 / I71</a:t>
            </a:r>
          </a:p>
          <a:p>
            <a:pPr marL="606425" lvl="1" indent="-342900">
              <a:buFont typeface="Arial" panose="020B0604020202020204" pitchFamily="34" charset="0"/>
              <a:buChar char="•"/>
            </a:pPr>
            <a:r>
              <a:rPr lang="en-US" sz="1700" dirty="0" smtClean="0"/>
              <a:t>SIROMS User Submits  Records to SIROMS Integration Database For Transmittal to CBI/</a:t>
            </a:r>
            <a:r>
              <a:rPr lang="en-US" sz="1700" dirty="0" err="1" smtClean="0"/>
              <a:t>Gilbane</a:t>
            </a:r>
            <a:endParaRPr lang="en-US" sz="1700" dirty="0" smtClean="0"/>
          </a:p>
          <a:p>
            <a:pPr marL="606425" lvl="1" indent="-342900">
              <a:buFont typeface="Arial" panose="020B0604020202020204" pitchFamily="34" charset="0"/>
              <a:buChar char="•"/>
            </a:pPr>
            <a:r>
              <a:rPr lang="en-US" sz="1700" dirty="0" smtClean="0"/>
              <a:t>SIROMS Integration Periodically Polls Database For New Records to Transmit</a:t>
            </a:r>
          </a:p>
          <a:p>
            <a:pPr marL="606425" lvl="1" indent="-342900">
              <a:buFont typeface="Arial" panose="020B0604020202020204" pitchFamily="34" charset="0"/>
              <a:buChar char="•"/>
            </a:pPr>
            <a:r>
              <a:rPr lang="en-US" sz="1700" dirty="0" smtClean="0"/>
              <a:t>Transmit New Records  (data + attachments) to CBI/</a:t>
            </a:r>
            <a:r>
              <a:rPr lang="en-US" sz="1700" dirty="0" err="1" smtClean="0"/>
              <a:t>Gilbane</a:t>
            </a:r>
            <a:r>
              <a:rPr lang="en-US" sz="1700" dirty="0" smtClean="0"/>
              <a:t> via Web Services (hosted at Contractor’s site)</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160</a:t>
            </a:fld>
            <a:endParaRPr lang="en-US"/>
          </a:p>
        </p:txBody>
      </p:sp>
    </p:spTree>
    <p:extLst>
      <p:ext uri="{BB962C8B-B14F-4D97-AF65-F5344CB8AC3E}">
        <p14:creationId xmlns:p14="http://schemas.microsoft.com/office/powerpoint/2010/main" val="1684943873"/>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Integration – LRRP Web Services</a:t>
            </a:r>
            <a:endParaRPr lang="en-US" sz="3200" dirty="0"/>
          </a:p>
        </p:txBody>
      </p:sp>
      <p:sp>
        <p:nvSpPr>
          <p:cNvPr id="3" name="Content Placeholder 2"/>
          <p:cNvSpPr>
            <a:spLocks noGrp="1"/>
          </p:cNvSpPr>
          <p:nvPr>
            <p:ph idx="1"/>
          </p:nvPr>
        </p:nvSpPr>
        <p:spPr>
          <a:xfrm>
            <a:off x="457200" y="1143000"/>
            <a:ext cx="8229600" cy="5181600"/>
          </a:xfrm>
        </p:spPr>
        <p:txBody>
          <a:bodyPr>
            <a:normAutofit/>
          </a:bodyPr>
          <a:lstStyle/>
          <a:p>
            <a:pPr>
              <a:buFont typeface="Wingdings" panose="05000000000000000000" pitchFamily="2" charset="2"/>
              <a:buChar char="§"/>
            </a:pPr>
            <a:r>
              <a:rPr lang="en-US" sz="2400" b="1" dirty="0" smtClean="0"/>
              <a:t>Incoming (ad-hoc) – I7, </a:t>
            </a:r>
            <a:r>
              <a:rPr lang="en-US" sz="2400" b="1" dirty="0" err="1" smtClean="0"/>
              <a:t>iDone</a:t>
            </a:r>
            <a:endParaRPr lang="en-US" sz="2400" b="1" dirty="0" smtClean="0"/>
          </a:p>
          <a:p>
            <a:pPr marL="606425" lvl="1" indent="-342900">
              <a:buFont typeface="Wingdings" panose="05000000000000000000" pitchFamily="2" charset="2"/>
              <a:buChar char="§"/>
            </a:pPr>
            <a:r>
              <a:rPr lang="en-US" sz="1600" dirty="0" err="1" smtClean="0"/>
              <a:t>Gilbane</a:t>
            </a:r>
            <a:r>
              <a:rPr lang="en-US" sz="1600" dirty="0" smtClean="0"/>
              <a:t> Uploads Supporting Documentation to SIROMS Integration via SIROMS Int. Web Service</a:t>
            </a:r>
          </a:p>
          <a:p>
            <a:pPr marL="606425" lvl="1" indent="-342900">
              <a:buFont typeface="Wingdings" panose="05000000000000000000" pitchFamily="2" charset="2"/>
              <a:buChar char="§"/>
            </a:pPr>
            <a:r>
              <a:rPr lang="en-US" sz="1600" dirty="0" err="1" smtClean="0"/>
              <a:t>Gilbane</a:t>
            </a:r>
            <a:r>
              <a:rPr lang="en-US" sz="1600" dirty="0" smtClean="0"/>
              <a:t> Uploads Applicant Information to SIROMS Integration via Another SIROMS Int. Web Service:</a:t>
            </a:r>
          </a:p>
          <a:p>
            <a:pPr marL="879475" lvl="2" indent="-342900"/>
            <a:r>
              <a:rPr lang="en-US" sz="1400" dirty="0" smtClean="0"/>
              <a:t>I7 – Feasibility Report</a:t>
            </a:r>
          </a:p>
          <a:p>
            <a:pPr marL="879475" lvl="2" indent="-342900"/>
            <a:r>
              <a:rPr lang="en-US" sz="1400" dirty="0" err="1" smtClean="0"/>
              <a:t>iDone</a:t>
            </a:r>
            <a:r>
              <a:rPr lang="en-US" sz="1400" dirty="0" smtClean="0"/>
              <a:t> – Closeout Information</a:t>
            </a:r>
          </a:p>
          <a:p>
            <a:pPr marL="606425" lvl="1" indent="-342900">
              <a:buFont typeface="Wingdings" panose="05000000000000000000" pitchFamily="2" charset="2"/>
              <a:buChar char="§"/>
            </a:pPr>
            <a:r>
              <a:rPr lang="en-US" sz="1600" dirty="0" err="1" smtClean="0"/>
              <a:t>Gilbane</a:t>
            </a:r>
            <a:r>
              <a:rPr lang="en-US" sz="1600" dirty="0" smtClean="0"/>
              <a:t> Receives Transaction Acknowledgement from SIROMS Integration</a:t>
            </a:r>
          </a:p>
          <a:p>
            <a:pPr marL="606425" lvl="1" indent="-342900">
              <a:buFont typeface="Wingdings" panose="05000000000000000000" pitchFamily="2" charset="2"/>
              <a:buChar char="§"/>
            </a:pPr>
            <a:r>
              <a:rPr lang="en-US" sz="1600" dirty="0" smtClean="0"/>
              <a:t>SIROMS Integration Triggers SIROMS Process To Update Applicant Information in SIROMS Application.</a:t>
            </a:r>
          </a:p>
          <a:p>
            <a:pPr marL="606425" lvl="1" indent="-342900">
              <a:buFont typeface="Wingdings" panose="05000000000000000000" pitchFamily="2" charset="2"/>
              <a:buChar char="§"/>
            </a:pPr>
            <a:endParaRPr lang="en-US" sz="1600" dirty="0" smtClean="0"/>
          </a:p>
          <a:p>
            <a:pPr>
              <a:buFont typeface="Wingdings" panose="05000000000000000000" pitchFamily="2" charset="2"/>
              <a:buChar char="§"/>
            </a:pPr>
            <a:r>
              <a:rPr lang="en-US" sz="2400" b="1" dirty="0" smtClean="0"/>
              <a:t>Outgoing (ad-hoc) – I1 / I71</a:t>
            </a:r>
          </a:p>
          <a:p>
            <a:pPr marL="606425" lvl="1" indent="-342900">
              <a:buFont typeface="Wingdings" panose="05000000000000000000" pitchFamily="2" charset="2"/>
              <a:buChar char="§"/>
            </a:pPr>
            <a:r>
              <a:rPr lang="en-US" sz="1600" dirty="0" smtClean="0"/>
              <a:t>SIROMS User Submits  Records to SIROMS Integration Database For Transmittal to </a:t>
            </a:r>
            <a:r>
              <a:rPr lang="en-US" sz="1600" dirty="0" err="1" smtClean="0"/>
              <a:t>Gilbane</a:t>
            </a:r>
            <a:endParaRPr lang="en-US" sz="1600" dirty="0" smtClean="0"/>
          </a:p>
          <a:p>
            <a:pPr marL="606425" lvl="1" indent="-342900">
              <a:buFont typeface="Wingdings" panose="05000000000000000000" pitchFamily="2" charset="2"/>
              <a:buChar char="§"/>
            </a:pPr>
            <a:r>
              <a:rPr lang="en-US" sz="1600" dirty="0" smtClean="0"/>
              <a:t>SIROMS Integration Periodically Polls Database For New Records to Transmit</a:t>
            </a:r>
          </a:p>
          <a:p>
            <a:pPr marL="606425" lvl="1" indent="-342900">
              <a:buFont typeface="Wingdings" panose="05000000000000000000" pitchFamily="2" charset="2"/>
              <a:buChar char="§"/>
            </a:pPr>
            <a:r>
              <a:rPr lang="en-US" sz="1600" dirty="0" smtClean="0"/>
              <a:t>Transmit New Records  (data + attachments) to </a:t>
            </a:r>
            <a:r>
              <a:rPr lang="en-US" sz="1600" dirty="0" err="1" smtClean="0"/>
              <a:t>Gilbane</a:t>
            </a:r>
            <a:r>
              <a:rPr lang="en-US" sz="1600" dirty="0" smtClean="0"/>
              <a:t> via Web Services (hosted at Contractor’s site)</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161</a:t>
            </a:fld>
            <a:endParaRPr lang="en-US"/>
          </a:p>
        </p:txBody>
      </p:sp>
    </p:spTree>
    <p:extLst>
      <p:ext uri="{BB962C8B-B14F-4D97-AF65-F5344CB8AC3E}">
        <p14:creationId xmlns:p14="http://schemas.microsoft.com/office/powerpoint/2010/main" val="1237937098"/>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SIROMS Integration – LMI Web Services</a:t>
            </a:r>
            <a:endParaRPr lang="en-US" sz="3200" dirty="0"/>
          </a:p>
        </p:txBody>
      </p:sp>
      <p:sp>
        <p:nvSpPr>
          <p:cNvPr id="3" name="Content Placeholder 2"/>
          <p:cNvSpPr>
            <a:spLocks noGrp="1"/>
          </p:cNvSpPr>
          <p:nvPr>
            <p:ph idx="1"/>
          </p:nvPr>
        </p:nvSpPr>
        <p:spPr>
          <a:xfrm>
            <a:off x="457200" y="1143000"/>
            <a:ext cx="8229600" cy="5181600"/>
          </a:xfrm>
        </p:spPr>
        <p:txBody>
          <a:bodyPr>
            <a:normAutofit/>
          </a:bodyPr>
          <a:lstStyle/>
          <a:p>
            <a:r>
              <a:rPr lang="en-US" sz="2400" b="1" dirty="0" smtClean="0"/>
              <a:t>Incoming (ad-hoc) – I7, </a:t>
            </a:r>
            <a:r>
              <a:rPr lang="en-US" sz="2400" b="1" dirty="0" err="1" smtClean="0"/>
              <a:t>iDone</a:t>
            </a:r>
            <a:endParaRPr lang="en-US" sz="2400" b="1" dirty="0" smtClean="0"/>
          </a:p>
          <a:p>
            <a:pPr marL="606425" lvl="1" indent="-342900">
              <a:buFont typeface="Arial" panose="020B0604020202020204" pitchFamily="34" charset="0"/>
              <a:buChar char="•"/>
            </a:pPr>
            <a:r>
              <a:rPr lang="en-US" sz="1600" dirty="0" smtClean="0"/>
              <a:t>CB&amp;I Uploads Supporting Documentation to SIROMS Integration via SIROMS Int. Web Service</a:t>
            </a:r>
          </a:p>
          <a:p>
            <a:pPr marL="606425" lvl="1" indent="-342900">
              <a:buFont typeface="Arial" panose="020B0604020202020204" pitchFamily="34" charset="0"/>
              <a:buChar char="•"/>
            </a:pPr>
            <a:r>
              <a:rPr lang="en-US" sz="1600" dirty="0" smtClean="0"/>
              <a:t>CB&amp;I Uploads Applicant Information to SIROMS Integration via Another SIROMS Int. Web Service:</a:t>
            </a:r>
          </a:p>
          <a:p>
            <a:pPr marL="879475" lvl="2" indent="-342900"/>
            <a:r>
              <a:rPr lang="en-US" sz="1400" dirty="0" smtClean="0"/>
              <a:t>I7 – Feasibility Report</a:t>
            </a:r>
          </a:p>
          <a:p>
            <a:pPr marL="879475" lvl="2" indent="-342900"/>
            <a:r>
              <a:rPr lang="en-US" sz="1400" dirty="0" err="1" smtClean="0"/>
              <a:t>iDone</a:t>
            </a:r>
            <a:r>
              <a:rPr lang="en-US" sz="1400" dirty="0" smtClean="0"/>
              <a:t> – Closeout Information</a:t>
            </a:r>
          </a:p>
          <a:p>
            <a:pPr marL="606425" lvl="1" indent="-342900">
              <a:buFont typeface="Arial" panose="020B0604020202020204" pitchFamily="34" charset="0"/>
              <a:buChar char="•"/>
            </a:pPr>
            <a:r>
              <a:rPr lang="en-US" sz="1600" dirty="0" smtClean="0"/>
              <a:t>CB&amp;I Receives Transaction Acknowledgement from SIROMS Integration</a:t>
            </a:r>
          </a:p>
          <a:p>
            <a:pPr marL="606425" lvl="1" indent="-342900">
              <a:buFont typeface="Arial" panose="020B0604020202020204" pitchFamily="34" charset="0"/>
              <a:buChar char="•"/>
            </a:pPr>
            <a:r>
              <a:rPr lang="en-US" sz="1600" dirty="0" smtClean="0"/>
              <a:t>SIROMS Integration Triggers SIROMS Process To Update Applicant Information in SIROMS Application.</a:t>
            </a:r>
          </a:p>
          <a:p>
            <a:pPr marL="606425" lvl="1" indent="-342900">
              <a:buFont typeface="Arial" panose="020B0604020202020204" pitchFamily="34" charset="0"/>
              <a:buChar char="•"/>
            </a:pPr>
            <a:endParaRPr lang="en-US" sz="1600" dirty="0" smtClean="0"/>
          </a:p>
          <a:p>
            <a:r>
              <a:rPr lang="en-US" sz="2400" b="1" dirty="0" smtClean="0"/>
              <a:t>Outgoing (ad-hoc) – I1 / I71</a:t>
            </a:r>
          </a:p>
          <a:p>
            <a:pPr marL="606425" lvl="1" indent="-342900">
              <a:buFont typeface="Arial" panose="020B0604020202020204" pitchFamily="34" charset="0"/>
              <a:buChar char="•"/>
            </a:pPr>
            <a:r>
              <a:rPr lang="en-US" sz="1600" dirty="0" smtClean="0"/>
              <a:t>SIROMS User Submits  Records to SIROMS Integration Database For Transmittal to CB&amp;I</a:t>
            </a:r>
          </a:p>
          <a:p>
            <a:pPr marL="606425" lvl="1" indent="-342900">
              <a:buFont typeface="Arial" panose="020B0604020202020204" pitchFamily="34" charset="0"/>
              <a:buChar char="•"/>
            </a:pPr>
            <a:r>
              <a:rPr lang="en-US" sz="1600" dirty="0" smtClean="0"/>
              <a:t>SIROMS Integration Periodically Polls Database For New Records to Transmit</a:t>
            </a:r>
          </a:p>
          <a:p>
            <a:pPr marL="606425" lvl="1" indent="-342900">
              <a:buFont typeface="Arial" panose="020B0604020202020204" pitchFamily="34" charset="0"/>
              <a:buChar char="•"/>
            </a:pPr>
            <a:r>
              <a:rPr lang="en-US" sz="1600" dirty="0" smtClean="0"/>
              <a:t>Transmit New Records  (data + attachments) to CB&amp;I via Web Services (hosted at Contractor’s site)</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162</a:t>
            </a:fld>
            <a:endParaRPr lang="en-US"/>
          </a:p>
        </p:txBody>
      </p:sp>
    </p:spTree>
    <p:extLst>
      <p:ext uri="{BB962C8B-B14F-4D97-AF65-F5344CB8AC3E}">
        <p14:creationId xmlns:p14="http://schemas.microsoft.com/office/powerpoint/2010/main" val="114305922"/>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ESCROW Integration (ACH) – Bank of America</a:t>
            </a:r>
            <a:endParaRPr lang="en-US" sz="3200" dirty="0"/>
          </a:p>
        </p:txBody>
      </p:sp>
      <p:sp>
        <p:nvSpPr>
          <p:cNvPr id="3" name="Content Placeholder 2"/>
          <p:cNvSpPr>
            <a:spLocks noGrp="1"/>
          </p:cNvSpPr>
          <p:nvPr>
            <p:ph idx="1"/>
          </p:nvPr>
        </p:nvSpPr>
        <p:spPr>
          <a:xfrm>
            <a:off x="457200" y="1143000"/>
            <a:ext cx="8229600" cy="5181600"/>
          </a:xfrm>
        </p:spPr>
        <p:txBody>
          <a:bodyPr>
            <a:normAutofit/>
          </a:bodyPr>
          <a:lstStyle/>
          <a:p>
            <a:r>
              <a:rPr lang="en-US" sz="2400" b="1" dirty="0" smtClean="0"/>
              <a:t>Applies to Following Fund Request Types:</a:t>
            </a:r>
          </a:p>
          <a:p>
            <a:pPr marL="606425" lvl="1" indent="-342900">
              <a:buFont typeface="Arial" panose="020B0604020202020204" pitchFamily="34" charset="0"/>
              <a:buChar char="•"/>
            </a:pPr>
            <a:r>
              <a:rPr lang="en-US" sz="1600" dirty="0" smtClean="0"/>
              <a:t>DAP – Pathway C Design Advance Payment (CDBG)</a:t>
            </a:r>
          </a:p>
          <a:p>
            <a:pPr marL="606425" lvl="1" indent="-342900">
              <a:buFont typeface="Arial" panose="020B0604020202020204" pitchFamily="34" charset="0"/>
              <a:buChar char="•"/>
            </a:pPr>
            <a:r>
              <a:rPr lang="en-US" sz="1600" dirty="0" smtClean="0"/>
              <a:t>DFP – Pathway C Design Final Payment (CDBG)</a:t>
            </a:r>
            <a:endParaRPr lang="en-US" sz="1400" dirty="0" smtClean="0"/>
          </a:p>
          <a:p>
            <a:pPr marL="606425" lvl="1" indent="-342900">
              <a:buFont typeface="Arial" panose="020B0604020202020204" pitchFamily="34" charset="0"/>
              <a:buChar char="•"/>
            </a:pPr>
            <a:r>
              <a:rPr lang="en-US" sz="1600" dirty="0" smtClean="0"/>
              <a:t>PC   – Pathway C Payment (CDBG and/or Escrow)</a:t>
            </a:r>
          </a:p>
          <a:p>
            <a:r>
              <a:rPr lang="en-US" sz="2400" b="1" dirty="0" smtClean="0"/>
              <a:t>Mechanism to Pay Participating Builders</a:t>
            </a:r>
          </a:p>
          <a:p>
            <a:pPr marL="606425" lvl="1" indent="-342900">
              <a:buFont typeface="Arial" panose="020B0604020202020204" pitchFamily="34" charset="0"/>
              <a:buChar char="•"/>
            </a:pPr>
            <a:r>
              <a:rPr lang="en-US" sz="1600" dirty="0" smtClean="0"/>
              <a:t>DCA  Approves a Funds Request</a:t>
            </a:r>
          </a:p>
          <a:p>
            <a:pPr marL="606425" lvl="1" indent="-342900">
              <a:buFont typeface="Arial" panose="020B0604020202020204" pitchFamily="34" charset="0"/>
              <a:buChar char="•"/>
            </a:pPr>
            <a:r>
              <a:rPr lang="en-US" sz="1600" dirty="0" smtClean="0"/>
              <a:t>Latest Available Balances (CDBG, Escrow) Downloaded from BOFA and Uploaded to SIROMS Integration Tables (</a:t>
            </a:r>
            <a:r>
              <a:rPr lang="en-US" sz="1600" i="1" dirty="0" smtClean="0"/>
              <a:t>daily, manual process</a:t>
            </a:r>
            <a:r>
              <a:rPr lang="en-US" sz="1600" dirty="0" smtClean="0"/>
              <a:t>)</a:t>
            </a:r>
          </a:p>
          <a:p>
            <a:pPr marL="606425" lvl="1" indent="-342900">
              <a:buFont typeface="Arial" panose="020B0604020202020204" pitchFamily="34" charset="0"/>
              <a:buChar char="•"/>
            </a:pPr>
            <a:r>
              <a:rPr lang="en-US" sz="1600" dirty="0" smtClean="0"/>
              <a:t>SIROMS Integration Generates ACH File (.csv) at </a:t>
            </a:r>
            <a:r>
              <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4:30 PM M-F</a:t>
            </a:r>
            <a:endParaRPr lang="en-US" sz="1600" dirty="0" smtClean="0"/>
          </a:p>
          <a:p>
            <a:pPr marL="606425" lvl="1" indent="-342900">
              <a:buFont typeface="Arial" panose="020B0604020202020204" pitchFamily="34" charset="0"/>
              <a:buChar char="•"/>
            </a:pPr>
            <a:r>
              <a:rPr lang="en-US" sz="1600" dirty="0" smtClean="0"/>
              <a:t>ACH File Uploaded to BOFA (manual process)</a:t>
            </a:r>
          </a:p>
          <a:p>
            <a:pPr marL="606425" lvl="1" indent="-342900">
              <a:buFont typeface="Arial" panose="020B0604020202020204" pitchFamily="34" charset="0"/>
              <a:buChar char="•"/>
            </a:pPr>
            <a:r>
              <a:rPr lang="en-US" sz="1600" dirty="0" smtClean="0"/>
              <a:t>Summary of Payments Sent to DCA (manual process)</a:t>
            </a:r>
          </a:p>
          <a:p>
            <a:pPr marL="606425" lvl="1" indent="-342900">
              <a:buFont typeface="Arial" panose="020B0604020202020204" pitchFamily="34" charset="0"/>
              <a:buChar char="•"/>
            </a:pPr>
            <a:r>
              <a:rPr lang="en-US" sz="1600" dirty="0" smtClean="0"/>
              <a:t>E-mail Notification Sent to Builders Next Day at </a:t>
            </a:r>
            <a:r>
              <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11:30 AM M-F</a:t>
            </a:r>
            <a:r>
              <a:rPr lang="en-US" sz="1600" dirty="0" smtClean="0"/>
              <a:t> </a:t>
            </a:r>
          </a:p>
          <a:p>
            <a:pPr marL="606425" lvl="1" indent="-342900">
              <a:buFont typeface="Arial" panose="020B0604020202020204" pitchFamily="34" charset="0"/>
              <a:buChar char="•"/>
            </a:pPr>
            <a:r>
              <a:rPr lang="en-US" sz="1600" dirty="0" smtClean="0"/>
              <a:t>Builder Acknowledges Receipt of Funds (50/50 chance)</a:t>
            </a:r>
          </a:p>
          <a:p>
            <a:r>
              <a:rPr lang="en-US" sz="2400" b="1" dirty="0" smtClean="0"/>
              <a:t>Mechanism to Refund Escrow Overpayment By Applicants</a:t>
            </a:r>
          </a:p>
          <a:p>
            <a:pPr marL="606425" lvl="1" indent="-342900">
              <a:buFont typeface="Arial" panose="020B0604020202020204" pitchFamily="34" charset="0"/>
              <a:buChar char="•"/>
            </a:pPr>
            <a:r>
              <a:rPr lang="en-US" sz="1600" i="1" dirty="0" smtClean="0"/>
              <a:t>In Development</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163</a:t>
            </a:fld>
            <a:endParaRPr lang="en-US"/>
          </a:p>
        </p:txBody>
      </p:sp>
    </p:spTree>
    <p:extLst>
      <p:ext uri="{BB962C8B-B14F-4D97-AF65-F5344CB8AC3E}">
        <p14:creationId xmlns:p14="http://schemas.microsoft.com/office/powerpoint/2010/main" val="971422537"/>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DEP Integration – RREM, USD, LHRP, LMI, LRRP…</a:t>
            </a:r>
            <a:endParaRPr lang="en-US" sz="3200" dirty="0"/>
          </a:p>
        </p:txBody>
      </p:sp>
      <p:sp>
        <p:nvSpPr>
          <p:cNvPr id="3" name="Content Placeholder 2"/>
          <p:cNvSpPr>
            <a:spLocks noGrp="1"/>
          </p:cNvSpPr>
          <p:nvPr>
            <p:ph idx="1"/>
          </p:nvPr>
        </p:nvSpPr>
        <p:spPr>
          <a:xfrm>
            <a:off x="457200" y="1143000"/>
            <a:ext cx="8229600" cy="5181600"/>
          </a:xfrm>
        </p:spPr>
        <p:txBody>
          <a:bodyPr>
            <a:normAutofit/>
          </a:bodyPr>
          <a:lstStyle/>
          <a:p>
            <a:pPr>
              <a:buFont typeface="Wingdings" panose="05000000000000000000" pitchFamily="2" charset="2"/>
              <a:buChar char="§"/>
            </a:pPr>
            <a:r>
              <a:rPr lang="en-US" sz="2400" b="1" dirty="0" smtClean="0"/>
              <a:t>Most Common Interface</a:t>
            </a:r>
          </a:p>
          <a:p>
            <a:pPr>
              <a:buFont typeface="Wingdings" panose="05000000000000000000" pitchFamily="2" charset="2"/>
              <a:buChar char="§"/>
            </a:pPr>
            <a:r>
              <a:rPr lang="en-US" sz="2400" b="1" dirty="0" smtClean="0"/>
              <a:t>Two Components:</a:t>
            </a:r>
          </a:p>
          <a:p>
            <a:pPr marL="606425" lvl="1" indent="-342900">
              <a:buFont typeface="Wingdings" panose="05000000000000000000" pitchFamily="2" charset="2"/>
              <a:buChar char="§"/>
            </a:pPr>
            <a:r>
              <a:rPr lang="en-US" sz="1600" dirty="0" smtClean="0"/>
              <a:t>Submit For Environmental Review - Outbound</a:t>
            </a:r>
          </a:p>
          <a:p>
            <a:pPr marL="606425" lvl="1" indent="-342900">
              <a:buFont typeface="Wingdings" panose="05000000000000000000" pitchFamily="2" charset="2"/>
              <a:buChar char="§"/>
            </a:pPr>
            <a:r>
              <a:rPr lang="en-US" sz="1600" dirty="0" smtClean="0"/>
              <a:t>Environmental Review Results (</a:t>
            </a:r>
            <a:r>
              <a:rPr lang="en-US" sz="1600" dirty="0" err="1" smtClean="0"/>
              <a:t>a.k.a</a:t>
            </a:r>
            <a:r>
              <a:rPr lang="en-US" sz="1600" dirty="0" smtClean="0"/>
              <a:t> </a:t>
            </a:r>
            <a:r>
              <a:rPr lang="en-US" sz="1600" dirty="0" err="1" smtClean="0"/>
              <a:t>TierII</a:t>
            </a:r>
            <a:r>
              <a:rPr lang="en-US" sz="1600" dirty="0" smtClean="0"/>
              <a:t> Review) - Inbound</a:t>
            </a:r>
          </a:p>
          <a:p>
            <a:endParaRPr lang="en-US" dirty="0" smtClean="0"/>
          </a:p>
          <a:p>
            <a:pPr>
              <a:buFont typeface="Wingdings" panose="05000000000000000000" pitchFamily="2" charset="2"/>
              <a:buChar char="§"/>
            </a:pPr>
            <a:r>
              <a:rPr lang="en-US" sz="2400" b="1" dirty="0" smtClean="0"/>
              <a:t>DEP Outbound Process:</a:t>
            </a:r>
          </a:p>
          <a:p>
            <a:pPr marL="606425" lvl="1" indent="-342900">
              <a:buFont typeface="Wingdings" panose="05000000000000000000" pitchFamily="2" charset="2"/>
              <a:buChar char="§"/>
            </a:pPr>
            <a:r>
              <a:rPr lang="en-US" sz="1600" dirty="0" smtClean="0"/>
              <a:t>DCA Submits Records for DEP Review (manual/automated)</a:t>
            </a:r>
          </a:p>
          <a:p>
            <a:pPr marL="879475" lvl="2" indent="-342900">
              <a:buFont typeface="Wingdings" panose="05000000000000000000" pitchFamily="2" charset="2"/>
              <a:buChar char="§"/>
            </a:pPr>
            <a:r>
              <a:rPr lang="en-US" sz="1400" dirty="0" smtClean="0"/>
              <a:t>ROE Attachment Mandatory for Successful Submission</a:t>
            </a:r>
          </a:p>
          <a:p>
            <a:pPr marL="606425" lvl="1" indent="-342900">
              <a:buFont typeface="Wingdings" panose="05000000000000000000" pitchFamily="2" charset="2"/>
              <a:buChar char="§"/>
            </a:pPr>
            <a:r>
              <a:rPr lang="en-US" sz="1600" dirty="0" smtClean="0"/>
              <a:t>Early DEP Report Generated And E-mailed To DCA/DEP </a:t>
            </a:r>
            <a:r>
              <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4:00 PM M-F</a:t>
            </a:r>
          </a:p>
          <a:p>
            <a:pPr marL="606425" lvl="1" indent="-342900">
              <a:buFont typeface="Wingdings" panose="05000000000000000000" pitchFamily="2" charset="2"/>
              <a:buChar char="§"/>
            </a:pPr>
            <a:r>
              <a:rPr lang="en-US" sz="1600" dirty="0" smtClean="0"/>
              <a:t>Verify DEP Record Contents (Remove Duplicates, Fix Data) – Visual Process</a:t>
            </a:r>
          </a:p>
          <a:p>
            <a:pPr marL="606425" lvl="1" indent="-342900">
              <a:buFont typeface="Wingdings" panose="05000000000000000000" pitchFamily="2" charset="2"/>
              <a:buChar char="§"/>
            </a:pPr>
            <a:r>
              <a:rPr lang="en-US" sz="1600" dirty="0" smtClean="0"/>
              <a:t>DEP Outbound Nightly Process Begins </a:t>
            </a:r>
            <a:r>
              <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5:00 PM – 7:30 PM M-F</a:t>
            </a:r>
            <a:endParaRPr lang="en-US" sz="1600" dirty="0" smtClean="0"/>
          </a:p>
          <a:p>
            <a:pPr marL="606425" lvl="1" indent="-342900">
              <a:buFont typeface="Wingdings" panose="05000000000000000000" pitchFamily="2" charset="2"/>
              <a:buChar char="§"/>
            </a:pPr>
            <a:r>
              <a:rPr lang="en-US" sz="1600" dirty="0" smtClean="0"/>
              <a:t>DEP Report (Actual Submissions) Generated &amp; E-mailed to DCA/DEP </a:t>
            </a:r>
            <a:r>
              <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8:00 PM M-F</a:t>
            </a:r>
            <a:endParaRPr lang="en-US" sz="1600" dirty="0" smtClean="0"/>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164</a:t>
            </a:fld>
            <a:endParaRPr lang="en-US"/>
          </a:p>
        </p:txBody>
      </p:sp>
    </p:spTree>
    <p:extLst>
      <p:ext uri="{BB962C8B-B14F-4D97-AF65-F5344CB8AC3E}">
        <p14:creationId xmlns:p14="http://schemas.microsoft.com/office/powerpoint/2010/main" val="1940588046"/>
      </p:ext>
    </p:extLst>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DEP Integration – Contd.</a:t>
            </a:r>
            <a:endParaRPr lang="en-US" sz="3200" dirty="0"/>
          </a:p>
        </p:txBody>
      </p:sp>
      <p:sp>
        <p:nvSpPr>
          <p:cNvPr id="3" name="Content Placeholder 2"/>
          <p:cNvSpPr>
            <a:spLocks noGrp="1"/>
          </p:cNvSpPr>
          <p:nvPr>
            <p:ph idx="1"/>
          </p:nvPr>
        </p:nvSpPr>
        <p:spPr>
          <a:xfrm>
            <a:off x="457200" y="1143000"/>
            <a:ext cx="8229600" cy="5181600"/>
          </a:xfrm>
        </p:spPr>
        <p:txBody>
          <a:bodyPr>
            <a:normAutofit/>
          </a:bodyPr>
          <a:lstStyle/>
          <a:p>
            <a:r>
              <a:rPr lang="en-US" b="1" dirty="0" smtClean="0"/>
              <a:t>DEP Inbound Process:</a:t>
            </a:r>
          </a:p>
          <a:p>
            <a:pPr marL="606425" lvl="1" indent="-342900">
              <a:buFont typeface="Arial" panose="020B0604020202020204" pitchFamily="34" charset="0"/>
              <a:buChar char="•"/>
            </a:pPr>
            <a:r>
              <a:rPr lang="en-US" sz="1600" dirty="0" smtClean="0"/>
              <a:t>Download DEP Record Information from DEP ERMS Repository  </a:t>
            </a:r>
            <a:r>
              <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5:30 AM M-Sat</a:t>
            </a:r>
          </a:p>
          <a:p>
            <a:pPr marL="606425" lvl="1" indent="-342900">
              <a:buFont typeface="Arial" panose="020B0604020202020204" pitchFamily="34" charset="0"/>
              <a:buChar char="•"/>
            </a:pPr>
            <a:r>
              <a:rPr lang="en-US" sz="1600" dirty="0" smtClean="0"/>
              <a:t>Send E-mail Alert to SIROMS Support with DEP Outbound Processing Results</a:t>
            </a:r>
            <a:endParaRPr lang="en-US" sz="1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marL="606425" lvl="1" indent="-342900">
              <a:buFont typeface="Arial" panose="020B0604020202020204" pitchFamily="34" charset="0"/>
              <a:buChar char="•"/>
            </a:pPr>
            <a:r>
              <a:rPr lang="en-US" sz="1600" dirty="0" smtClean="0"/>
              <a:t>Upload .ZIP Files to SIROMS (&lt;APPID&gt;_TII_&lt;timestamp&gt;.zip</a:t>
            </a:r>
          </a:p>
          <a:p>
            <a:pPr marL="606425" lvl="1" indent="-342900">
              <a:buFont typeface="Arial" panose="020B0604020202020204" pitchFamily="34" charset="0"/>
              <a:buChar char="•"/>
            </a:pPr>
            <a:r>
              <a:rPr lang="en-US" sz="1600" dirty="0" smtClean="0"/>
              <a:t>Update </a:t>
            </a:r>
            <a:r>
              <a:rPr lang="en-US" sz="1600" dirty="0" err="1" smtClean="0"/>
              <a:t>TierII</a:t>
            </a:r>
            <a:r>
              <a:rPr lang="en-US" sz="1600" dirty="0" smtClean="0"/>
              <a:t> Review Results in SIROMS (</a:t>
            </a:r>
            <a:r>
              <a:rPr lang="en-US" sz="1600" i="1" dirty="0" smtClean="0"/>
              <a:t>SIROMS Web Service</a:t>
            </a:r>
            <a:r>
              <a:rPr lang="en-US" sz="1600" dirty="0" smtClean="0"/>
              <a:t>):</a:t>
            </a:r>
          </a:p>
          <a:p>
            <a:pPr marL="879475" lvl="2" indent="-342900"/>
            <a:r>
              <a:rPr lang="en-US" sz="1400" dirty="0" smtClean="0"/>
              <a:t>Pass</a:t>
            </a:r>
          </a:p>
          <a:p>
            <a:pPr marL="879475" lvl="2" indent="-342900"/>
            <a:r>
              <a:rPr lang="en-US" sz="1400" dirty="0" smtClean="0"/>
              <a:t>Fail</a:t>
            </a:r>
          </a:p>
          <a:p>
            <a:pPr marL="879475" lvl="2" indent="-342900"/>
            <a:r>
              <a:rPr lang="en-US" sz="1400" dirty="0" smtClean="0"/>
              <a:t>Findings Cannot be Made</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165</a:t>
            </a:fld>
            <a:endParaRPr lang="en-US"/>
          </a:p>
        </p:txBody>
      </p:sp>
    </p:spTree>
    <p:extLst>
      <p:ext uri="{BB962C8B-B14F-4D97-AF65-F5344CB8AC3E}">
        <p14:creationId xmlns:p14="http://schemas.microsoft.com/office/powerpoint/2010/main" val="3291568363"/>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Common Functions – Bulk Document Transfers</a:t>
            </a:r>
            <a:endParaRPr lang="en-US" sz="3200" dirty="0"/>
          </a:p>
        </p:txBody>
      </p:sp>
      <p:sp>
        <p:nvSpPr>
          <p:cNvPr id="3" name="Content Placeholder 2"/>
          <p:cNvSpPr>
            <a:spLocks noGrp="1"/>
          </p:cNvSpPr>
          <p:nvPr>
            <p:ph idx="1"/>
          </p:nvPr>
        </p:nvSpPr>
        <p:spPr>
          <a:xfrm>
            <a:off x="457200" y="1143000"/>
            <a:ext cx="8229600" cy="5181600"/>
          </a:xfrm>
        </p:spPr>
        <p:txBody>
          <a:bodyPr>
            <a:normAutofit/>
          </a:bodyPr>
          <a:lstStyle/>
          <a:p>
            <a:r>
              <a:rPr lang="en-US" sz="2400" b="1" dirty="0" smtClean="0"/>
              <a:t>Bulk Scanning of Documents to ECM</a:t>
            </a:r>
          </a:p>
          <a:p>
            <a:pPr marL="606425" lvl="1" indent="-342900">
              <a:buFont typeface="Arial" panose="020B0604020202020204" pitchFamily="34" charset="0"/>
              <a:buChar char="•"/>
            </a:pPr>
            <a:r>
              <a:rPr lang="en-US" sz="1600" dirty="0" smtClean="0"/>
              <a:t>Field Offices Scan Documents</a:t>
            </a:r>
          </a:p>
          <a:p>
            <a:pPr marL="606425" lvl="1" indent="-342900">
              <a:buFont typeface="Arial" panose="020B0604020202020204" pitchFamily="34" charset="0"/>
              <a:buChar char="•"/>
            </a:pPr>
            <a:r>
              <a:rPr lang="en-US" sz="1600" dirty="0" smtClean="0"/>
              <a:t>Documents Automatically Uploaded to SIROMS FTP Server</a:t>
            </a:r>
          </a:p>
          <a:p>
            <a:pPr marL="606425" lvl="1" indent="-342900">
              <a:buFont typeface="Arial" panose="020B0604020202020204" pitchFamily="34" charset="0"/>
              <a:buChar char="•"/>
            </a:pPr>
            <a:r>
              <a:rPr lang="en-US" sz="1600" dirty="0" smtClean="0"/>
              <a:t>Camel Downloads Files from FTP Locations</a:t>
            </a:r>
          </a:p>
          <a:p>
            <a:pPr marL="606425" lvl="1" indent="-342900">
              <a:buFont typeface="Arial" panose="020B0604020202020204" pitchFamily="34" charset="0"/>
              <a:buChar char="•"/>
            </a:pPr>
            <a:r>
              <a:rPr lang="en-US" sz="1600" dirty="0" smtClean="0"/>
              <a:t>Camel Uploads File to SIROMS</a:t>
            </a:r>
          </a:p>
        </p:txBody>
      </p:sp>
      <p:sp>
        <p:nvSpPr>
          <p:cNvPr id="4" name="Slide Number Placeholder 3"/>
          <p:cNvSpPr>
            <a:spLocks noGrp="1"/>
          </p:cNvSpPr>
          <p:nvPr>
            <p:ph type="sldNum" sz="quarter" idx="12"/>
          </p:nvPr>
        </p:nvSpPr>
        <p:spPr/>
        <p:txBody>
          <a:bodyPr/>
          <a:lstStyle/>
          <a:p>
            <a:fld id="{CCD708A9-029A-4873-8902-A470072A7B49}" type="slidenum">
              <a:rPr lang="en-US" smtClean="0"/>
              <a:t>166</a:t>
            </a:fld>
            <a:endParaRPr lang="en-US"/>
          </a:p>
        </p:txBody>
      </p:sp>
    </p:spTree>
    <p:extLst>
      <p:ext uri="{BB962C8B-B14F-4D97-AF65-F5344CB8AC3E}">
        <p14:creationId xmlns:p14="http://schemas.microsoft.com/office/powerpoint/2010/main" val="571457011"/>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Reporting</a:t>
            </a:r>
            <a:endParaRPr lang="en-US" sz="3600" dirty="0"/>
          </a:p>
        </p:txBody>
      </p:sp>
      <p:sp>
        <p:nvSpPr>
          <p:cNvPr id="3" name="Text Placeholder 2"/>
          <p:cNvSpPr>
            <a:spLocks noGrp="1"/>
          </p:cNvSpPr>
          <p:nvPr>
            <p:ph type="body" idx="1"/>
          </p:nvPr>
        </p:nvSpPr>
        <p:spPr/>
        <p:txBody>
          <a:bodyPr/>
          <a:lstStyle/>
          <a:p>
            <a:r>
              <a:rPr lang="en-US" dirty="0" smtClean="0"/>
              <a:t>SIROMS</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167</a:t>
            </a:fld>
            <a:endParaRPr lang="en-US"/>
          </a:p>
        </p:txBody>
      </p:sp>
    </p:spTree>
    <p:extLst>
      <p:ext uri="{BB962C8B-B14F-4D97-AF65-F5344CB8AC3E}">
        <p14:creationId xmlns:p14="http://schemas.microsoft.com/office/powerpoint/2010/main" val="3496874523"/>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Reports by Program</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168</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51809089"/>
              </p:ext>
            </p:extLst>
          </p:nvPr>
        </p:nvGraphicFramePr>
        <p:xfrm>
          <a:off x="685800" y="1295399"/>
          <a:ext cx="7696200" cy="4876800"/>
        </p:xfrm>
        <a:graphic>
          <a:graphicData uri="http://schemas.openxmlformats.org/drawingml/2006/table">
            <a:tbl>
              <a:tblPr>
                <a:tableStyleId>{5C22544A-7EE6-4342-B048-85BDC9FD1C3A}</a:tableStyleId>
              </a:tblPr>
              <a:tblGrid>
                <a:gridCol w="5090805"/>
                <a:gridCol w="2605395"/>
              </a:tblGrid>
              <a:tr h="406400">
                <a:tc>
                  <a:txBody>
                    <a:bodyPr/>
                    <a:lstStyle/>
                    <a:p>
                      <a:pPr algn="l" fontAlgn="b"/>
                      <a:r>
                        <a:rPr lang="en-US" sz="1800" b="1" u="none" strike="noStrike" dirty="0">
                          <a:effectLst/>
                        </a:rPr>
                        <a:t>Program </a:t>
                      </a:r>
                      <a:endParaRPr lang="en-US" sz="1800" b="1" i="0" u="none" strike="noStrike" dirty="0">
                        <a:solidFill>
                          <a:srgbClr val="FFFFFF"/>
                        </a:solidFill>
                        <a:effectLst/>
                        <a:latin typeface="Calibri"/>
                      </a:endParaRPr>
                    </a:p>
                  </a:txBody>
                  <a:tcPr marL="0" marR="0" marT="0" marB="0" anchor="b"/>
                </a:tc>
                <a:tc>
                  <a:txBody>
                    <a:bodyPr/>
                    <a:lstStyle/>
                    <a:p>
                      <a:pPr algn="ctr" fontAlgn="b"/>
                      <a:r>
                        <a:rPr lang="en-US" sz="1800" b="1" u="none" strike="noStrike" dirty="0">
                          <a:effectLst/>
                        </a:rPr>
                        <a:t>Report Count</a:t>
                      </a:r>
                      <a:endParaRPr lang="en-US" sz="1800" b="1" i="0" u="none" strike="noStrike" dirty="0">
                        <a:solidFill>
                          <a:srgbClr val="FFFFFF"/>
                        </a:solidFill>
                        <a:effectLst/>
                        <a:latin typeface="Calibri"/>
                      </a:endParaRPr>
                    </a:p>
                  </a:txBody>
                  <a:tcPr marL="0" marR="0" marT="0" marB="0" anchor="b"/>
                </a:tc>
              </a:tr>
              <a:tr h="406400">
                <a:tc>
                  <a:txBody>
                    <a:bodyPr/>
                    <a:lstStyle/>
                    <a:p>
                      <a:pPr algn="l" fontAlgn="b"/>
                      <a:r>
                        <a:rPr lang="en-US" sz="1800" u="none" strike="noStrike" dirty="0">
                          <a:effectLst/>
                        </a:rPr>
                        <a:t>DCA Local Planning Services</a:t>
                      </a:r>
                      <a:endParaRPr lang="en-US" sz="1800" b="1" i="0" u="none" strike="noStrike" dirty="0">
                        <a:solidFill>
                          <a:srgbClr val="000000"/>
                        </a:solidFill>
                        <a:effectLst/>
                        <a:latin typeface="Calibri"/>
                      </a:endParaRPr>
                    </a:p>
                  </a:txBody>
                  <a:tcPr marL="0" marR="0" marT="0" marB="0" anchor="b"/>
                </a:tc>
                <a:tc>
                  <a:txBody>
                    <a:bodyPr/>
                    <a:lstStyle/>
                    <a:p>
                      <a:pPr algn="ctr" fontAlgn="b"/>
                      <a:r>
                        <a:rPr lang="en-US" sz="1800" u="none" strike="noStrike">
                          <a:effectLst/>
                        </a:rPr>
                        <a:t>1</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EDA Administration</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2</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Housing Counseling Services</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2</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dirty="0">
                          <a:effectLst/>
                        </a:rPr>
                        <a:t>Housing Resettlement Program</a:t>
                      </a:r>
                      <a:endParaRPr lang="en-US" sz="1800" b="1" i="0" u="none" strike="noStrike" dirty="0">
                        <a:solidFill>
                          <a:srgbClr val="000000"/>
                        </a:solidFill>
                        <a:effectLst/>
                        <a:latin typeface="Calibri"/>
                      </a:endParaRPr>
                    </a:p>
                  </a:txBody>
                  <a:tcPr marL="0" marR="0" marT="0" marB="0" anchor="b"/>
                </a:tc>
                <a:tc>
                  <a:txBody>
                    <a:bodyPr/>
                    <a:lstStyle/>
                    <a:p>
                      <a:pPr algn="ctr" fontAlgn="b"/>
                      <a:r>
                        <a:rPr lang="en-US" sz="1800" u="none" strike="noStrike">
                          <a:effectLst/>
                        </a:rPr>
                        <a:t>6</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LMI Homeowner Rebuild Program</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24</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LRRP</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24</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RREM</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64</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Finance Management Reports </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12</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Forecasting Reports </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10</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QPR Reports</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a:effectLst/>
                        </a:rPr>
                        <a:t>6</a:t>
                      </a:r>
                      <a:endParaRPr lang="en-US" sz="1800" b="1" i="0" u="none" strike="noStrike">
                        <a:solidFill>
                          <a:srgbClr val="000000"/>
                        </a:solidFill>
                        <a:effectLst/>
                        <a:latin typeface="Calibri"/>
                      </a:endParaRPr>
                    </a:p>
                  </a:txBody>
                  <a:tcPr marL="0" marR="0" marT="0" marB="0" anchor="b"/>
                </a:tc>
              </a:tr>
              <a:tr h="406400">
                <a:tc>
                  <a:txBody>
                    <a:bodyPr/>
                    <a:lstStyle/>
                    <a:p>
                      <a:pPr algn="l" fontAlgn="b"/>
                      <a:r>
                        <a:rPr lang="en-US" sz="1800" u="none" strike="noStrike">
                          <a:effectLst/>
                        </a:rPr>
                        <a:t>Other Reports </a:t>
                      </a:r>
                      <a:endParaRPr lang="en-US" sz="1800" b="1" i="0" u="none" strike="noStrike">
                        <a:solidFill>
                          <a:srgbClr val="000000"/>
                        </a:solidFill>
                        <a:effectLst/>
                        <a:latin typeface="Calibri"/>
                      </a:endParaRPr>
                    </a:p>
                  </a:txBody>
                  <a:tcPr marL="0" marR="0" marT="0" marB="0" anchor="b"/>
                </a:tc>
                <a:tc>
                  <a:txBody>
                    <a:bodyPr/>
                    <a:lstStyle/>
                    <a:p>
                      <a:pPr algn="ctr" fontAlgn="b"/>
                      <a:r>
                        <a:rPr lang="en-US" sz="1800" u="none" strike="noStrike" dirty="0">
                          <a:effectLst/>
                        </a:rPr>
                        <a:t>5</a:t>
                      </a:r>
                      <a:endParaRPr lang="en-US" sz="1800" b="1" i="0" u="none" strike="noStrike" dirty="0">
                        <a:solidFill>
                          <a:srgbClr val="000000"/>
                        </a:solidFill>
                        <a:effectLst/>
                        <a:latin typeface="Calibri"/>
                      </a:endParaRPr>
                    </a:p>
                  </a:txBody>
                  <a:tcPr marL="0" marR="0" marT="0" marB="0" anchor="b"/>
                </a:tc>
              </a:tr>
            </a:tbl>
          </a:graphicData>
        </a:graphic>
      </p:graphicFrame>
    </p:spTree>
    <p:extLst>
      <p:ext uri="{BB962C8B-B14F-4D97-AF65-F5344CB8AC3E}">
        <p14:creationId xmlns:p14="http://schemas.microsoft.com/office/powerpoint/2010/main" val="2130425939"/>
      </p:ext>
    </p:extLst>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Reporting Ad-hoc Requests Per Month</a:t>
            </a:r>
            <a:endParaRPr lang="en-US" sz="3200" dirty="0"/>
          </a:p>
        </p:txBody>
      </p:sp>
      <p:sp>
        <p:nvSpPr>
          <p:cNvPr id="3" name="Content Placeholder 2"/>
          <p:cNvSpPr>
            <a:spLocks noGrp="1"/>
          </p:cNvSpPr>
          <p:nvPr>
            <p:ph idx="1"/>
          </p:nvPr>
        </p:nvSpPr>
        <p:spPr/>
        <p:txBody>
          <a:bodyPr/>
          <a:lstStyle/>
          <a:p>
            <a:r>
              <a:rPr lang="en-US" sz="2400" dirty="0" smtClean="0"/>
              <a:t>The SIROMS reporting team receives close to 30 ad-hoc requests per month.</a:t>
            </a:r>
          </a:p>
          <a:p>
            <a:endParaRPr lang="en-US" sz="2400" dirty="0" smtClean="0"/>
          </a:p>
          <a:p>
            <a:r>
              <a:rPr lang="en-US" sz="2400" dirty="0" smtClean="0"/>
              <a:t>During Forecasting and QPR seasons, the number of ad-hoc requests for reporting peaks up.</a:t>
            </a:r>
          </a:p>
          <a:p>
            <a:endParaRPr lang="en-US" sz="2400" dirty="0" smtClean="0"/>
          </a:p>
          <a:p>
            <a:r>
              <a:rPr lang="en-US" sz="2400" dirty="0" smtClean="0"/>
              <a:t>The average number of high priority requests per month for reporting requests is approximately 10</a:t>
            </a:r>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169</a:t>
            </a:fld>
            <a:endParaRPr lang="en-US"/>
          </a:p>
        </p:txBody>
      </p:sp>
    </p:spTree>
    <p:extLst>
      <p:ext uri="{BB962C8B-B14F-4D97-AF65-F5344CB8AC3E}">
        <p14:creationId xmlns:p14="http://schemas.microsoft.com/office/powerpoint/2010/main" val="3780258077"/>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Reporting from DRGR</a:t>
            </a:r>
            <a:endParaRPr lang="en-US" sz="3200" dirty="0"/>
          </a:p>
        </p:txBody>
      </p:sp>
      <p:sp>
        <p:nvSpPr>
          <p:cNvPr id="3" name="Content Placeholder 2"/>
          <p:cNvSpPr>
            <a:spLocks noGrp="1"/>
          </p:cNvSpPr>
          <p:nvPr>
            <p:ph idx="1"/>
          </p:nvPr>
        </p:nvSpPr>
        <p:spPr>
          <a:xfrm>
            <a:off x="457200" y="1219200"/>
            <a:ext cx="8229600" cy="4906963"/>
          </a:xfrm>
        </p:spPr>
        <p:txBody>
          <a:bodyPr>
            <a:normAutofit lnSpcReduction="10000"/>
          </a:bodyPr>
          <a:lstStyle/>
          <a:p>
            <a:r>
              <a:rPr lang="en-US" sz="2000" dirty="0"/>
              <a:t>Following reports from DRGR are used to reconcile financial data between SIROMS and DRGR</a:t>
            </a:r>
          </a:p>
          <a:p>
            <a:pPr lvl="1">
              <a:buFont typeface="Wingdings" panose="05000000000000000000" pitchFamily="2" charset="2"/>
              <a:buChar char="Ø"/>
            </a:pPr>
            <a:r>
              <a:rPr lang="en-US" sz="1800" dirty="0"/>
              <a:t>7a Report from DRGR</a:t>
            </a:r>
          </a:p>
          <a:p>
            <a:pPr lvl="1">
              <a:buFont typeface="Wingdings" panose="05000000000000000000" pitchFamily="2" charset="2"/>
              <a:buChar char="Ø"/>
            </a:pPr>
            <a:r>
              <a:rPr lang="en-US" sz="1800" dirty="0"/>
              <a:t>9b Report From DRGR</a:t>
            </a:r>
          </a:p>
          <a:p>
            <a:r>
              <a:rPr lang="en-US" sz="2200" dirty="0"/>
              <a:t>The 7a Report from DRGR is sourced in daily and stored into a database in SIROMS. This data is in turn used to create reconciliation reports in SIROMS Business Objects.</a:t>
            </a:r>
          </a:p>
          <a:p>
            <a:r>
              <a:rPr lang="en-US" sz="2200" dirty="0"/>
              <a:t>ETL jobs are used to extract and load this data into the SIROMS database. </a:t>
            </a:r>
          </a:p>
          <a:p>
            <a:r>
              <a:rPr lang="en-US" sz="2200" dirty="0"/>
              <a:t>The 9b Report is a quarterly report, sourced in and stored in the SIROMS database for every QPR season. The data from 9b Report serves as a base for data entry and reconciliation in QPR.</a:t>
            </a:r>
          </a:p>
          <a:p>
            <a:r>
              <a:rPr lang="en-US" sz="2200" dirty="0"/>
              <a:t>Reports for HUD audits are generated with the help of this reconciliation</a:t>
            </a:r>
            <a:r>
              <a:rPr lang="en-US" sz="2200" dirty="0" smtClean="0"/>
              <a:t>.</a:t>
            </a:r>
            <a:endParaRPr lang="en-US" sz="2200" dirty="0"/>
          </a:p>
        </p:txBody>
      </p:sp>
      <p:sp>
        <p:nvSpPr>
          <p:cNvPr id="4" name="Slide Number Placeholder 3"/>
          <p:cNvSpPr>
            <a:spLocks noGrp="1"/>
          </p:cNvSpPr>
          <p:nvPr>
            <p:ph type="sldNum" sz="quarter" idx="12"/>
          </p:nvPr>
        </p:nvSpPr>
        <p:spPr/>
        <p:txBody>
          <a:bodyPr/>
          <a:lstStyle/>
          <a:p>
            <a:fld id="{CCD708A9-029A-4873-8902-A470072A7B49}" type="slidenum">
              <a:rPr lang="en-US" smtClean="0"/>
              <a:t>170</a:t>
            </a:fld>
            <a:endParaRPr lang="en-US"/>
          </a:p>
        </p:txBody>
      </p:sp>
    </p:spTree>
    <p:extLst>
      <p:ext uri="{BB962C8B-B14F-4D97-AF65-F5344CB8AC3E}">
        <p14:creationId xmlns:p14="http://schemas.microsoft.com/office/powerpoint/2010/main" val="1143941938"/>
      </p:ext>
    </p:extLst>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Reporting from NJCFS</a:t>
            </a:r>
            <a:endParaRPr lang="en-US" sz="3200" dirty="0"/>
          </a:p>
        </p:txBody>
      </p:sp>
      <p:sp>
        <p:nvSpPr>
          <p:cNvPr id="3" name="Content Placeholder 2"/>
          <p:cNvSpPr>
            <a:spLocks noGrp="1"/>
          </p:cNvSpPr>
          <p:nvPr>
            <p:ph idx="1"/>
          </p:nvPr>
        </p:nvSpPr>
        <p:spPr>
          <a:xfrm>
            <a:off x="457200" y="1219200"/>
            <a:ext cx="8229600" cy="4906963"/>
          </a:xfrm>
        </p:spPr>
        <p:txBody>
          <a:bodyPr>
            <a:normAutofit/>
          </a:bodyPr>
          <a:lstStyle/>
          <a:p>
            <a:r>
              <a:rPr lang="en-US" sz="2000" dirty="0"/>
              <a:t>Following Reports from the NJCFS system are used to reconcile financial data between SIROMS and NJCFS</a:t>
            </a:r>
          </a:p>
          <a:p>
            <a:pPr lvl="1">
              <a:buFont typeface="Wingdings" panose="05000000000000000000" pitchFamily="2" charset="2"/>
              <a:buChar char="Ø"/>
            </a:pPr>
            <a:r>
              <a:rPr lang="en-US" sz="1800" dirty="0"/>
              <a:t>FBLT Cumulative Report </a:t>
            </a:r>
          </a:p>
          <a:p>
            <a:pPr lvl="1">
              <a:buFont typeface="Wingdings" panose="05000000000000000000" pitchFamily="2" charset="2"/>
              <a:buChar char="Ø"/>
            </a:pPr>
            <a:r>
              <a:rPr lang="en-US" sz="1800" dirty="0"/>
              <a:t>Reporting Cat By Activity</a:t>
            </a:r>
          </a:p>
          <a:p>
            <a:r>
              <a:rPr lang="en-US" sz="2000" dirty="0"/>
              <a:t>Both the reports mentioned above are sourced in daily from NJCFS as excel files. These excel files are then saved in the SIROMS database using import jobs.</a:t>
            </a:r>
          </a:p>
          <a:p>
            <a:r>
              <a:rPr lang="en-US" sz="2000" dirty="0"/>
              <a:t>SIROMS database also maintains complex mappings which connect the Activities in SIROMS to Reporting Category, Activity Code and FBLT description in NJCFS.</a:t>
            </a:r>
          </a:p>
          <a:p>
            <a:r>
              <a:rPr lang="en-US" sz="2000" dirty="0"/>
              <a:t>ETL Jobs are used to transform and load data from the CFS reports to the SIROMS data warehouse.</a:t>
            </a:r>
          </a:p>
          <a:p>
            <a:r>
              <a:rPr lang="en-US" sz="2000" dirty="0"/>
              <a:t>Various reconciliation reports are created from the data that is loaded into the data warehouse.</a:t>
            </a:r>
          </a:p>
        </p:txBody>
      </p:sp>
      <p:sp>
        <p:nvSpPr>
          <p:cNvPr id="4" name="Slide Number Placeholder 3"/>
          <p:cNvSpPr>
            <a:spLocks noGrp="1"/>
          </p:cNvSpPr>
          <p:nvPr>
            <p:ph type="sldNum" sz="quarter" idx="12"/>
          </p:nvPr>
        </p:nvSpPr>
        <p:spPr/>
        <p:txBody>
          <a:bodyPr/>
          <a:lstStyle/>
          <a:p>
            <a:fld id="{CCD708A9-029A-4873-8902-A470072A7B49}" type="slidenum">
              <a:rPr lang="en-US" smtClean="0"/>
              <a:t>171</a:t>
            </a:fld>
            <a:endParaRPr lang="en-US"/>
          </a:p>
        </p:txBody>
      </p:sp>
    </p:spTree>
    <p:extLst>
      <p:ext uri="{BB962C8B-B14F-4D97-AF65-F5344CB8AC3E}">
        <p14:creationId xmlns:p14="http://schemas.microsoft.com/office/powerpoint/2010/main" val="1409682690"/>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Three System Reconciliation Report</a:t>
            </a:r>
            <a:endParaRPr lang="en-US" sz="3200" dirty="0"/>
          </a:p>
        </p:txBody>
      </p:sp>
      <p:sp>
        <p:nvSpPr>
          <p:cNvPr id="3" name="Content Placeholder 2"/>
          <p:cNvSpPr>
            <a:spLocks noGrp="1"/>
          </p:cNvSpPr>
          <p:nvPr>
            <p:ph idx="1"/>
          </p:nvPr>
        </p:nvSpPr>
        <p:spPr>
          <a:xfrm>
            <a:off x="457200" y="1219200"/>
            <a:ext cx="8229600" cy="4906963"/>
          </a:xfrm>
        </p:spPr>
        <p:txBody>
          <a:bodyPr>
            <a:normAutofit/>
          </a:bodyPr>
          <a:lstStyle/>
          <a:p>
            <a:r>
              <a:rPr lang="en-US" sz="2000" dirty="0"/>
              <a:t>The Three System Reconciliation report is a very important tool which combines information from SIROMS. DRGR and NJCFS systems to compare the financial data across these systems.</a:t>
            </a:r>
          </a:p>
        </p:txBody>
      </p:sp>
      <p:sp>
        <p:nvSpPr>
          <p:cNvPr id="4" name="Slide Number Placeholder 3"/>
          <p:cNvSpPr>
            <a:spLocks noGrp="1"/>
          </p:cNvSpPr>
          <p:nvPr>
            <p:ph type="sldNum" sz="quarter" idx="12"/>
          </p:nvPr>
        </p:nvSpPr>
        <p:spPr/>
        <p:txBody>
          <a:bodyPr/>
          <a:lstStyle/>
          <a:p>
            <a:fld id="{CCD708A9-029A-4873-8902-A470072A7B49}" type="slidenum">
              <a:rPr lang="en-US" smtClean="0"/>
              <a:t>172</a:t>
            </a:fld>
            <a:endParaRPr lang="en-US"/>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6793" r="341" b="18523"/>
          <a:stretch/>
        </p:blipFill>
        <p:spPr bwMode="auto">
          <a:xfrm>
            <a:off x="349358" y="2514600"/>
            <a:ext cx="8445284" cy="2997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8530382"/>
      </p:ext>
    </p:extLst>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Historical Imports ETL Process</a:t>
            </a:r>
            <a:endParaRPr lang="en-US" sz="3200" dirty="0"/>
          </a:p>
        </p:txBody>
      </p:sp>
      <p:sp>
        <p:nvSpPr>
          <p:cNvPr id="3" name="Content Placeholder 2"/>
          <p:cNvSpPr>
            <a:spLocks noGrp="1"/>
          </p:cNvSpPr>
          <p:nvPr>
            <p:ph idx="1"/>
          </p:nvPr>
        </p:nvSpPr>
        <p:spPr>
          <a:xfrm>
            <a:off x="457200" y="1219200"/>
            <a:ext cx="8229600" cy="4906963"/>
          </a:xfrm>
        </p:spPr>
        <p:txBody>
          <a:bodyPr>
            <a:normAutofit/>
          </a:bodyPr>
          <a:lstStyle/>
          <a:p>
            <a:r>
              <a:rPr lang="en-US" sz="2000" dirty="0"/>
              <a:t>The historical import process helps in importing transactions that happened outside the SIROMS system. An example for such a transaction is check that is directly issued by the treasury without an approved Funds Request. </a:t>
            </a:r>
            <a:endParaRPr lang="en-US" sz="2000" dirty="0" smtClean="0"/>
          </a:p>
          <a:p>
            <a:endParaRPr lang="en-US" sz="2000" dirty="0"/>
          </a:p>
          <a:p>
            <a:r>
              <a:rPr lang="en-US" sz="2000" dirty="0"/>
              <a:t>The transactions are imported from the Reporting Cat By Activity File from NJCFS</a:t>
            </a:r>
            <a:r>
              <a:rPr lang="en-US" sz="2000" dirty="0" smtClean="0"/>
              <a:t>.</a:t>
            </a:r>
          </a:p>
          <a:p>
            <a:endParaRPr lang="en-US" sz="2000" dirty="0"/>
          </a:p>
          <a:p>
            <a:r>
              <a:rPr lang="en-US" sz="2000" dirty="0"/>
              <a:t>Using the ETL mappings the transactions from NJCFS are then converted into a Funds Requests in SIROMS</a:t>
            </a:r>
            <a:r>
              <a:rPr lang="en-US" sz="2000" dirty="0" smtClean="0"/>
              <a:t>.</a:t>
            </a:r>
          </a:p>
          <a:p>
            <a:endParaRPr lang="en-US" sz="2000" dirty="0"/>
          </a:p>
          <a:p>
            <a:r>
              <a:rPr lang="en-US" sz="2000" dirty="0"/>
              <a:t>The Historical Import ETL is a daily job, that helps the SIROMS and CFS systems stay in sync and track every single transaction using Funds Requests.</a:t>
            </a:r>
          </a:p>
        </p:txBody>
      </p:sp>
      <p:sp>
        <p:nvSpPr>
          <p:cNvPr id="4" name="Slide Number Placeholder 3"/>
          <p:cNvSpPr>
            <a:spLocks noGrp="1"/>
          </p:cNvSpPr>
          <p:nvPr>
            <p:ph type="sldNum" sz="quarter" idx="12"/>
          </p:nvPr>
        </p:nvSpPr>
        <p:spPr/>
        <p:txBody>
          <a:bodyPr/>
          <a:lstStyle/>
          <a:p>
            <a:fld id="{CCD708A9-029A-4873-8902-A470072A7B49}" type="slidenum">
              <a:rPr lang="en-US" smtClean="0"/>
              <a:t>173</a:t>
            </a:fld>
            <a:endParaRPr lang="en-US"/>
          </a:p>
        </p:txBody>
      </p:sp>
    </p:spTree>
    <p:extLst>
      <p:ext uri="{BB962C8B-B14F-4D97-AF65-F5344CB8AC3E}">
        <p14:creationId xmlns:p14="http://schemas.microsoft.com/office/powerpoint/2010/main" val="1115739583"/>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Helpdesk</a:t>
            </a:r>
            <a:endParaRPr lang="en-US" sz="3600" dirty="0"/>
          </a:p>
        </p:txBody>
      </p:sp>
      <p:sp>
        <p:nvSpPr>
          <p:cNvPr id="3" name="Text Placeholder 2"/>
          <p:cNvSpPr>
            <a:spLocks noGrp="1"/>
          </p:cNvSpPr>
          <p:nvPr>
            <p:ph type="body" idx="1"/>
          </p:nvPr>
        </p:nvSpPr>
        <p:spPr/>
        <p:txBody>
          <a:bodyPr/>
          <a:lstStyle/>
          <a:p>
            <a:r>
              <a:rPr lang="en-US" dirty="0" smtClean="0"/>
              <a:t>SIROMS</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174</a:t>
            </a:fld>
            <a:endParaRPr lang="en-US"/>
          </a:p>
        </p:txBody>
      </p:sp>
    </p:spTree>
    <p:extLst>
      <p:ext uri="{BB962C8B-B14F-4D97-AF65-F5344CB8AC3E}">
        <p14:creationId xmlns:p14="http://schemas.microsoft.com/office/powerpoint/2010/main" val="549049185"/>
      </p:ext>
    </p:extLst>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angle 7"/>
          <p:cNvSpPr txBox="1">
            <a:spLocks noChangeArrowheads="1"/>
          </p:cNvSpPr>
          <p:nvPr/>
        </p:nvSpPr>
        <p:spPr>
          <a:xfrm>
            <a:off x="6667500" y="6286500"/>
            <a:ext cx="2133600" cy="227013"/>
          </a:xfrm>
          <a:prstGeom prst="rect">
            <a:avLst/>
          </a:prstGeom>
          <a:ln/>
        </p:spPr>
        <p:txBody>
          <a:bodyPr wrap="none" lIns="0" tIns="0" rIns="0" bIns="0" anchor="t" anchorCtr="0">
            <a:noAutofit/>
          </a:bodyPr>
          <a:lstStyle/>
          <a:p>
            <a:pPr algn="ctr">
              <a:defRPr/>
            </a:pPr>
            <a:endParaRPr lang="en-US" sz="1100" dirty="0">
              <a:solidFill>
                <a:srgbClr val="666666"/>
              </a:solidFill>
              <a:cs typeface="Arial" pitchFamily="34" charset="0"/>
            </a:endParaRPr>
          </a:p>
        </p:txBody>
      </p:sp>
      <p:sp>
        <p:nvSpPr>
          <p:cNvPr id="5" name="Rectangle 2"/>
          <p:cNvSpPr>
            <a:spLocks noGrp="1" noChangeArrowheads="1"/>
          </p:cNvSpPr>
          <p:nvPr>
            <p:ph type="title" idx="4294967295"/>
          </p:nvPr>
        </p:nvSpPr>
        <p:spPr>
          <a:xfrm>
            <a:off x="457200" y="76200"/>
            <a:ext cx="8343900" cy="685800"/>
          </a:xfrm>
        </p:spPr>
        <p:txBody>
          <a:bodyPr>
            <a:normAutofit/>
          </a:bodyPr>
          <a:lstStyle/>
          <a:p>
            <a:pPr algn="ctr" eaLnBrk="1" hangingPunct="1"/>
            <a:r>
              <a:rPr lang="en-US" sz="3200" dirty="0" smtClean="0"/>
              <a:t>SIROMS Help Desk</a:t>
            </a:r>
          </a:p>
        </p:txBody>
      </p:sp>
      <p:sp>
        <p:nvSpPr>
          <p:cNvPr id="6" name="Rectangle 3"/>
          <p:cNvSpPr txBox="1">
            <a:spLocks noChangeArrowheads="1"/>
          </p:cNvSpPr>
          <p:nvPr/>
        </p:nvSpPr>
        <p:spPr>
          <a:xfrm>
            <a:off x="51707" y="760413"/>
            <a:ext cx="4748894" cy="6097587"/>
          </a:xfrm>
          <a:prstGeom prst="rect">
            <a:avLst/>
          </a:prstGeom>
        </p:spPr>
        <p:txBody>
          <a:bodyPr/>
          <a:lstStyle/>
          <a:p>
            <a:pPr marL="285750" indent="-285750" eaLnBrk="0" fontAlgn="base" hangingPunct="0">
              <a:spcBef>
                <a:spcPct val="20000"/>
              </a:spcBef>
              <a:spcAft>
                <a:spcPts val="600"/>
              </a:spcAft>
              <a:buClr>
                <a:srgbClr val="991F3D"/>
              </a:buClr>
              <a:buFont typeface="Arial" panose="020B0604020202020204" pitchFamily="34" charset="0"/>
              <a:buChar char="•"/>
              <a:defRPr/>
            </a:pPr>
            <a:r>
              <a:rPr lang="en-US" dirty="0" smtClean="0">
                <a:solidFill>
                  <a:srgbClr val="363534"/>
                </a:solidFill>
              </a:rPr>
              <a:t>The SIROMS Help Desk is located a 101 S. Broad Street, 8</a:t>
            </a:r>
            <a:r>
              <a:rPr lang="en-US" baseline="30000" dirty="0" smtClean="0">
                <a:solidFill>
                  <a:srgbClr val="363534"/>
                </a:solidFill>
              </a:rPr>
              <a:t>th</a:t>
            </a:r>
            <a:r>
              <a:rPr lang="en-US" dirty="0" smtClean="0">
                <a:solidFill>
                  <a:srgbClr val="363534"/>
                </a:solidFill>
              </a:rPr>
              <a:t> Floor, Trenton NJ. </a:t>
            </a:r>
          </a:p>
          <a:p>
            <a:pPr marL="285750" indent="-285750" eaLnBrk="0" fontAlgn="base" hangingPunct="0">
              <a:spcBef>
                <a:spcPct val="20000"/>
              </a:spcBef>
              <a:spcAft>
                <a:spcPts val="600"/>
              </a:spcAft>
              <a:buClr>
                <a:srgbClr val="991F3D"/>
              </a:buClr>
              <a:buFont typeface="Arial" panose="020B0604020202020204" pitchFamily="34" charset="0"/>
              <a:buChar char="•"/>
              <a:defRPr/>
            </a:pPr>
            <a:r>
              <a:rPr lang="en-US" dirty="0" smtClean="0">
                <a:solidFill>
                  <a:srgbClr val="363534"/>
                </a:solidFill>
              </a:rPr>
              <a:t>Hours of operation are 7:00am to 6:00pm EST. After hours calls are facilitated via voicemail system and are addressed the next business day. </a:t>
            </a:r>
          </a:p>
          <a:p>
            <a:pPr marL="285750" indent="-285750" eaLnBrk="0" fontAlgn="base" hangingPunct="0">
              <a:spcBef>
                <a:spcPct val="20000"/>
              </a:spcBef>
              <a:spcAft>
                <a:spcPts val="600"/>
              </a:spcAft>
              <a:buClr>
                <a:srgbClr val="991F3D"/>
              </a:buClr>
              <a:buFont typeface="Arial" panose="020B0604020202020204" pitchFamily="34" charset="0"/>
              <a:buChar char="•"/>
              <a:defRPr/>
            </a:pPr>
            <a:r>
              <a:rPr lang="en-US" dirty="0" smtClean="0">
                <a:solidFill>
                  <a:srgbClr val="363534"/>
                </a:solidFill>
              </a:rPr>
              <a:t>The SIROMS Help Desk is the first level of support for:</a:t>
            </a:r>
          </a:p>
          <a:p>
            <a:pPr marL="1141413" lvl="2" indent="-227013" eaLnBrk="0" fontAlgn="base" hangingPunct="0">
              <a:spcBef>
                <a:spcPct val="20000"/>
              </a:spcBef>
              <a:spcAft>
                <a:spcPts val="600"/>
              </a:spcAft>
              <a:buClr>
                <a:srgbClr val="991F3D"/>
              </a:buClr>
              <a:buFont typeface="Wingdings" panose="05000000000000000000" pitchFamily="2" charset="2"/>
              <a:buChar char="Ø"/>
              <a:defRPr/>
            </a:pPr>
            <a:r>
              <a:rPr lang="en-US" sz="1400" dirty="0" smtClean="0">
                <a:solidFill>
                  <a:srgbClr val="363534"/>
                </a:solidFill>
              </a:rPr>
              <a:t>Account Modification/Permissions</a:t>
            </a:r>
          </a:p>
          <a:p>
            <a:pPr marL="1141413" lvl="2" indent="-227013" eaLnBrk="0" fontAlgn="base" hangingPunct="0">
              <a:spcBef>
                <a:spcPct val="20000"/>
              </a:spcBef>
              <a:spcAft>
                <a:spcPts val="600"/>
              </a:spcAft>
              <a:buClr>
                <a:srgbClr val="991F3D"/>
              </a:buClr>
              <a:buFont typeface="Wingdings" panose="05000000000000000000" pitchFamily="2" charset="2"/>
              <a:buChar char="Ø"/>
              <a:defRPr/>
            </a:pPr>
            <a:r>
              <a:rPr lang="en-US" sz="1400" dirty="0" smtClean="0">
                <a:solidFill>
                  <a:srgbClr val="363534"/>
                </a:solidFill>
              </a:rPr>
              <a:t>Technical assistance</a:t>
            </a:r>
          </a:p>
          <a:p>
            <a:pPr marL="1141413" lvl="2" indent="-227013" eaLnBrk="0" fontAlgn="base" hangingPunct="0">
              <a:spcBef>
                <a:spcPct val="20000"/>
              </a:spcBef>
              <a:spcAft>
                <a:spcPts val="600"/>
              </a:spcAft>
              <a:buClr>
                <a:srgbClr val="991F3D"/>
              </a:buClr>
              <a:buFont typeface="Wingdings" panose="05000000000000000000" pitchFamily="2" charset="2"/>
              <a:buChar char="Ø"/>
              <a:defRPr/>
            </a:pPr>
            <a:r>
              <a:rPr lang="en-US" sz="1400" dirty="0" smtClean="0">
                <a:solidFill>
                  <a:srgbClr val="363534"/>
                </a:solidFill>
              </a:rPr>
              <a:t>New functionality</a:t>
            </a:r>
          </a:p>
          <a:p>
            <a:pPr marL="1141413" lvl="2" indent="-227013" eaLnBrk="0" fontAlgn="base" hangingPunct="0">
              <a:spcBef>
                <a:spcPct val="20000"/>
              </a:spcBef>
              <a:spcAft>
                <a:spcPts val="600"/>
              </a:spcAft>
              <a:buClr>
                <a:srgbClr val="991F3D"/>
              </a:buClr>
              <a:buFont typeface="Wingdings" panose="05000000000000000000" pitchFamily="2" charset="2"/>
              <a:buChar char="Ø"/>
              <a:defRPr/>
            </a:pPr>
            <a:r>
              <a:rPr lang="en-US" sz="1400" dirty="0" smtClean="0">
                <a:solidFill>
                  <a:srgbClr val="363534"/>
                </a:solidFill>
              </a:rPr>
              <a:t>Information assistance</a:t>
            </a:r>
          </a:p>
          <a:p>
            <a:pPr marL="1141413" lvl="2" indent="-227013" eaLnBrk="0" fontAlgn="base" hangingPunct="0">
              <a:spcBef>
                <a:spcPct val="20000"/>
              </a:spcBef>
              <a:spcAft>
                <a:spcPts val="600"/>
              </a:spcAft>
              <a:buClr>
                <a:srgbClr val="991F3D"/>
              </a:buClr>
              <a:buFont typeface="Wingdings" panose="05000000000000000000" pitchFamily="2" charset="2"/>
              <a:buChar char="Ø"/>
              <a:defRPr/>
            </a:pPr>
            <a:r>
              <a:rPr lang="en-US" sz="1400" dirty="0" smtClean="0">
                <a:solidFill>
                  <a:srgbClr val="363534"/>
                </a:solidFill>
              </a:rPr>
              <a:t>Data questions </a:t>
            </a:r>
          </a:p>
          <a:p>
            <a:pPr marL="285750" indent="-285750" eaLnBrk="0" fontAlgn="base" hangingPunct="0">
              <a:spcBef>
                <a:spcPct val="20000"/>
              </a:spcBef>
              <a:spcAft>
                <a:spcPts val="600"/>
              </a:spcAft>
              <a:buClr>
                <a:srgbClr val="991F3D"/>
              </a:buClr>
              <a:buFont typeface="Arial" panose="020B0604020202020204" pitchFamily="34" charset="0"/>
              <a:buChar char="•"/>
              <a:defRPr/>
            </a:pPr>
            <a:r>
              <a:rPr lang="en-US" dirty="0" smtClean="0">
                <a:solidFill>
                  <a:srgbClr val="363534"/>
                </a:solidFill>
              </a:rPr>
              <a:t>Help Desk facilitates on average 400- 500 tickets per month accommodating phone calls, walk ups, and email submissions. Statics showing ticket count per month are shown to the right.</a:t>
            </a:r>
            <a:endParaRPr lang="en-US" dirty="0">
              <a:solidFill>
                <a:srgbClr val="363534"/>
              </a:solidFill>
            </a:endParaRPr>
          </a:p>
          <a:p>
            <a:pPr marL="342900" indent="-342900" fontAlgn="base">
              <a:spcBef>
                <a:spcPct val="20000"/>
              </a:spcBef>
              <a:spcAft>
                <a:spcPct val="0"/>
              </a:spcAft>
              <a:defRPr/>
            </a:pPr>
            <a:endParaRPr lang="en-US" sz="2200" dirty="0">
              <a:solidFill>
                <a:srgbClr val="363534"/>
              </a:solidFill>
            </a:endParaRPr>
          </a:p>
        </p:txBody>
      </p:sp>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280" y="2313601"/>
            <a:ext cx="4171950" cy="299121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CCD708A9-029A-4873-8902-A470072A7B49}" type="slidenum">
              <a:rPr lang="en-US" smtClean="0"/>
              <a:t>175</a:t>
            </a:fld>
            <a:endParaRPr lang="en-US"/>
          </a:p>
        </p:txBody>
      </p:sp>
    </p:spTree>
    <p:extLst>
      <p:ext uri="{BB962C8B-B14F-4D97-AF65-F5344CB8AC3E}">
        <p14:creationId xmlns:p14="http://schemas.microsoft.com/office/powerpoint/2010/main" val="23547550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Infrastructure</a:t>
            </a:r>
            <a:endParaRPr lang="en-US" sz="3600" dirty="0"/>
          </a:p>
        </p:txBody>
      </p:sp>
      <p:sp>
        <p:nvSpPr>
          <p:cNvPr id="3" name="Text Placeholder 2"/>
          <p:cNvSpPr>
            <a:spLocks noGrp="1"/>
          </p:cNvSpPr>
          <p:nvPr>
            <p:ph type="body" idx="1"/>
          </p:nvPr>
        </p:nvSpPr>
        <p:spPr/>
        <p:txBody>
          <a:bodyPr/>
          <a:lstStyle/>
          <a:p>
            <a:r>
              <a:rPr lang="en-US" dirty="0" smtClean="0"/>
              <a:t>SIROMS</a:t>
            </a:r>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176</a:t>
            </a:fld>
            <a:endParaRPr lang="en-US"/>
          </a:p>
        </p:txBody>
      </p:sp>
    </p:spTree>
    <p:extLst>
      <p:ext uri="{BB962C8B-B14F-4D97-AF65-F5344CB8AC3E}">
        <p14:creationId xmlns:p14="http://schemas.microsoft.com/office/powerpoint/2010/main" val="2895970625"/>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ctr"/>
            <a:r>
              <a:rPr lang="en-US" sz="3200" dirty="0" smtClean="0"/>
              <a:t>SIROMS Infrastructure Overview</a:t>
            </a:r>
            <a:endParaRPr lang="en-US" sz="3200" dirty="0"/>
          </a:p>
        </p:txBody>
      </p:sp>
      <p:sp>
        <p:nvSpPr>
          <p:cNvPr id="3" name="Content Placeholder 2"/>
          <p:cNvSpPr>
            <a:spLocks noGrp="1"/>
          </p:cNvSpPr>
          <p:nvPr>
            <p:ph sz="quarter" idx="4294967295"/>
          </p:nvPr>
        </p:nvSpPr>
        <p:spPr>
          <a:xfrm>
            <a:off x="449263" y="1263408"/>
            <a:ext cx="8250237" cy="4889742"/>
          </a:xfrm>
          <a:prstGeom prst="rect">
            <a:avLst/>
          </a:prstGeom>
        </p:spPr>
        <p:txBody>
          <a:bodyPr>
            <a:normAutofit fontScale="92500" lnSpcReduction="20000"/>
          </a:bodyPr>
          <a:lstStyle/>
          <a:p>
            <a:pPr marL="606425" lvl="1" indent="-342900">
              <a:buFont typeface="Wingdings" panose="05000000000000000000" pitchFamily="2" charset="2"/>
              <a:buChar char="Ø"/>
            </a:pPr>
            <a:r>
              <a:rPr lang="en-US" sz="2600" dirty="0" smtClean="0"/>
              <a:t>81 servers total across all environments</a:t>
            </a:r>
          </a:p>
          <a:p>
            <a:pPr marL="879475" lvl="2" indent="-342900"/>
            <a:r>
              <a:rPr lang="en-US" sz="2200" dirty="0" smtClean="0"/>
              <a:t>33 server VMs in Dev\Test environment</a:t>
            </a:r>
          </a:p>
          <a:p>
            <a:pPr marL="879475" lvl="2" indent="-342900"/>
            <a:r>
              <a:rPr lang="en-US" sz="2200" dirty="0" smtClean="0"/>
              <a:t>13 server VMs in UAT environment</a:t>
            </a:r>
          </a:p>
          <a:p>
            <a:pPr marL="879475" lvl="2" indent="-342900"/>
            <a:r>
              <a:rPr lang="en-US" sz="2200" dirty="0" smtClean="0"/>
              <a:t>19 server VMs in Production environment</a:t>
            </a:r>
          </a:p>
          <a:p>
            <a:pPr marL="879475" lvl="2" indent="-342900"/>
            <a:r>
              <a:rPr lang="en-US" sz="2200" dirty="0" smtClean="0"/>
              <a:t>16 server VMs in Disaster Recovery environment</a:t>
            </a:r>
          </a:p>
          <a:p>
            <a:pPr marL="606425" lvl="1" indent="-342900">
              <a:buFont typeface="Wingdings" panose="05000000000000000000" pitchFamily="2" charset="2"/>
              <a:buChar char="Ø"/>
            </a:pPr>
            <a:r>
              <a:rPr lang="en-US" sz="2600" dirty="0" smtClean="0"/>
              <a:t>22556 GB of disk space being utilized across all environments</a:t>
            </a:r>
          </a:p>
          <a:p>
            <a:pPr marL="879475" lvl="2" indent="-342900"/>
            <a:r>
              <a:rPr lang="en-US" sz="2200" dirty="0" smtClean="0"/>
              <a:t>1096 GB in Dev\Test</a:t>
            </a:r>
          </a:p>
          <a:p>
            <a:pPr marL="879475" lvl="2" indent="-342900"/>
            <a:r>
              <a:rPr lang="en-US" sz="2200" dirty="0" smtClean="0"/>
              <a:t>4720 GB in UAT</a:t>
            </a:r>
          </a:p>
          <a:p>
            <a:pPr marL="879475" lvl="2" indent="-342900"/>
            <a:r>
              <a:rPr lang="en-US" sz="2200" dirty="0" smtClean="0"/>
              <a:t>9000 GB in Production</a:t>
            </a:r>
          </a:p>
          <a:p>
            <a:pPr marL="879475" lvl="2" indent="-342900"/>
            <a:r>
              <a:rPr lang="en-US" sz="2200" dirty="0" smtClean="0"/>
              <a:t>7740 GB in Disaster Recovery</a:t>
            </a:r>
          </a:p>
          <a:p>
            <a:pPr marL="606425" lvl="1" indent="-342900">
              <a:buFont typeface="Wingdings" panose="05000000000000000000" pitchFamily="2" charset="2"/>
              <a:buChar char="Ø"/>
            </a:pPr>
            <a:r>
              <a:rPr lang="en-US" sz="2600" dirty="0" smtClean="0"/>
              <a:t>580 GB of RAM being utilized across all environments</a:t>
            </a:r>
            <a:r>
              <a:rPr lang="en-US" sz="2400" dirty="0" smtClean="0"/>
              <a:t>	</a:t>
            </a:r>
            <a:r>
              <a:rPr lang="en-US" dirty="0" smtClean="0"/>
              <a:t>			</a:t>
            </a:r>
          </a:p>
          <a:p>
            <a:pPr lvl="1" indent="0">
              <a:buNone/>
            </a:pPr>
            <a:r>
              <a:rPr lang="en-US" dirty="0"/>
              <a:t/>
            </a:r>
            <a:br>
              <a:rPr lang="en-US" dirty="0"/>
            </a:br>
            <a:endParaRPr lang="en-US" dirty="0" smtClean="0"/>
          </a:p>
        </p:txBody>
      </p:sp>
      <p:sp>
        <p:nvSpPr>
          <p:cNvPr id="4" name="Slide Number Placeholder 3"/>
          <p:cNvSpPr>
            <a:spLocks noGrp="1"/>
          </p:cNvSpPr>
          <p:nvPr>
            <p:ph type="sldNum" sz="quarter" idx="12"/>
          </p:nvPr>
        </p:nvSpPr>
        <p:spPr/>
        <p:txBody>
          <a:bodyPr/>
          <a:lstStyle/>
          <a:p>
            <a:fld id="{525A3C56-E491-49B2-93F3-63532DF516BC}" type="slidenum">
              <a:rPr lang="en-US" smtClean="0"/>
              <a:pPr/>
              <a:t>177</a:t>
            </a:fld>
            <a:endParaRPr lang="en-US"/>
          </a:p>
        </p:txBody>
      </p:sp>
    </p:spTree>
    <p:extLst>
      <p:ext uri="{BB962C8B-B14F-4D97-AF65-F5344CB8AC3E}">
        <p14:creationId xmlns:p14="http://schemas.microsoft.com/office/powerpoint/2010/main" val="1201387691"/>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Dev\Test Environment Setup</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178</a:t>
            </a:fld>
            <a:endParaRPr lang="en-US"/>
          </a:p>
        </p:txBody>
      </p:sp>
      <p:sp>
        <p:nvSpPr>
          <p:cNvPr id="5" name="Content Placeholder 4"/>
          <p:cNvSpPr>
            <a:spLocks noGrp="1"/>
          </p:cNvSpPr>
          <p:nvPr>
            <p:ph sz="quarter" idx="4294967295"/>
          </p:nvPr>
        </p:nvSpPr>
        <p:spPr>
          <a:xfrm>
            <a:off x="449263" y="1263408"/>
            <a:ext cx="8250237" cy="4889742"/>
          </a:xfrm>
          <a:prstGeom prst="rect">
            <a:avLst/>
          </a:prstGeom>
        </p:spPr>
        <p:txBody>
          <a:bodyPr/>
          <a:lstStyle/>
          <a:p>
            <a:endParaRPr lang="en-US" dirty="0" smtClean="0"/>
          </a:p>
          <a:p>
            <a:endParaRPr lang="en-US" dirty="0"/>
          </a:p>
        </p:txBody>
      </p:sp>
      <p:graphicFrame>
        <p:nvGraphicFramePr>
          <p:cNvPr id="6" name="Object 5"/>
          <p:cNvGraphicFramePr>
            <a:graphicFrameLocks noChangeAspect="1"/>
          </p:cNvGraphicFramePr>
          <p:nvPr>
            <p:extLst>
              <p:ext uri="{D42A27DB-BD31-4B8C-83A1-F6EECF244321}">
                <p14:modId xmlns:p14="http://schemas.microsoft.com/office/powerpoint/2010/main" val="2278606786"/>
              </p:ext>
            </p:extLst>
          </p:nvPr>
        </p:nvGraphicFramePr>
        <p:xfrm>
          <a:off x="381000" y="1447800"/>
          <a:ext cx="8610600" cy="4191000"/>
        </p:xfrm>
        <a:graphic>
          <a:graphicData uri="http://schemas.openxmlformats.org/presentationml/2006/ole">
            <mc:AlternateContent xmlns:mc="http://schemas.openxmlformats.org/markup-compatibility/2006">
              <mc:Choice xmlns:v="urn:schemas-microsoft-com:vml" Requires="v">
                <p:oleObj spid="_x0000_s1045" name="Visio" r:id="rId3" imgW="10610822" imgH="4291380" progId="Visio.Drawing.11">
                  <p:embed/>
                </p:oleObj>
              </mc:Choice>
              <mc:Fallback>
                <p:oleObj name="Visio" r:id="rId3" imgW="10610822" imgH="4291380"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447800"/>
                        <a:ext cx="8610600" cy="4191000"/>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323608028"/>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UAT Environment Setup</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179</a:t>
            </a:fld>
            <a:endParaRPr lang="en-US"/>
          </a:p>
        </p:txBody>
      </p:sp>
      <p:sp>
        <p:nvSpPr>
          <p:cNvPr id="5" name="Content Placeholder 4"/>
          <p:cNvSpPr>
            <a:spLocks noGrp="1"/>
          </p:cNvSpPr>
          <p:nvPr>
            <p:ph sz="quarter" idx="4294967295"/>
          </p:nvPr>
        </p:nvSpPr>
        <p:spPr>
          <a:xfrm>
            <a:off x="457200" y="990600"/>
            <a:ext cx="8250237" cy="4889742"/>
          </a:xfrm>
          <a:prstGeom prst="rect">
            <a:avLst/>
          </a:prstGeom>
        </p:spPr>
        <p:txBody>
          <a:bodyPr/>
          <a:lstStyle/>
          <a:p>
            <a:endParaRPr lang="en-US" dirty="0" smtClean="0"/>
          </a:p>
          <a:p>
            <a:endParaRPr lang="en-US" dirty="0"/>
          </a:p>
        </p:txBody>
      </p:sp>
      <p:graphicFrame>
        <p:nvGraphicFramePr>
          <p:cNvPr id="6" name="Object 5"/>
          <p:cNvGraphicFramePr>
            <a:graphicFrameLocks noChangeAspect="1"/>
          </p:cNvGraphicFramePr>
          <p:nvPr>
            <p:extLst>
              <p:ext uri="{D42A27DB-BD31-4B8C-83A1-F6EECF244321}">
                <p14:modId xmlns:p14="http://schemas.microsoft.com/office/powerpoint/2010/main" val="1892586801"/>
              </p:ext>
            </p:extLst>
          </p:nvPr>
        </p:nvGraphicFramePr>
        <p:xfrm>
          <a:off x="2971800" y="1066800"/>
          <a:ext cx="2816225" cy="1739900"/>
        </p:xfrm>
        <a:graphic>
          <a:graphicData uri="http://schemas.openxmlformats.org/presentationml/2006/ole">
            <mc:AlternateContent xmlns:mc="http://schemas.openxmlformats.org/markup-compatibility/2006">
              <mc:Choice xmlns:v="urn:schemas-microsoft-com:vml" Requires="v">
                <p:oleObj spid="_x0000_s2069" name="Visio" r:id="rId3" imgW="2815866" imgH="1739340" progId="Visio.Drawing.11">
                  <p:embed/>
                </p:oleObj>
              </mc:Choice>
              <mc:Fallback>
                <p:oleObj name="Visio" r:id="rId3" imgW="2815866" imgH="1739340"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1066800"/>
                        <a:ext cx="281622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2829736"/>
            <a:ext cx="8686801" cy="1123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8963" y="4343400"/>
            <a:ext cx="2886075" cy="1095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888323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Production Environment Setup</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180</a:t>
            </a:fld>
            <a:endParaRPr lang="en-US"/>
          </a:p>
        </p:txBody>
      </p:sp>
      <p:pic>
        <p:nvPicPr>
          <p:cNvPr id="3074"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381000" y="1295400"/>
            <a:ext cx="8250237" cy="10404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99" y="2819400"/>
            <a:ext cx="8839201" cy="108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4343400"/>
            <a:ext cx="3848100" cy="108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288971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Disaster Recovery Environment Setup</a:t>
            </a:r>
            <a:endParaRPr lang="en-US" sz="32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181</a:t>
            </a:fld>
            <a:endParaRPr lang="en-US"/>
          </a:p>
        </p:txBody>
      </p:sp>
      <p:pic>
        <p:nvPicPr>
          <p:cNvPr id="4098"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1195387" y="1371600"/>
            <a:ext cx="6677025" cy="1123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2862263"/>
            <a:ext cx="8915400" cy="113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4343399"/>
            <a:ext cx="2743200" cy="113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5673741"/>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dirty="0" smtClean="0"/>
              <a:t>SIROMS BPM/ECM Server Architecture</a:t>
            </a:r>
            <a:endParaRPr lang="en-US" sz="2800" dirty="0"/>
          </a:p>
        </p:txBody>
      </p:sp>
      <p:sp>
        <p:nvSpPr>
          <p:cNvPr id="4" name="Slide Number Placeholder 3"/>
          <p:cNvSpPr>
            <a:spLocks noGrp="1"/>
          </p:cNvSpPr>
          <p:nvPr>
            <p:ph type="sldNum" sz="quarter" idx="12"/>
          </p:nvPr>
        </p:nvSpPr>
        <p:spPr/>
        <p:txBody>
          <a:bodyPr/>
          <a:lstStyle/>
          <a:p>
            <a:fld id="{525A3C56-E491-49B2-93F3-63532DF516BC}" type="slidenum">
              <a:rPr lang="en-US" smtClean="0"/>
              <a:pPr/>
              <a:t>182</a:t>
            </a:fld>
            <a:endParaRPr lang="en-US"/>
          </a:p>
        </p:txBody>
      </p:sp>
      <p:pic>
        <p:nvPicPr>
          <p:cNvPr id="5122"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1808050" y="1263650"/>
            <a:ext cx="5532662" cy="488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5818583"/>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the Version Control Tool?</a:t>
            </a:r>
            <a:endParaRPr lang="en-US" sz="3200"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lvl="0"/>
            <a:r>
              <a:rPr lang="en-US" sz="2600" dirty="0" smtClean="0"/>
              <a:t>Subversion </a:t>
            </a:r>
            <a:r>
              <a:rPr lang="en-US" sz="2600" dirty="0"/>
              <a:t>– Open source version control currently maintained by the Apache Software Foundation. SIROMS developers </a:t>
            </a:r>
            <a:r>
              <a:rPr lang="en-US" sz="2600" dirty="0" smtClean="0"/>
              <a:t>use </a:t>
            </a:r>
            <a:r>
              <a:rPr lang="en-US" sz="2600" dirty="0"/>
              <a:t>this tool to store the current and previous version of the software modules developed for the SIROMS project.</a:t>
            </a:r>
          </a:p>
          <a:p>
            <a:pPr lvl="1">
              <a:buFont typeface="Wingdings" panose="05000000000000000000" pitchFamily="2" charset="2"/>
              <a:buChar char="Ø"/>
            </a:pPr>
            <a:r>
              <a:rPr lang="en-US" sz="2200" dirty="0"/>
              <a:t>Client access: </a:t>
            </a:r>
            <a:r>
              <a:rPr lang="en-US" sz="2200" dirty="0" err="1"/>
              <a:t>TortoiseSVN</a:t>
            </a:r>
            <a:r>
              <a:rPr lang="en-US" sz="2200" dirty="0"/>
              <a:t> – This is the tool that developers use on their local machines to access the files stored on the SVN server. This tool comes with Windows Explorer integration to allow for easy access to files stored on the server.</a:t>
            </a:r>
            <a:endParaRPr lang="en-US" sz="2600" dirty="0"/>
          </a:p>
          <a:p>
            <a:pPr lvl="1">
              <a:buFont typeface="Wingdings" panose="05000000000000000000" pitchFamily="2" charset="2"/>
              <a:buChar char="Ø"/>
            </a:pPr>
            <a:r>
              <a:rPr lang="en-US" sz="2200" dirty="0"/>
              <a:t>Trunks: Currently there are 3 application trunks configured in </a:t>
            </a:r>
            <a:r>
              <a:rPr lang="en-US" sz="2200" dirty="0" smtClean="0"/>
              <a:t>the SVN </a:t>
            </a:r>
            <a:r>
              <a:rPr lang="en-US" sz="2200" dirty="0"/>
              <a:t>environment:</a:t>
            </a:r>
            <a:endParaRPr lang="en-US" sz="2600" dirty="0"/>
          </a:p>
          <a:p>
            <a:pPr lvl="2"/>
            <a:r>
              <a:rPr lang="en-US" sz="2200" dirty="0"/>
              <a:t>BPM – modules that are access through the bpm.siroms.com site.</a:t>
            </a:r>
            <a:endParaRPr lang="en-US" sz="2600" dirty="0"/>
          </a:p>
          <a:p>
            <a:pPr lvl="2"/>
            <a:r>
              <a:rPr lang="en-US" sz="2200" dirty="0"/>
              <a:t>Applications - </a:t>
            </a:r>
            <a:r>
              <a:rPr lang="en-US" sz="2200" dirty="0" err="1"/>
              <a:t>.Net</a:t>
            </a:r>
            <a:r>
              <a:rPr lang="en-US" sz="2200" dirty="0"/>
              <a:t> applications deployed on apps.siroms.com</a:t>
            </a:r>
            <a:endParaRPr lang="en-US" sz="2600" dirty="0"/>
          </a:p>
          <a:p>
            <a:pPr lvl="2"/>
            <a:r>
              <a:rPr lang="en-US" sz="2200" dirty="0"/>
              <a:t>Integration – Code executed by the Camel integration to transfer data between internal and external applications</a:t>
            </a:r>
            <a:endParaRPr lang="en-US" sz="2600" dirty="0"/>
          </a:p>
          <a:p>
            <a:endParaRPr lang="en-US" dirty="0"/>
          </a:p>
        </p:txBody>
      </p:sp>
      <p:sp>
        <p:nvSpPr>
          <p:cNvPr id="4" name="Slide Number Placeholder 3"/>
          <p:cNvSpPr>
            <a:spLocks noGrp="1"/>
          </p:cNvSpPr>
          <p:nvPr>
            <p:ph type="sldNum" sz="quarter" idx="12"/>
          </p:nvPr>
        </p:nvSpPr>
        <p:spPr/>
        <p:txBody>
          <a:bodyPr/>
          <a:lstStyle/>
          <a:p>
            <a:fld id="{CCD708A9-029A-4873-8902-A470072A7B49}" type="slidenum">
              <a:rPr lang="en-US" smtClean="0"/>
              <a:t>183</a:t>
            </a:fld>
            <a:endParaRPr lang="en-US"/>
          </a:p>
        </p:txBody>
      </p:sp>
    </p:spTree>
    <p:extLst>
      <p:ext uri="{BB962C8B-B14F-4D97-AF65-F5344CB8AC3E}">
        <p14:creationId xmlns:p14="http://schemas.microsoft.com/office/powerpoint/2010/main" val="1463433352"/>
      </p:ext>
    </p:extLst>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dirty="0" smtClean="0"/>
              <a:t>Software</a:t>
            </a:r>
            <a:endParaRPr lang="en-US" sz="3200" dirty="0"/>
          </a:p>
        </p:txBody>
      </p:sp>
      <p:sp>
        <p:nvSpPr>
          <p:cNvPr id="4" name="Slide Number Placeholder 3"/>
          <p:cNvSpPr>
            <a:spLocks noGrp="1"/>
          </p:cNvSpPr>
          <p:nvPr>
            <p:ph type="sldNum" sz="quarter" idx="12"/>
          </p:nvPr>
        </p:nvSpPr>
        <p:spPr/>
        <p:txBody>
          <a:bodyPr/>
          <a:lstStyle/>
          <a:p>
            <a:fld id="{CCD708A9-029A-4873-8902-A470072A7B49}" type="slidenum">
              <a:rPr lang="en-US" smtClean="0"/>
              <a:t>184</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101202195"/>
              </p:ext>
            </p:extLst>
          </p:nvPr>
        </p:nvGraphicFramePr>
        <p:xfrm>
          <a:off x="76199" y="914400"/>
          <a:ext cx="8991601" cy="5570910"/>
        </p:xfrm>
        <a:graphic>
          <a:graphicData uri="http://schemas.openxmlformats.org/drawingml/2006/table">
            <a:tbl>
              <a:tblPr firstRow="1" firstCol="1" bandRow="1">
                <a:tableStyleId>{5C22544A-7EE6-4342-B048-85BDC9FD1C3A}</a:tableStyleId>
              </a:tblPr>
              <a:tblGrid>
                <a:gridCol w="2098042"/>
                <a:gridCol w="6893559"/>
              </a:tblGrid>
              <a:tr h="228600">
                <a:tc>
                  <a:txBody>
                    <a:bodyPr/>
                    <a:lstStyle/>
                    <a:p>
                      <a:pPr marL="0" marR="0">
                        <a:spcBef>
                          <a:spcPts val="0"/>
                        </a:spcBef>
                        <a:spcAft>
                          <a:spcPts val="0"/>
                        </a:spcAft>
                      </a:pPr>
                      <a:r>
                        <a:rPr lang="en-US" sz="1100" dirty="0">
                          <a:effectLst/>
                        </a:rPr>
                        <a:t>Software</a:t>
                      </a:r>
                      <a:endParaRPr lang="en-US" sz="1200" dirty="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Purpose</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Microsoft Visual Studio</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Development of .net and SharePoint applications</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SQL Server</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Relational Database Management System</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SQL Server Management Studio</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Tool connecting to database</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TortoiseSVN</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SVN repository browser</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IIS</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Web Server</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Apache Camel</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Integration framework</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FileZilla Client                                  </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Encrypted uploading and downloading of files</a:t>
                      </a:r>
                      <a:endParaRPr lang="en-US" sz="1200">
                        <a:effectLst/>
                        <a:latin typeface="Times New Roman"/>
                        <a:ea typeface="Calibri"/>
                      </a:endParaRPr>
                    </a:p>
                  </a:txBody>
                  <a:tcPr marL="56107" marR="56107" marT="0" marB="0"/>
                </a:tc>
              </a:tr>
              <a:tr h="332509">
                <a:tc>
                  <a:txBody>
                    <a:bodyPr/>
                    <a:lstStyle/>
                    <a:p>
                      <a:pPr marL="0" marR="0">
                        <a:spcBef>
                          <a:spcPts val="0"/>
                        </a:spcBef>
                        <a:spcAft>
                          <a:spcPts val="0"/>
                        </a:spcAft>
                      </a:pPr>
                      <a:r>
                        <a:rPr lang="en-US" sz="1100">
                          <a:effectLst/>
                        </a:rPr>
                        <a:t>Amazon AWS                                   </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Downloading/Uploading information/attachments from/to DEP</a:t>
                      </a:r>
                      <a:endParaRPr lang="en-US" sz="1200">
                        <a:effectLst/>
                        <a:latin typeface="Times New Roman"/>
                        <a:ea typeface="Calibri"/>
                      </a:endParaRPr>
                    </a:p>
                  </a:txBody>
                  <a:tcPr marL="56107" marR="56107" marT="0" marB="0"/>
                </a:tc>
              </a:tr>
              <a:tr h="332509">
                <a:tc>
                  <a:txBody>
                    <a:bodyPr/>
                    <a:lstStyle/>
                    <a:p>
                      <a:pPr marL="0" marR="0">
                        <a:spcBef>
                          <a:spcPts val="0"/>
                        </a:spcBef>
                        <a:spcAft>
                          <a:spcPts val="0"/>
                        </a:spcAft>
                      </a:pPr>
                      <a:r>
                        <a:rPr lang="en-US" sz="1100" dirty="0">
                          <a:effectLst/>
                        </a:rPr>
                        <a:t>Amazon S3 Browser                       </a:t>
                      </a:r>
                      <a:endParaRPr lang="en-US" sz="1200" dirty="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View/download DEP related files for development/troubleshooting purposes</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Spring IDE                                         </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IDE used for development of Integration jobs</a:t>
                      </a:r>
                      <a:endParaRPr lang="en-US" sz="1200">
                        <a:effectLst/>
                        <a:latin typeface="Times New Roman"/>
                        <a:ea typeface="Calibri"/>
                      </a:endParaRPr>
                    </a:p>
                  </a:txBody>
                  <a:tcPr marL="56107" marR="56107" marT="0" marB="0"/>
                </a:tc>
              </a:tr>
              <a:tr h="498763">
                <a:tc>
                  <a:txBody>
                    <a:bodyPr/>
                    <a:lstStyle/>
                    <a:p>
                      <a:pPr marL="0" marR="0">
                        <a:spcBef>
                          <a:spcPts val="0"/>
                        </a:spcBef>
                        <a:spcAft>
                          <a:spcPts val="0"/>
                        </a:spcAft>
                      </a:pPr>
                      <a:r>
                        <a:rPr lang="en-US" sz="1100">
                          <a:effectLst/>
                        </a:rPr>
                        <a:t>MS SharePoint Designer</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development of SharePoint workflows, masterpage development, custom actions, BCS External content types, etc</a:t>
                      </a:r>
                      <a:endParaRPr lang="en-US" sz="1200">
                        <a:effectLst/>
                        <a:latin typeface="Times New Roman"/>
                        <a:ea typeface="Calibri"/>
                      </a:endParaRPr>
                    </a:p>
                  </a:txBody>
                  <a:tcPr marL="56107" marR="56107" marT="0" marB="0"/>
                </a:tc>
              </a:tr>
              <a:tr h="665017">
                <a:tc>
                  <a:txBody>
                    <a:bodyPr/>
                    <a:lstStyle/>
                    <a:p>
                      <a:pPr marL="0" marR="0">
                        <a:spcBef>
                          <a:spcPts val="0"/>
                        </a:spcBef>
                        <a:spcAft>
                          <a:spcPts val="0"/>
                        </a:spcAft>
                      </a:pPr>
                      <a:r>
                        <a:rPr lang="en-US" sz="1100" dirty="0">
                          <a:effectLst/>
                        </a:rPr>
                        <a:t>PowerShell</a:t>
                      </a:r>
                      <a:endParaRPr lang="en-US" sz="1200" dirty="0">
                        <a:effectLst/>
                        <a:latin typeface="Times New Roman"/>
                        <a:ea typeface="Calibri"/>
                      </a:endParaRPr>
                    </a:p>
                  </a:txBody>
                  <a:tcPr marL="56107" marR="56107" marT="0" marB="0"/>
                </a:tc>
                <a:tc>
                  <a:txBody>
                    <a:bodyPr/>
                    <a:lstStyle/>
                    <a:p>
                      <a:pPr marL="0" marR="0">
                        <a:spcBef>
                          <a:spcPts val="0"/>
                        </a:spcBef>
                        <a:spcAft>
                          <a:spcPts val="0"/>
                        </a:spcAft>
                      </a:pPr>
                      <a:r>
                        <a:rPr lang="en-US" sz="1100" dirty="0">
                          <a:effectLst/>
                        </a:rPr>
                        <a:t>Used for WSP deployment, SIROMS Reports deployment, SIROMS Document Library Daily Upload Summary Report Emails, Administration utilities, </a:t>
                      </a:r>
                      <a:r>
                        <a:rPr lang="en-US" sz="1100" dirty="0" err="1">
                          <a:effectLst/>
                        </a:rPr>
                        <a:t>etc</a:t>
                      </a:r>
                      <a:endParaRPr lang="en-US" sz="1200" dirty="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MS InfoPath</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Used in forms development</a:t>
                      </a:r>
                      <a:endParaRPr lang="en-US" sz="1200">
                        <a:effectLst/>
                        <a:latin typeface="Times New Roman"/>
                        <a:ea typeface="Calibri"/>
                      </a:endParaRPr>
                    </a:p>
                  </a:txBody>
                  <a:tcPr marL="56107" marR="56107" marT="0" marB="0"/>
                </a:tc>
              </a:tr>
              <a:tr h="498763">
                <a:tc>
                  <a:txBody>
                    <a:bodyPr/>
                    <a:lstStyle/>
                    <a:p>
                      <a:pPr marL="0" marR="0">
                        <a:spcBef>
                          <a:spcPts val="0"/>
                        </a:spcBef>
                        <a:spcAft>
                          <a:spcPts val="0"/>
                        </a:spcAft>
                      </a:pPr>
                      <a:r>
                        <a:rPr lang="en-US" sz="1100" dirty="0">
                          <a:effectLst/>
                        </a:rPr>
                        <a:t>Central Administration</a:t>
                      </a:r>
                      <a:endParaRPr lang="en-US" sz="1200" dirty="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Used for SharePoint administration, job monitoring, application management , farm and site backups, etc.</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SAP Business Objects</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Reporting</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SQL Server Integration Services</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Used for ETL jobs</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OpenText MBPM Designer</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Development of BPM solutions</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LDAP</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User Authentication</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SurgeMail</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Bulk Emailing</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ArcGIS</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Geo-location services</a:t>
                      </a:r>
                      <a:endParaRPr lang="en-US" sz="1200">
                        <a:effectLst/>
                        <a:latin typeface="Times New Roman"/>
                        <a:ea typeface="Calibri"/>
                      </a:endParaRPr>
                    </a:p>
                  </a:txBody>
                  <a:tcPr marL="56107" marR="56107" marT="0" marB="0"/>
                </a:tc>
              </a:tr>
              <a:tr h="166255">
                <a:tc>
                  <a:txBody>
                    <a:bodyPr/>
                    <a:lstStyle/>
                    <a:p>
                      <a:pPr marL="0" marR="0">
                        <a:spcBef>
                          <a:spcPts val="0"/>
                        </a:spcBef>
                        <a:spcAft>
                          <a:spcPts val="0"/>
                        </a:spcAft>
                      </a:pPr>
                      <a:r>
                        <a:rPr lang="en-US" sz="1100">
                          <a:effectLst/>
                        </a:rPr>
                        <a:t>OpenText ECM</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a:effectLst/>
                        </a:rPr>
                        <a:t>Document storage</a:t>
                      </a:r>
                      <a:endParaRPr lang="en-US" sz="1200">
                        <a:effectLst/>
                        <a:latin typeface="Times New Roman"/>
                        <a:ea typeface="Calibri"/>
                      </a:endParaRPr>
                    </a:p>
                  </a:txBody>
                  <a:tcPr marL="56107" marR="56107" marT="0" marB="0"/>
                </a:tc>
              </a:tr>
              <a:tr h="332509">
                <a:tc>
                  <a:txBody>
                    <a:bodyPr/>
                    <a:lstStyle/>
                    <a:p>
                      <a:pPr marL="0" marR="0">
                        <a:spcBef>
                          <a:spcPts val="0"/>
                        </a:spcBef>
                        <a:spcAft>
                          <a:spcPts val="0"/>
                        </a:spcAft>
                      </a:pPr>
                      <a:r>
                        <a:rPr lang="en-US" sz="1100">
                          <a:effectLst/>
                        </a:rPr>
                        <a:t>DFS-Microsoft File replication</a:t>
                      </a:r>
                      <a:endParaRPr lang="en-US" sz="1200">
                        <a:effectLst/>
                        <a:latin typeface="Times New Roman"/>
                        <a:ea typeface="Calibri"/>
                      </a:endParaRPr>
                    </a:p>
                  </a:txBody>
                  <a:tcPr marL="56107" marR="56107" marT="0" marB="0"/>
                </a:tc>
                <a:tc>
                  <a:txBody>
                    <a:bodyPr/>
                    <a:lstStyle/>
                    <a:p>
                      <a:pPr marL="0" marR="0">
                        <a:spcBef>
                          <a:spcPts val="0"/>
                        </a:spcBef>
                        <a:spcAft>
                          <a:spcPts val="0"/>
                        </a:spcAft>
                      </a:pPr>
                      <a:r>
                        <a:rPr lang="en-US" sz="1100" dirty="0">
                          <a:effectLst/>
                        </a:rPr>
                        <a:t>software used to keep files servers, including open text ECM, in sync.</a:t>
                      </a:r>
                      <a:endParaRPr lang="en-US" sz="1200" dirty="0">
                        <a:effectLst/>
                        <a:latin typeface="Times New Roman"/>
                        <a:ea typeface="Calibri"/>
                      </a:endParaRPr>
                    </a:p>
                  </a:txBody>
                  <a:tcPr marL="56107" marR="56107" marT="0" marB="0"/>
                </a:tc>
              </a:tr>
            </a:tbl>
          </a:graphicData>
        </a:graphic>
      </p:graphicFrame>
    </p:spTree>
    <p:extLst>
      <p:ext uri="{BB962C8B-B14F-4D97-AF65-F5344CB8AC3E}">
        <p14:creationId xmlns:p14="http://schemas.microsoft.com/office/powerpoint/2010/main" val="8567660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72646431703BA4BB1477078F511C425" ma:contentTypeVersion="1" ma:contentTypeDescription="Create a new document." ma:contentTypeScope="" ma:versionID="6e5dbb17856ae3ccb1c21af393cb8f7f">
  <xsd:schema xmlns:xsd="http://www.w3.org/2001/XMLSchema" xmlns:p="http://schemas.microsoft.com/office/2006/metadata/properties" targetNamespace="http://schemas.microsoft.com/office/2006/metadata/properties" ma:root="true" ma:fieldsID="bfb85531492299a443187b2d09fe2a1b">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B3F09B-8325-45A6-8ABD-406ABA847D3A}">
  <ds:schemaRefs>
    <ds:schemaRef ds:uri="http://purl.org/dc/dcmitype/"/>
    <ds:schemaRef ds:uri="http://www.w3.org/XML/1998/namespace"/>
    <ds:schemaRef ds:uri="http://schemas.microsoft.com/office/2006/documentManagement/types"/>
    <ds:schemaRef ds:uri="http://purl.org/dc/terms/"/>
    <ds:schemaRef ds:uri="http://schemas.microsoft.com/office/2006/metadata/properties"/>
    <ds:schemaRef ds:uri="http://purl.org/dc/elements/1.1/"/>
    <ds:schemaRef ds:uri="http://schemas.openxmlformats.org/package/2006/metadata/core-properties"/>
  </ds:schemaRefs>
</ds:datastoreItem>
</file>

<file path=customXml/itemProps2.xml><?xml version="1.0" encoding="utf-8"?>
<ds:datastoreItem xmlns:ds="http://schemas.openxmlformats.org/officeDocument/2006/customXml" ds:itemID="{DF69F5B6-B699-4C07-B793-69EF4FED9E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15050521-CD28-4C96-8FF7-0DF15DC94B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Executive</Template>
  <TotalTime>8902</TotalTime>
  <Words>7706</Words>
  <Application>Microsoft Office PowerPoint</Application>
  <PresentationFormat>On-screen Show (4:3)</PresentationFormat>
  <Paragraphs>1234</Paragraphs>
  <Slides>184</Slides>
  <Notes>13</Notes>
  <HiddenSlides>1</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184</vt:i4>
      </vt:variant>
    </vt:vector>
  </HeadingPairs>
  <TitlesOfParts>
    <vt:vector size="191" baseType="lpstr">
      <vt:lpstr>Arial</vt:lpstr>
      <vt:lpstr>Calibri</vt:lpstr>
      <vt:lpstr>Cambria</vt:lpstr>
      <vt:lpstr>Times New Roman</vt:lpstr>
      <vt:lpstr>Wingdings</vt:lpstr>
      <vt:lpstr>Office Theme</vt:lpstr>
      <vt:lpstr>Visio</vt:lpstr>
      <vt:lpstr>SIROMS Overview BID SOLICITATION #18DPP00226 Sandy Integrated Recovery Operations and Management System (SIROMS)  Maintenance and Hosting Attachment 05 </vt:lpstr>
      <vt:lpstr>SIROMS : Overall Solution</vt:lpstr>
      <vt:lpstr>SIROMS Functions and Components – Cont…</vt:lpstr>
      <vt:lpstr>SIROMS Functions and Components – Cont…</vt:lpstr>
      <vt:lpstr>SIROMS Portal Overview</vt:lpstr>
      <vt:lpstr>Logging into SIROMS </vt:lpstr>
      <vt:lpstr>SIROMS Portal</vt:lpstr>
      <vt:lpstr>SIROMS Portal</vt:lpstr>
      <vt:lpstr>What is the PCR module?</vt:lpstr>
      <vt:lpstr>SIROMS Applications</vt:lpstr>
      <vt:lpstr>What is the CS Module?</vt:lpstr>
      <vt:lpstr>Open CS Ticket</vt:lpstr>
      <vt:lpstr>What is the HCS Module?</vt:lpstr>
      <vt:lpstr>HCS Intake Form</vt:lpstr>
      <vt:lpstr>HCS CDBG-DR Programs Tab</vt:lpstr>
      <vt:lpstr>What is the RSP Module?</vt:lpstr>
      <vt:lpstr>RSP Module</vt:lpstr>
      <vt:lpstr>What is the Grant Resource Tool?</vt:lpstr>
      <vt:lpstr>Grant Resource Tool (GRT)</vt:lpstr>
      <vt:lpstr>BPM Overview</vt:lpstr>
      <vt:lpstr>Logging into BPM Portal</vt:lpstr>
      <vt:lpstr>SIROMS To Do List</vt:lpstr>
      <vt:lpstr>SIROMS Custom Lists (Search)</vt:lpstr>
      <vt:lpstr>Custom Lists Filter Options</vt:lpstr>
      <vt:lpstr>Custom Lists Filter Options</vt:lpstr>
      <vt:lpstr>Financial Management</vt:lpstr>
      <vt:lpstr>Funds Distribution</vt:lpstr>
      <vt:lpstr>What is the Budget/Activation Tracking module?</vt:lpstr>
      <vt:lpstr>SIROMS Management</vt:lpstr>
      <vt:lpstr>SIROMS Management</vt:lpstr>
      <vt:lpstr>Funds Distribution</vt:lpstr>
      <vt:lpstr>Funds Distribution – Tranche Funds</vt:lpstr>
      <vt:lpstr>Funds Distribution – Round Funds</vt:lpstr>
      <vt:lpstr>Funds Distribution – Project Funds</vt:lpstr>
      <vt:lpstr>Funds Distribution – Activity Funds</vt:lpstr>
      <vt:lpstr>Funds Distribution – Program Income</vt:lpstr>
      <vt:lpstr>Funds Distribution Management Form</vt:lpstr>
      <vt:lpstr>Funds Distribution - Dashboard</vt:lpstr>
      <vt:lpstr>Funds Distribution - Dashboard</vt:lpstr>
      <vt:lpstr>Funds Request</vt:lpstr>
      <vt:lpstr>What is the Funds Request Module?</vt:lpstr>
      <vt:lpstr>Funds Request BPM Process Flow</vt:lpstr>
      <vt:lpstr>Funds Request</vt:lpstr>
      <vt:lpstr>Historical Imports</vt:lpstr>
      <vt:lpstr>ACH Processing</vt:lpstr>
      <vt:lpstr>Accounts Receivable (AR) Return Funds (RF)</vt:lpstr>
      <vt:lpstr>What is the Accounts Receivable/Return Funds Module?</vt:lpstr>
      <vt:lpstr>Accounts Receivable BPM Process Map</vt:lpstr>
      <vt:lpstr>Return Funds BPM Process Map</vt:lpstr>
      <vt:lpstr>Program Income Receipt</vt:lpstr>
      <vt:lpstr>What is the Program Income Receipt Module?</vt:lpstr>
      <vt:lpstr>Program Income Receipt BPM Process Map</vt:lpstr>
      <vt:lpstr>Program Income Receipt</vt:lpstr>
      <vt:lpstr>Contractor Invoicing Management (CIM)</vt:lpstr>
      <vt:lpstr>What is the CIM Module?</vt:lpstr>
      <vt:lpstr>Contractor Profile Management BPM Process Map</vt:lpstr>
      <vt:lpstr>Purchase Order Request BPM Process Map</vt:lpstr>
      <vt:lpstr>Invoicing BPM Process Map</vt:lpstr>
      <vt:lpstr>Multi-Applicant Invoice (MAI)</vt:lpstr>
      <vt:lpstr>What is the MAI Module?</vt:lpstr>
      <vt:lpstr>MAI BPM Process Map</vt:lpstr>
      <vt:lpstr>Forecasting</vt:lpstr>
      <vt:lpstr>What is the SIROMS Forecast Module?</vt:lpstr>
      <vt:lpstr>Forecasting BPM Process Map</vt:lpstr>
      <vt:lpstr>New Forecast</vt:lpstr>
      <vt:lpstr>Financial Forecasting</vt:lpstr>
      <vt:lpstr>Performance Measure Forecasting</vt:lpstr>
      <vt:lpstr>Reporting</vt:lpstr>
      <vt:lpstr>Quarterly Performance Reporting</vt:lpstr>
      <vt:lpstr>What is the QPR Module?</vt:lpstr>
      <vt:lpstr>What is reported in the QPR Module?</vt:lpstr>
      <vt:lpstr>QPR BPM Process Flow</vt:lpstr>
      <vt:lpstr>Accessing the QPR Editor</vt:lpstr>
      <vt:lpstr>Measure Reporting Tab</vt:lpstr>
      <vt:lpstr>QPR Editor</vt:lpstr>
      <vt:lpstr>DRGR Entry Report </vt:lpstr>
      <vt:lpstr>DRGR Entry Report </vt:lpstr>
      <vt:lpstr>Voluntary Compliance Agreement</vt:lpstr>
      <vt:lpstr>What is the VCA Module? </vt:lpstr>
      <vt:lpstr>Units and Projects (A3)</vt:lpstr>
      <vt:lpstr>LEP Requests and Services (B)</vt:lpstr>
      <vt:lpstr>Households Served by FRM/FRM-PHA/SSNHF (C2)</vt:lpstr>
      <vt:lpstr>LMI Benefit by Municipality (C3)</vt:lpstr>
      <vt:lpstr>Federal Reports</vt:lpstr>
      <vt:lpstr>What is the Federal Report Module?</vt:lpstr>
      <vt:lpstr>Federal Reporting BPM Process Flow</vt:lpstr>
      <vt:lpstr>Section 3 Reporting</vt:lpstr>
      <vt:lpstr>WMBE Reporting</vt:lpstr>
      <vt:lpstr>FFATA Reporting</vt:lpstr>
      <vt:lpstr>Technical Assistance Monitoring</vt:lpstr>
      <vt:lpstr>What is the TAM Module?</vt:lpstr>
      <vt:lpstr>Technical Assistance</vt:lpstr>
      <vt:lpstr>Monitoring</vt:lpstr>
      <vt:lpstr>Dashboard Reports</vt:lpstr>
      <vt:lpstr>RREM Executive Financial Dashboard</vt:lpstr>
      <vt:lpstr>RREM Program Management Dashboard</vt:lpstr>
      <vt:lpstr>RREM Daily Dashboard</vt:lpstr>
      <vt:lpstr>Other RREM Reports </vt:lpstr>
      <vt:lpstr>GORR</vt:lpstr>
      <vt:lpstr>GORR Report</vt:lpstr>
      <vt:lpstr>GORR Report</vt:lpstr>
      <vt:lpstr>Grant management / SGM</vt:lpstr>
      <vt:lpstr>What is the SIROMS Grant Management (SGM) Module?</vt:lpstr>
      <vt:lpstr>Grant Management /  SGM</vt:lpstr>
      <vt:lpstr>Housing</vt:lpstr>
      <vt:lpstr>What is RREM?</vt:lpstr>
      <vt:lpstr>RREM BPM Process Map</vt:lpstr>
      <vt:lpstr>Workflow Status Tab</vt:lpstr>
      <vt:lpstr>Requirements Review Tab</vt:lpstr>
      <vt:lpstr>Application Tab</vt:lpstr>
      <vt:lpstr>Grant Details Tab</vt:lpstr>
      <vt:lpstr>Grant Details Tab: Step 2 Meeting and Initial Site Inspection sections</vt:lpstr>
      <vt:lpstr>Grant Details Tab: Environment Review, Step 5 Meeting and Pre-Construction sections</vt:lpstr>
      <vt:lpstr>Grant Details Tab: Pre-Construction Pathway C only and Construction Phase sections </vt:lpstr>
      <vt:lpstr>Grant Details Tab: Construction Progress, Final Closeout Information and Appeals sections </vt:lpstr>
      <vt:lpstr>Grant Details Tab: Uniform Relocation Act section</vt:lpstr>
      <vt:lpstr>Award Calculation Tab</vt:lpstr>
      <vt:lpstr>Award Calculator Versions</vt:lpstr>
      <vt:lpstr>Payments Tab</vt:lpstr>
      <vt:lpstr>Eligibility Tab</vt:lpstr>
      <vt:lpstr>Applicant Interaction Tab</vt:lpstr>
      <vt:lpstr>Case Log Tab</vt:lpstr>
      <vt:lpstr>Attachments Tab</vt:lpstr>
      <vt:lpstr>Status &amp; History Tab</vt:lpstr>
      <vt:lpstr>LMI</vt:lpstr>
      <vt:lpstr>What is the Low to Moderate Income (LMI) Module?</vt:lpstr>
      <vt:lpstr>LMI BPM Process Map</vt:lpstr>
      <vt:lpstr>What is the Landlord Rental Repair Program Module (LRRP)?</vt:lpstr>
      <vt:lpstr>LRRP BPM Process Map</vt:lpstr>
      <vt:lpstr>Municipal/Local</vt:lpstr>
      <vt:lpstr>Unsafe Structure Demolition</vt:lpstr>
      <vt:lpstr>What is the Unsafe Structure Demolition (USD) Module?</vt:lpstr>
      <vt:lpstr>Nomination</vt:lpstr>
      <vt:lpstr>Structure Details</vt:lpstr>
      <vt:lpstr>ESGA</vt:lpstr>
      <vt:lpstr>What is the ESGA Module?</vt:lpstr>
      <vt:lpstr>ESGA BPM Process Map</vt:lpstr>
      <vt:lpstr>ESGA – Local Government</vt:lpstr>
      <vt:lpstr>ESGA – School District</vt:lpstr>
      <vt:lpstr>What is the SRPR Module?</vt:lpstr>
      <vt:lpstr>SRPR BPM Process Map</vt:lpstr>
      <vt:lpstr>What is the LPS Phase II Module?</vt:lpstr>
      <vt:lpstr>LPS Phase II BPM Process Map</vt:lpstr>
      <vt:lpstr>What is the Zoning Module?</vt:lpstr>
      <vt:lpstr>Zoning BPM Process Map</vt:lpstr>
      <vt:lpstr>Partner Programs</vt:lpstr>
      <vt:lpstr>What is the FHRRR Module?</vt:lpstr>
      <vt:lpstr>FHRRR BPM Process Map</vt:lpstr>
      <vt:lpstr>What is the FHE module?</vt:lpstr>
      <vt:lpstr>FHE BPM Process Map</vt:lpstr>
      <vt:lpstr>Change Management</vt:lpstr>
      <vt:lpstr>What is the Change Request module?</vt:lpstr>
      <vt:lpstr>CR BPM Process Map</vt:lpstr>
      <vt:lpstr>Integration</vt:lpstr>
      <vt:lpstr>Solution Background</vt:lpstr>
      <vt:lpstr>SIROMS : Overall Solution</vt:lpstr>
      <vt:lpstr>SIROMS Solution : Integration</vt:lpstr>
      <vt:lpstr>SIROMS Integration - NJCFS</vt:lpstr>
      <vt:lpstr>SIROMS Integration - SAGE</vt:lpstr>
      <vt:lpstr>SIROMS Integration – RREM Web Services</vt:lpstr>
      <vt:lpstr>SIROMS Integration – LRRP Web Services</vt:lpstr>
      <vt:lpstr>SIROMS Integration – LMI Web Services</vt:lpstr>
      <vt:lpstr>ESCROW Integration (ACH) – Bank of America</vt:lpstr>
      <vt:lpstr>DEP Integration – RREM, USD, LHRP, LMI, LRRP…</vt:lpstr>
      <vt:lpstr>DEP Integration – Contd.</vt:lpstr>
      <vt:lpstr>Common Functions – Bulk Document Transfers</vt:lpstr>
      <vt:lpstr>Reporting</vt:lpstr>
      <vt:lpstr>Reports by Program</vt:lpstr>
      <vt:lpstr>Reporting Ad-hoc Requests Per Month</vt:lpstr>
      <vt:lpstr>Reporting from DRGR</vt:lpstr>
      <vt:lpstr>Reporting from NJCFS</vt:lpstr>
      <vt:lpstr>Three System Reconciliation Report</vt:lpstr>
      <vt:lpstr>Historical Imports ETL Process</vt:lpstr>
      <vt:lpstr>Helpdesk</vt:lpstr>
      <vt:lpstr>SIROMS Help Desk</vt:lpstr>
      <vt:lpstr>Infrastructure</vt:lpstr>
      <vt:lpstr>SIROMS Infrastructure Overview</vt:lpstr>
      <vt:lpstr>Dev\Test Environment Setup</vt:lpstr>
      <vt:lpstr>UAT Environment Setup</vt:lpstr>
      <vt:lpstr>Production Environment Setup</vt:lpstr>
      <vt:lpstr>Disaster Recovery Environment Setup</vt:lpstr>
      <vt:lpstr>SIROMS BPM/ECM Server Architecture</vt:lpstr>
      <vt:lpstr>What is the Version Control Tool?</vt:lpstr>
      <vt:lpstr>Software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SIROMS Overview</dc:title>
  <dc:creator>CGI</dc:creator>
  <cp:lastModifiedBy>Woodside, Joseph</cp:lastModifiedBy>
  <cp:revision>70</cp:revision>
  <cp:lastPrinted>2016-08-25T13:02:03Z</cp:lastPrinted>
  <dcterms:created xsi:type="dcterms:W3CDTF">2016-08-19T15:50:58Z</dcterms:created>
  <dcterms:modified xsi:type="dcterms:W3CDTF">2018-01-31T14:10:06Z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0x010100872646431703BA4BB1477078F511C425</vt:lpwstr>
  </property>
</Properties>
</file>